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1" r:id="rId3"/>
    <p:sldMasterId id="2147483694" r:id="rId4"/>
  </p:sldMasterIdLst>
  <p:notesMasterIdLst>
    <p:notesMasterId r:id="rId22"/>
  </p:notesMasterIdLst>
  <p:sldIdLst>
    <p:sldId id="256" r:id="rId5"/>
    <p:sldId id="257" r:id="rId6"/>
    <p:sldId id="276" r:id="rId7"/>
    <p:sldId id="261" r:id="rId8"/>
    <p:sldId id="278" r:id="rId9"/>
    <p:sldId id="262" r:id="rId10"/>
    <p:sldId id="264" r:id="rId11"/>
    <p:sldId id="284" r:id="rId12"/>
    <p:sldId id="285" r:id="rId13"/>
    <p:sldId id="263" r:id="rId14"/>
    <p:sldId id="265" r:id="rId15"/>
    <p:sldId id="266" r:id="rId16"/>
    <p:sldId id="273" r:id="rId17"/>
    <p:sldId id="286" r:id="rId18"/>
    <p:sldId id="277" r:id="rId19"/>
    <p:sldId id="287" r:id="rId20"/>
    <p:sldId id="272" r:id="rId21"/>
  </p:sldIdLst>
  <p:sldSz cx="9144000" cy="6858000" type="screen4x3"/>
  <p:notesSz cx="7099300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160" autoAdjust="0"/>
  </p:normalViewPr>
  <p:slideViewPr>
    <p:cSldViewPr snapToGrid="0">
      <p:cViewPr varScale="1">
        <p:scale>
          <a:sx n="75" d="100"/>
          <a:sy n="75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7E033AE-02DC-454A-9DB3-F30D9828C5B8}" type="datetimeFigureOut">
              <a:rPr lang="el-GR" smtClean="0"/>
              <a:t>27/4/2022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C822D5A-CE08-4E95-BA09-D67DC94CE3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21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 folding door system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2D5A-CE08-4E95-BA09-D67DC94CE32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07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 sash condition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2D5A-CE08-4E95-BA09-D67DC94CE32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57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 sash condition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2D5A-CE08-4E95-BA09-D67DC94CE32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57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Roller of 35mm</a:t>
            </a:r>
          </a:p>
          <a:p>
            <a:r>
              <a:rPr lang="en-US" dirty="0" err="1"/>
              <a:t>Alligner</a:t>
            </a:r>
            <a:r>
              <a:rPr lang="en-US" baseline="0" dirty="0"/>
              <a:t> of 33 mm, to prevent the relocation of the sash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2D5A-CE08-4E95-BA09-D67DC94CE325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919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regulators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2D5A-CE08-4E95-BA09-D67DC94CE325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80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2D5A-CE08-4E95-BA09-D67DC94CE325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807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85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6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54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5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14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62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17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0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39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7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825944" y="4034074"/>
            <a:ext cx="341632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  <a:latin typeface="Swis721 LtEx BT" panose="020B0505020202020204" pitchFamily="34" charset="0"/>
              </a:rPr>
              <a:t>M19800 &amp; M9800</a:t>
            </a:r>
          </a:p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latin typeface="Swis721 LtEx BT" panose="020B0505020202020204" pitchFamily="34" charset="0"/>
              </a:rPr>
              <a:t>Folding Door</a:t>
            </a:r>
            <a:endParaRPr lang="el-GR" sz="4400" b="1" cap="none" spc="0" dirty="0">
              <a:ln/>
              <a:solidFill>
                <a:schemeClr val="accent4"/>
              </a:solidFill>
              <a:effectLst/>
              <a:latin typeface="Swis721 LtEx BT" panose="020B0505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9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3200" y="1189185"/>
            <a:ext cx="6827520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Swis721 LtEx BT" panose="020B0505020202020204" pitchFamily="34" charset="0"/>
              </a:rPr>
              <a:t>Top-hung bi-folding door</a:t>
            </a:r>
          </a:p>
          <a:p>
            <a:pPr>
              <a:buClr>
                <a:srgbClr val="FFC000"/>
              </a:buClr>
            </a:pPr>
            <a:endParaRPr lang="en-US" sz="1050" dirty="0">
              <a:latin typeface="Swis721 LtEx BT" panose="020B0505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Swis721 LtEx BT" panose="020B0505020202020204" pitchFamily="34" charset="0"/>
              </a:rPr>
              <a:t>Special heavy-duty roller hinge for top-hung                       (125Kg per vent, 250 Kg per roller)</a:t>
            </a:r>
          </a:p>
          <a:p>
            <a:pPr>
              <a:buClr>
                <a:srgbClr val="FFC000"/>
              </a:buClr>
            </a:pPr>
            <a:endParaRPr lang="en-US" sz="1050" dirty="0">
              <a:latin typeface="Swis721 LtEx BT" panose="020B0505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Swis721 LtEx BT" panose="020B0505020202020204" pitchFamily="34" charset="0"/>
              </a:rPr>
              <a:t>2 special roller hinges at bottom threshold for vents alignment</a:t>
            </a:r>
          </a:p>
          <a:p>
            <a:pPr marL="742950" lvl="1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wis721 LtEx BT" panose="020B0505020202020204" pitchFamily="34" charset="0"/>
              </a:rPr>
              <a:t>one of the normal guide and </a:t>
            </a:r>
          </a:p>
          <a:p>
            <a:pPr marL="742950" lvl="1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wis721 LtEx BT" panose="020B0505020202020204" pitchFamily="34" charset="0"/>
              </a:rPr>
              <a:t>one for the low guide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4265" y="544896"/>
            <a:ext cx="2311015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&amp; M9800 </a:t>
            </a:r>
            <a:r>
              <a:rPr lang="en-US" b="1" dirty="0"/>
              <a:t>Roller Hinges</a:t>
            </a:r>
            <a:endParaRPr lang="en-US" sz="2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0"/>
          <a:stretch/>
        </p:blipFill>
        <p:spPr bwMode="auto">
          <a:xfrm>
            <a:off x="172263" y="2788663"/>
            <a:ext cx="166626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93" y="3126386"/>
            <a:ext cx="2887398" cy="355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72" y="3221096"/>
            <a:ext cx="3379526" cy="31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6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3582" y="1444442"/>
            <a:ext cx="4162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>
              <a:buClr>
                <a:srgbClr val="FFC000"/>
              </a:buClr>
            </a:pPr>
            <a:r>
              <a:rPr lang="en-US" sz="2000" b="1" dirty="0">
                <a:latin typeface="Swis721 LtEx BT" panose="020B0505020202020204" pitchFamily="34" charset="0"/>
              </a:rPr>
              <a:t>Structure adjustment for easier installation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Swis721 LtEx BT" panose="020B0505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Vertical adjustment of 20+20mm with double-frame profile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Swis721 LtEx BT" panose="020B0505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Horizontal adjustment of 20mm with double-frame profile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5353" y="544896"/>
            <a:ext cx="222591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&amp; M9800 Adjustment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"/>
          <a:stretch/>
        </p:blipFill>
        <p:spPr bwMode="auto">
          <a:xfrm>
            <a:off x="202248" y="2489200"/>
            <a:ext cx="1615271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42" y="4531359"/>
            <a:ext cx="3772853" cy="201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1554480"/>
            <a:ext cx="2694791" cy="477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8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0800" y="2813234"/>
            <a:ext cx="375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Double EPDM gasket</a:t>
            </a:r>
          </a:p>
          <a:p>
            <a:pPr marL="285750" indent="-28575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Swis721 LtEx BT" panose="020B0505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Possibility of </a:t>
            </a:r>
            <a:r>
              <a:rPr lang="en-US" sz="2000" dirty="0" err="1">
                <a:latin typeface="Swis721 LtEx BT" panose="020B0505020202020204" pitchFamily="34" charset="0"/>
              </a:rPr>
              <a:t>perimetrical</a:t>
            </a:r>
            <a:r>
              <a:rPr lang="en-US" sz="2000" dirty="0">
                <a:latin typeface="Swis721 LtEx BT" panose="020B0505020202020204" pitchFamily="34" charset="0"/>
              </a:rPr>
              <a:t> gasket placement for top insulation</a:t>
            </a:r>
          </a:p>
          <a:p>
            <a:pPr marL="285750" indent="-28575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Swis721 LtEx BT" panose="020B0505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Alternatively, with weathering brushes on the vertical </a:t>
            </a:r>
            <a:endParaRPr lang="el-GR" sz="2000" dirty="0">
              <a:latin typeface="Swis721 LtEx BT" panose="020B0505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4265" y="544896"/>
            <a:ext cx="2158615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&amp; M9800</a:t>
            </a:r>
          </a:p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b="1" dirty="0"/>
              <a:t>Gaskets</a:t>
            </a:r>
            <a:endParaRPr lang="en-US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2987039"/>
            <a:ext cx="1906421" cy="296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987038"/>
            <a:ext cx="27559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9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597" y="1299965"/>
            <a:ext cx="6317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Intermediate vents locking 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with normal handle and </a:t>
            </a:r>
            <a:r>
              <a:rPr lang="en-US" sz="2000" dirty="0" err="1">
                <a:latin typeface="Swis721 LtEx BT" panose="020B0505020202020204" pitchFamily="34" charset="0"/>
              </a:rPr>
              <a:t>getriebe</a:t>
            </a:r>
            <a:endParaRPr lang="el-GR" sz="2000" dirty="0">
              <a:latin typeface="Swis721 LtEx BT" panose="020B050502020202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with flush handle (</a:t>
            </a:r>
            <a:r>
              <a:rPr lang="en-US" sz="2000" dirty="0" err="1">
                <a:latin typeface="Swis721 LtEx BT" panose="020B0505020202020204" pitchFamily="34" charset="0"/>
              </a:rPr>
              <a:t>albatros</a:t>
            </a:r>
            <a:r>
              <a:rPr lang="en-US" sz="2000" dirty="0">
                <a:latin typeface="Swis721 LtEx BT" panose="020B0505020202020204" pitchFamily="34" charset="0"/>
              </a:rPr>
              <a:t>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With latch (1</a:t>
            </a:r>
            <a:r>
              <a:rPr lang="en-US" sz="2000" baseline="30000" dirty="0">
                <a:latin typeface="Swis721 LtEx BT" panose="020B0505020202020204" pitchFamily="34" charset="0"/>
              </a:rPr>
              <a:t>st</a:t>
            </a:r>
            <a:r>
              <a:rPr lang="en-US" sz="2000" dirty="0">
                <a:latin typeface="Swis721 LtEx BT" panose="020B0505020202020204" pitchFamily="34" charset="0"/>
              </a:rPr>
              <a:t> vent)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Swis721 LtEx BT" panose="020B0505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Entrance door with various locking possibilities and Alumil brand handle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Swis721 LtEx BT" panose="020B0505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4265" y="544896"/>
            <a:ext cx="1907005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CF85 Bi-Folding</a:t>
            </a:r>
          </a:p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b="1" dirty="0"/>
              <a:t>Locking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0" y="5174615"/>
            <a:ext cx="2047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20" y="5174615"/>
            <a:ext cx="2362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57" y="3633291"/>
            <a:ext cx="1622242" cy="269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7" y="3588683"/>
            <a:ext cx="1219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17" y="3895397"/>
            <a:ext cx="1216323" cy="6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80" y="5116830"/>
            <a:ext cx="152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17403" r="15198" b="41299"/>
          <a:stretch>
            <a:fillRect/>
          </a:stretch>
        </p:blipFill>
        <p:spPr bwMode="auto">
          <a:xfrm>
            <a:off x="7002780" y="3542963"/>
            <a:ext cx="1450340" cy="15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" y="2445703"/>
            <a:ext cx="21272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5353" y="544896"/>
            <a:ext cx="222591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&amp; M9800 T 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5157" y="3210045"/>
            <a:ext cx="472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2000" dirty="0">
                <a:latin typeface="Swis721 LtEx BT" panose="020B0505020202020204" pitchFamily="34" charset="0"/>
              </a:rPr>
              <a:t>Extra vent support for the vent frame with horizontal placed T profiles</a:t>
            </a:r>
          </a:p>
        </p:txBody>
      </p:sp>
    </p:spTree>
    <p:extLst>
      <p:ext uri="{BB962C8B-B14F-4D97-AF65-F5344CB8AC3E}">
        <p14:creationId xmlns:p14="http://schemas.microsoft.com/office/powerpoint/2010/main" val="20800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406" y="1554238"/>
            <a:ext cx="75486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Wide variety of solution with various thresholds, typologies, thermal and non-thermal version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Minimal design with less aluminium (sufficient sight line)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Easy fabrication / installation 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Achieve high dimensions (3.0 to 3.5m) and may cover wide openings (many vents)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 b="7831"/>
          <a:stretch/>
        </p:blipFill>
        <p:spPr bwMode="auto">
          <a:xfrm>
            <a:off x="1021406" y="4063999"/>
            <a:ext cx="7548664" cy="262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4073" y="487096"/>
            <a:ext cx="222591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&amp; M9800 </a:t>
            </a:r>
            <a:r>
              <a:rPr lang="en-US" sz="2000" b="1" dirty="0">
                <a:ln/>
                <a:solidFill>
                  <a:srgbClr val="0000CC"/>
                </a:solidFill>
              </a:rPr>
              <a:t>BENEFITS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406" y="2023354"/>
            <a:ext cx="75486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High performance in terms of thermal insulation, air and water sealing (4-sided EPDM, thresholds,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Inexpensive solution with relatively light profiles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Flawless functionality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Anti-burglar Security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74" y="3623498"/>
            <a:ext cx="5091025" cy="29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4073" y="487096"/>
            <a:ext cx="222591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&amp; M9800 </a:t>
            </a:r>
            <a:r>
              <a:rPr lang="en-US" sz="2000" b="1" dirty="0">
                <a:ln/>
                <a:solidFill>
                  <a:srgbClr val="0000CC"/>
                </a:solidFill>
              </a:rPr>
              <a:t>BENEFITS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780" y="2803307"/>
            <a:ext cx="39991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THANK YOU 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</a:rPr>
              <a:t>FOR YOUR ATTENTION</a:t>
            </a:r>
            <a:endParaRPr lang="el-GR" sz="3200" b="1" dirty="0">
              <a:solidFill>
                <a:srgbClr val="FFC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25" y="811536"/>
            <a:ext cx="2338915" cy="56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3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790" y="1286702"/>
            <a:ext cx="6659062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What </a:t>
            </a:r>
          </a:p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dirty="0"/>
              <a:t>M19800 and M9800 are SMARTIA systems for folding doors, insulated and non-insulated, top-hung, for normal and heavier constructions and address to middle-end projects.</a:t>
            </a:r>
          </a:p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dirty="0"/>
              <a:t>Both are inexpensive and effective solutions for the folding doors market.</a:t>
            </a:r>
          </a:p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endParaRPr lang="en-US" sz="2000" dirty="0">
              <a:latin typeface="Swis721 LtEx BT" panose="020B0505020202020204" pitchFamily="34" charset="0"/>
            </a:endParaRPr>
          </a:p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endParaRPr lang="el-GR" sz="2000" dirty="0">
              <a:latin typeface="Swis721 LtEx BT" panose="020B0505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5353" y="544896"/>
            <a:ext cx="2225918" cy="74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&amp; M9800 Bi-Folding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 b="10470"/>
          <a:stretch/>
        </p:blipFill>
        <p:spPr bwMode="auto">
          <a:xfrm>
            <a:off x="242042" y="3632158"/>
            <a:ext cx="8670845" cy="27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5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065" y="1286702"/>
            <a:ext cx="6963099" cy="291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Why</a:t>
            </a:r>
          </a:p>
          <a:p>
            <a:pPr>
              <a:buClr>
                <a:srgbClr val="FFC000"/>
              </a:buClr>
            </a:pPr>
            <a:endParaRPr lang="en-US" sz="10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to divide and isolate spaces both internally and externally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to provide our proposal for folding doors of high performance and standards equal to the other SMARTIA systems</a:t>
            </a:r>
          </a:p>
          <a:p>
            <a:pPr>
              <a:buClr>
                <a:srgbClr val="FFC000"/>
              </a:buClr>
            </a:pPr>
            <a:endParaRPr lang="en-US" sz="10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to offer an extensive range of sturdy and versatile solutions (offices, hotels, café, “winter-garden”, always at a reasonable price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5353" y="544896"/>
            <a:ext cx="2225918" cy="74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&amp; M9800 Bi-Folding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79" y="4080886"/>
            <a:ext cx="6747270" cy="26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344" y="1262277"/>
            <a:ext cx="57062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2690813" algn="l"/>
              </a:tabLst>
            </a:pPr>
            <a:r>
              <a:rPr lang="en-US" sz="2000" dirty="0"/>
              <a:t>Vent or Frame width: 	50 mm</a:t>
            </a:r>
          </a:p>
          <a:p>
            <a:pPr marL="180975" indent="-180975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2690813" algn="l"/>
              </a:tabLst>
            </a:pPr>
            <a:r>
              <a:rPr lang="en-US" sz="2000" dirty="0"/>
              <a:t>Vent height:	65mm</a:t>
            </a:r>
          </a:p>
          <a:p>
            <a:pPr marL="180975" indent="-180975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2690813" algn="l"/>
              </a:tabLst>
            </a:pPr>
            <a:r>
              <a:rPr lang="en-US" sz="2000" dirty="0"/>
              <a:t>Frame height:	30mm</a:t>
            </a:r>
          </a:p>
          <a:p>
            <a:pPr marL="180975" indent="-180975" defTabSz="67310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Vent weight: 		up to 100 Kg</a:t>
            </a:r>
          </a:p>
          <a:p>
            <a:pPr marL="180975" indent="-180975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2690813" algn="l"/>
              </a:tabLst>
            </a:pPr>
            <a:r>
              <a:rPr lang="en-US" sz="2000" dirty="0"/>
              <a:t>In-floor sill height:  	4.5mm</a:t>
            </a:r>
          </a:p>
          <a:p>
            <a:pPr marL="180975" indent="-180975" defTabSz="8969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Glazing: 		24 to 32mm</a:t>
            </a:r>
          </a:p>
          <a:p>
            <a:pPr marL="180975" indent="-180975" defTabSz="8969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Insulation </a:t>
            </a:r>
            <a:r>
              <a:rPr lang="en-US" sz="2000" dirty="0" err="1"/>
              <a:t>Uw</a:t>
            </a:r>
            <a:r>
              <a:rPr lang="en-US" sz="2000" dirty="0"/>
              <a:t>:		2,8Wm</a:t>
            </a:r>
            <a:r>
              <a:rPr lang="en-US" sz="2000" baseline="30000" dirty="0"/>
              <a:t>2</a:t>
            </a:r>
            <a:r>
              <a:rPr lang="en-US" sz="2000" dirty="0"/>
              <a:t>/K</a:t>
            </a:r>
          </a:p>
          <a:p>
            <a:pPr marL="180975" indent="-180975" defTabSz="8969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Max heights:		</a:t>
            </a:r>
            <a:r>
              <a:rPr lang="el-GR" sz="2000" dirty="0"/>
              <a:t>3.0 - </a:t>
            </a:r>
            <a:r>
              <a:rPr lang="en-US" sz="2000" dirty="0"/>
              <a:t>3,5m</a:t>
            </a:r>
          </a:p>
          <a:p>
            <a:pPr marL="180975" indent="-180975" defTabSz="8969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595353" y="544896"/>
            <a:ext cx="2225918" cy="74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&amp; M9800 Bi-Folding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8" b="24305"/>
          <a:stretch/>
        </p:blipFill>
        <p:spPr bwMode="auto">
          <a:xfrm>
            <a:off x="562541" y="5355704"/>
            <a:ext cx="7870348" cy="12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02" y="1262276"/>
            <a:ext cx="2716778" cy="40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5741" y="1597729"/>
            <a:ext cx="58737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2690813" algn="l"/>
              </a:tabLst>
            </a:pPr>
            <a:r>
              <a:rPr lang="en-US" sz="2000" dirty="0"/>
              <a:t>Frame/ Vent width: 			100mm </a:t>
            </a:r>
            <a:r>
              <a:rPr lang="en-US" sz="1600" dirty="0"/>
              <a:t>(M9800) </a:t>
            </a:r>
            <a:endParaRPr lang="en-US" sz="2800" dirty="0"/>
          </a:p>
          <a:p>
            <a:pPr>
              <a:buClr>
                <a:srgbClr val="FFC000"/>
              </a:buClr>
              <a:tabLst>
                <a:tab pos="2690813" algn="l"/>
              </a:tabLst>
            </a:pPr>
            <a:r>
              <a:rPr lang="en-US" sz="2000" dirty="0"/>
              <a:t>			107mm </a:t>
            </a:r>
            <a:r>
              <a:rPr lang="en-US" sz="1600" dirty="0"/>
              <a:t>(M19800)</a:t>
            </a:r>
          </a:p>
          <a:p>
            <a:pPr>
              <a:buClr>
                <a:srgbClr val="FFC000"/>
              </a:buClr>
              <a:tabLst>
                <a:tab pos="2690813" algn="l"/>
              </a:tabLst>
            </a:pPr>
            <a:endParaRPr lang="en-US" sz="1600" dirty="0"/>
          </a:p>
          <a:p>
            <a:pPr marL="180975" indent="-180975"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2690813" algn="l"/>
              </a:tabLst>
            </a:pPr>
            <a:r>
              <a:rPr lang="en-US" sz="1600" dirty="0"/>
              <a:t> </a:t>
            </a:r>
            <a:r>
              <a:rPr lang="en-US" sz="2000" dirty="0"/>
              <a:t>Adjustable</a:t>
            </a:r>
            <a:r>
              <a:rPr lang="en-US" sz="1600" dirty="0"/>
              <a:t> </a:t>
            </a:r>
            <a:r>
              <a:rPr lang="en-US" sz="2000" dirty="0"/>
              <a:t>Frame/ Vent width: 	117mm </a:t>
            </a:r>
            <a:r>
              <a:rPr lang="en-US" sz="1600" dirty="0"/>
              <a:t>(M9800) </a:t>
            </a:r>
            <a:endParaRPr lang="en-US" sz="2000" dirty="0"/>
          </a:p>
          <a:p>
            <a:pPr>
              <a:buClr>
                <a:srgbClr val="FFC000"/>
              </a:buClr>
              <a:tabLst>
                <a:tab pos="2690813" algn="l"/>
              </a:tabLst>
            </a:pPr>
            <a:r>
              <a:rPr lang="en-US" sz="2000" dirty="0"/>
              <a:t>			126mm </a:t>
            </a:r>
            <a:r>
              <a:rPr lang="en-US" sz="1600" dirty="0"/>
              <a:t>(M19800)</a:t>
            </a:r>
          </a:p>
          <a:p>
            <a:pPr>
              <a:buClr>
                <a:srgbClr val="FFC000"/>
              </a:buClr>
              <a:tabLst>
                <a:tab pos="2690813" algn="l"/>
              </a:tabLst>
            </a:pPr>
            <a:endParaRPr lang="en-US" sz="1600" dirty="0"/>
          </a:p>
          <a:p>
            <a:pPr marL="180975" indent="-180975"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2690813" algn="l"/>
              </a:tabLst>
            </a:pPr>
            <a:endParaRPr lang="en-US" sz="1200" dirty="0"/>
          </a:p>
          <a:p>
            <a:pPr marL="180975" indent="-180975"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2690813" algn="l"/>
              </a:tabLst>
            </a:pPr>
            <a:endParaRPr lang="en-US" sz="1200" dirty="0"/>
          </a:p>
          <a:p>
            <a:pPr marL="180975" indent="-180975"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2690813" algn="l"/>
              </a:tabLst>
            </a:pPr>
            <a:endParaRPr lang="en-US" sz="1200" dirty="0"/>
          </a:p>
          <a:p>
            <a:pPr marL="180975" indent="-180975"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2690813" algn="l"/>
              </a:tabLst>
            </a:pPr>
            <a:r>
              <a:rPr lang="en-US" sz="2000" dirty="0"/>
              <a:t>Vent/ Vent height:			130mm </a:t>
            </a:r>
            <a:r>
              <a:rPr lang="en-US" sz="1600" dirty="0"/>
              <a:t>(M9800) </a:t>
            </a:r>
            <a:endParaRPr lang="en-US" sz="2000" dirty="0"/>
          </a:p>
          <a:p>
            <a:pPr>
              <a:buClr>
                <a:srgbClr val="FFC000"/>
              </a:buClr>
              <a:tabLst>
                <a:tab pos="2690813" algn="l"/>
              </a:tabLst>
            </a:pPr>
            <a:r>
              <a:rPr lang="en-US" sz="2000" dirty="0"/>
              <a:t>			142mm </a:t>
            </a:r>
            <a:r>
              <a:rPr lang="en-US" sz="1600" dirty="0"/>
              <a:t>(M19800) </a:t>
            </a:r>
            <a:endParaRPr lang="en-US" sz="2000" dirty="0"/>
          </a:p>
          <a:p>
            <a:pPr>
              <a:buClr>
                <a:srgbClr val="FFC000"/>
              </a:buClr>
              <a:tabLst>
                <a:tab pos="2690813" algn="l"/>
              </a:tabLst>
            </a:pPr>
            <a:endParaRPr lang="en-US" sz="2000" dirty="0"/>
          </a:p>
          <a:p>
            <a:pPr>
              <a:buClr>
                <a:srgbClr val="FFC000"/>
              </a:buClr>
            </a:pPr>
            <a:endParaRPr lang="en-US" sz="1200" dirty="0"/>
          </a:p>
          <a:p>
            <a:pPr>
              <a:buClr>
                <a:srgbClr val="FFC000"/>
              </a:buClr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95353" y="544896"/>
            <a:ext cx="2225918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&amp; M9800</a:t>
            </a:r>
          </a:p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b="1" dirty="0"/>
              <a:t>Sight line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2" y="2105599"/>
            <a:ext cx="2109787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43" y="4649592"/>
            <a:ext cx="3629977" cy="16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67680" y="1546566"/>
            <a:ext cx="3362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Swis721 LtEx BT" panose="020B0505020202020204" pitchFamily="34" charset="0"/>
              </a:rPr>
              <a:t>n+ 0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Swis721 LtEx BT" panose="020B0505020202020204" pitchFamily="34" charset="0"/>
              </a:rPr>
              <a:t>n + 1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Swis721 LtEx BT" panose="020B0505020202020204" pitchFamily="34" charset="0"/>
              </a:rPr>
              <a:t>n + m</a:t>
            </a:r>
          </a:p>
          <a:p>
            <a:pPr>
              <a:buClr>
                <a:srgbClr val="FFC000"/>
              </a:buClr>
            </a:pPr>
            <a:r>
              <a:rPr lang="en-US" dirty="0">
                <a:latin typeface="Swis721 LtEx BT" panose="020B0505020202020204" pitchFamily="34" charset="0"/>
              </a:rPr>
              <a:t>(odd numbers)</a:t>
            </a:r>
          </a:p>
          <a:p>
            <a:pPr>
              <a:buClr>
                <a:srgbClr val="FFC000"/>
              </a:buClr>
            </a:pPr>
            <a:endParaRPr lang="en-US" dirty="0">
              <a:latin typeface="Swis721 LtEx BT" panose="020B0505020202020204" pitchFamily="34" charset="0"/>
            </a:endParaRPr>
          </a:p>
          <a:p>
            <a:pPr>
              <a:buClr>
                <a:srgbClr val="FFC000"/>
              </a:buClr>
            </a:pPr>
            <a:r>
              <a:rPr lang="en-US" dirty="0">
                <a:latin typeface="Swis721 LtEx BT" panose="020B0505020202020204" pitchFamily="34" charset="0"/>
              </a:rPr>
              <a:t>Outwards and inwards opening of vents and door</a:t>
            </a:r>
          </a:p>
          <a:p>
            <a:pPr>
              <a:buClr>
                <a:srgbClr val="FFC000"/>
              </a:buClr>
            </a:pPr>
            <a:endParaRPr lang="en-US" dirty="0">
              <a:latin typeface="Swis721 LtEx BT" panose="020B0505020202020204" pitchFamily="34" charset="0"/>
            </a:endParaRPr>
          </a:p>
          <a:p>
            <a:pPr>
              <a:buClr>
                <a:srgbClr val="FFC000"/>
              </a:buClr>
            </a:pPr>
            <a:r>
              <a:rPr lang="en-US" dirty="0">
                <a:latin typeface="Swis721 LtEx BT" panose="020B0505020202020204" pitchFamily="34" charset="0"/>
              </a:rPr>
              <a:t>With glass panel and blinds</a:t>
            </a:r>
          </a:p>
          <a:p>
            <a:pPr>
              <a:buClr>
                <a:srgbClr val="FFC000"/>
              </a:buClr>
            </a:pPr>
            <a:r>
              <a:rPr lang="en-US" dirty="0">
                <a:latin typeface="Swis721 LtEx BT" panose="020B0505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Swis721 LtEx BT" panose="020B0505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4265" y="544896"/>
            <a:ext cx="2117975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&amp; M9800</a:t>
            </a:r>
          </a:p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b="1" dirty="0"/>
              <a:t>Typologies</a:t>
            </a:r>
            <a:endParaRPr lang="en-US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2668111"/>
            <a:ext cx="4287520" cy="157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2" y="1514950"/>
            <a:ext cx="1407257" cy="120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25" y="1468930"/>
            <a:ext cx="1751712" cy="136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65" y="4328918"/>
            <a:ext cx="15970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2" y="4505677"/>
            <a:ext cx="5005095" cy="21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9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2976" y="1913376"/>
            <a:ext cx="4518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Frame: top-guide, bottom guide and side profiles, and 90</a:t>
            </a:r>
            <a:r>
              <a:rPr lang="en-US" sz="2000" baseline="30000" dirty="0">
                <a:latin typeface="Swis721 LtEx BT" panose="020B0505020202020204" pitchFamily="34" charset="0"/>
              </a:rPr>
              <a:t>o</a:t>
            </a:r>
            <a:r>
              <a:rPr lang="en-US" sz="2000" dirty="0">
                <a:latin typeface="Swis721 LtEx BT" panose="020B0505020202020204" pitchFamily="34" charset="0"/>
              </a:rPr>
              <a:t> cutting and no cleat corners</a:t>
            </a:r>
          </a:p>
          <a:p>
            <a:pPr>
              <a:buClr>
                <a:srgbClr val="FFC000"/>
              </a:buClr>
            </a:pPr>
            <a:endParaRPr lang="en-US" sz="2000" dirty="0">
              <a:latin typeface="Swis721 LtEx BT" panose="020B0505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Vent: 1 single profile and 45</a:t>
            </a:r>
            <a:r>
              <a:rPr lang="en-US" sz="2000" baseline="30000" dirty="0">
                <a:latin typeface="Swis721 LtEx BT" panose="020B0505020202020204" pitchFamily="34" charset="0"/>
              </a:rPr>
              <a:t>o </a:t>
            </a:r>
            <a:r>
              <a:rPr lang="en-US" sz="2000" dirty="0">
                <a:latin typeface="Swis721 LtEx BT" panose="020B0505020202020204" pitchFamily="34" charset="0"/>
              </a:rPr>
              <a:t>cutting</a:t>
            </a:r>
            <a:endParaRPr lang="el-GR" sz="2000" dirty="0">
              <a:latin typeface="Swis721 LtEx BT" panose="020B0505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4265" y="544896"/>
            <a:ext cx="2138295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l-GR" sz="2000" b="1" dirty="0"/>
              <a:t>Μ19800 &amp; Μ9800</a:t>
            </a:r>
            <a:endParaRPr lang="en-US" b="1" dirty="0"/>
          </a:p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Cuttings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4" y="1979416"/>
            <a:ext cx="3876554" cy="368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353" y="544896"/>
            <a:ext cx="2225918" cy="41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M9800 Thresholds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2976" y="1470823"/>
            <a:ext cx="45182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>
              <a:buClr>
                <a:srgbClr val="FFC000"/>
              </a:buClr>
            </a:pPr>
            <a:r>
              <a:rPr lang="en-US" sz="2000" b="1" dirty="0">
                <a:latin typeface="Swis721 LtEx BT" panose="020B0505020202020204" pitchFamily="34" charset="0"/>
              </a:rPr>
              <a:t>4 different threshold profiles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Swis721 LtEx BT" panose="020B0505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Normal top-mounted with insulating wing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Low top-mounted with insulating wing (different bottom roller)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Swis721 LtEx BT" panose="020B0505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In-floor (concealed)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Low on-floor placement (flexible)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Swis721 LtEx BT" panose="020B0505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New flat with new roller (concept)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Swis721 LtEx BT" panose="020B0505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598619"/>
            <a:ext cx="4140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t="42332"/>
          <a:stretch/>
        </p:blipFill>
        <p:spPr bwMode="auto">
          <a:xfrm>
            <a:off x="1017904" y="1737995"/>
            <a:ext cx="2033295" cy="205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37"/>
          <a:stretch/>
        </p:blipFill>
        <p:spPr bwMode="auto">
          <a:xfrm>
            <a:off x="859153" y="3790315"/>
            <a:ext cx="2212366" cy="14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5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352" y="544896"/>
            <a:ext cx="235560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1000"/>
              </a:spcAft>
              <a:buClr>
                <a:srgbClr val="FFC000"/>
              </a:buClr>
            </a:pPr>
            <a:r>
              <a:rPr lang="en-US" sz="2000" b="1" dirty="0"/>
              <a:t>M19800 Thresholds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1751648"/>
            <a:ext cx="247491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2976" y="1913376"/>
            <a:ext cx="4518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>
              <a:buClr>
                <a:srgbClr val="FFC000"/>
              </a:buClr>
            </a:pPr>
            <a:r>
              <a:rPr lang="en-US" sz="2000" b="1" dirty="0">
                <a:latin typeface="Swis721 LtEx BT" panose="020B0505020202020204" pitchFamily="34" charset="0"/>
              </a:rPr>
              <a:t>2 different threshold profiles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Swis721 LtEx BT" panose="020B0505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Top-mounted with insulating wing </a:t>
            </a:r>
            <a:endParaRPr lang="el-GR" sz="2000" dirty="0">
              <a:latin typeface="Swis721 LtEx BT" panose="020B0505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Swis721 LtEx BT" panose="020B050502020202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Ex BT" panose="020B0505020202020204" pitchFamily="34" charset="0"/>
              </a:rPr>
              <a:t>In-floor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Swis721 LtEx BT" panose="020B0505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09" y="3845560"/>
            <a:ext cx="3203428" cy="289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5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" ma:contentTypeID="0x01010058CB53696FB3AB49B6DE1F5161D5312300724175B93B69B7419C46F032A893C0FD" ma:contentTypeVersion="7289" ma:contentTypeDescription="Presentations" ma:contentTypeScope="" ma:versionID="1fcf4aa697a2ffc8a749f9fa115c120b">
  <xsd:schema xmlns:xsd="http://www.w3.org/2001/XMLSchema" xmlns:xs="http://www.w3.org/2001/XMLSchema" xmlns:p="http://schemas.microsoft.com/office/2006/metadata/properties" xmlns:ns2="4185b8d0-a6ee-43ce-b45d-70896bd8c6c6" targetNamespace="http://schemas.microsoft.com/office/2006/metadata/properties" ma:root="true" ma:fieldsID="0ab9fcd2bd9b11a64e5ceb1b819ba434" ns2:_="">
    <xsd:import namespace="4185b8d0-a6ee-43ce-b45d-70896bd8c6c6"/>
    <xsd:element name="properties">
      <xsd:complexType>
        <xsd:sequence>
          <xsd:element name="documentManagement">
            <xsd:complexType>
              <xsd:all>
                <xsd:element ref="ns2:System" minOccurs="0"/>
                <xsd:element ref="ns2:SystemType" minOccurs="0"/>
                <xsd:element ref="ns2:SpecialSystems" minOccurs="0"/>
                <xsd:element ref="ns2:Tier" minOccurs="0"/>
                <xsd:element ref="ns2:SurfaceTreatments" minOccurs="0"/>
                <xsd:element ref="ns2:Lang" minOccurs="0"/>
                <xsd:element ref="ns2:Year"/>
                <xsd:element ref="ns2:SharedFl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5b8d0-a6ee-43ce-b45d-70896bd8c6c6" elementFormDefault="qualified">
    <xsd:import namespace="http://schemas.microsoft.com/office/2006/documentManagement/types"/>
    <xsd:import namespace="http://schemas.microsoft.com/office/infopath/2007/PartnerControls"/>
    <xsd:element name="System" ma:index="2" nillable="true" ma:displayName="System" ma:internalName="Syste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C10"/>
                    <xsd:enumeration value="FC50"/>
                    <xsd:enumeration value="FC60"/>
                    <xsd:enumeration value="FC80"/>
                    <xsd:enumeration value="FS1000"/>
                    <xsd:enumeration value="GL1000"/>
                    <xsd:enumeration value="H2100"/>
                    <xsd:enumeration value="H2200"/>
                    <xsd:enumeration value="H2300"/>
                    <xsd:enumeration value="H2400"/>
                    <xsd:enumeration value="H2500"/>
                    <xsd:enumeration value="H2700"/>
                    <xsd:enumeration value="INTERNO"/>
                    <xsd:enumeration value="MD67"/>
                    <xsd:enumeration value="MF65"/>
                    <xsd:enumeration value="MF6500"/>
                    <xsd:enumeration value="MU65"/>
                    <xsd:enumeration value="M1"/>
                    <xsd:enumeration value="M105 URBAN"/>
                    <xsd:enumeration value="M10800"/>
                    <xsd:enumeration value="M10880"/>
                    <xsd:enumeration value="M11000"/>
                    <xsd:enumeration value="M11500"/>
                    <xsd:enumeration value="M12000"/>
                    <xsd:enumeration value="M12500"/>
                    <xsd:enumeration value="M12600"/>
                    <xsd:enumeration value="M13000"/>
                    <xsd:enumeration value="M13500"/>
                    <xsd:enumeration value="M13700"/>
                    <xsd:enumeration value="M13800"/>
                    <xsd:enumeration value="M14000"/>
                    <xsd:enumeration value="M14300"/>
                    <xsd:enumeration value="M14500"/>
                    <xsd:enumeration value="M14600"/>
                    <xsd:enumeration value="M15000"/>
                    <xsd:enumeration value="M150000"/>
                    <xsd:enumeration value="M19800"/>
                    <xsd:enumeration value="M200"/>
                    <xsd:enumeration value="M20000"/>
                    <xsd:enumeration value="M20500"/>
                    <xsd:enumeration value="M20650"/>
                    <xsd:enumeration value="M23000"/>
                    <xsd:enumeration value="M23300"/>
                    <xsd:enumeration value="M23500"/>
                    <xsd:enumeration value="M25000"/>
                    <xsd:enumeration value="M25000 (601 Washington)"/>
                    <xsd:enumeration value="M3"/>
                    <xsd:enumeration value="M300"/>
                    <xsd:enumeration value="M30600"/>
                    <xsd:enumeration value="M35"/>
                    <xsd:enumeration value="M35 URBAN"/>
                    <xsd:enumeration value="M3650"/>
                    <xsd:enumeration value="M4"/>
                    <xsd:enumeration value="M4000 POLYCARBONATE SHEETS"/>
                    <xsd:enumeration value="M450"/>
                    <xsd:enumeration value="M4500"/>
                    <xsd:enumeration value="M45000"/>
                    <xsd:enumeration value="M470"/>
                    <xsd:enumeration value="M470 LS"/>
                    <xsd:enumeration value="M50"/>
                    <xsd:enumeration value="M50 FR"/>
                    <xsd:enumeration value="M51"/>
                    <xsd:enumeration value="M5300"/>
                    <xsd:enumeration value="M5600"/>
                    <xsd:enumeration value="M5660"/>
                    <xsd:enumeration value="M6"/>
                    <xsd:enumeration value="M60"/>
                    <xsd:enumeration value="M6000"/>
                    <xsd:enumeration value="M62500"/>
                    <xsd:enumeration value="M630"/>
                    <xsd:enumeration value="M65"/>
                    <xsd:enumeration value="M7"/>
                    <xsd:enumeration value="M7 FR"/>
                    <xsd:enumeration value="M70 (KIKAR HAMEDINA)"/>
                    <xsd:enumeration value="M7000"/>
                    <xsd:enumeration value="M75"/>
                    <xsd:enumeration value="M7700 Barcode"/>
                    <xsd:enumeration value="M78"/>
                    <xsd:enumeration value="M8000"/>
                    <xsd:enumeration value="M8100"/>
                    <xsd:enumeration value="M8200"/>
                    <xsd:enumeration value="M8250"/>
                    <xsd:enumeration value="M84 FR"/>
                    <xsd:enumeration value="M840"/>
                    <xsd:enumeration value="M85S"/>
                    <xsd:enumeration value="M850"/>
                    <xsd:enumeration value="M8500"/>
                    <xsd:enumeration value="M8800"/>
                    <xsd:enumeration value="M8900"/>
                    <xsd:enumeration value="M900"/>
                    <xsd:enumeration value="M9000"/>
                    <xsd:enumeration value="M9050"/>
                    <xsd:enumeration value="M9100"/>
                    <xsd:enumeration value="M911"/>
                    <xsd:enumeration value="M9150"/>
                    <xsd:enumeration value="M9200"/>
                    <xsd:enumeration value="M9300"/>
                    <xsd:enumeration value="M940"/>
                    <xsd:enumeration value="M9400"/>
                    <xsd:enumeration value="M9600"/>
                    <xsd:enumeration value="M9650"/>
                    <xsd:enumeration value="M9660"/>
                    <xsd:enumeration value="M9700"/>
                    <xsd:enumeration value="M9760"/>
                    <xsd:enumeration value="M9800"/>
                    <xsd:enumeration value="M9850"/>
                    <xsd:enumeration value="PD100"/>
                    <xsd:enumeration value="PG115P Ithaca"/>
                    <xsd:enumeration value="PG120F"/>
                    <xsd:enumeration value="PG120P Mykonos"/>
                    <xsd:enumeration value="PG120P Paros"/>
                    <xsd:enumeration value="PG160P Santorini"/>
                    <xsd:enumeration value="PNH Double Skin Facade"/>
                    <xsd:enumeration value="PS820"/>
                    <xsd:enumeration value="P100"/>
                    <xsd:enumeration value="P150"/>
                    <xsd:enumeration value="P17"/>
                    <xsd:enumeration value="P19"/>
                    <xsd:enumeration value="P20"/>
                    <xsd:enumeration value="P200"/>
                    <xsd:enumeration value="P21"/>
                    <xsd:enumeration value="P400"/>
                    <xsd:enumeration value="P50"/>
                    <xsd:enumeration value="ROM / Da Vinci project"/>
                    <xsd:enumeration value="SD100"/>
                    <xsd:enumeration value="SD115"/>
                    <xsd:enumeration value="SD130"/>
                    <xsd:enumeration value="SD77"/>
                    <xsd:enumeration value="SD95"/>
                    <xsd:enumeration value="SF85"/>
                    <xsd:enumeration value="S100"/>
                    <xsd:enumeration value="S13600"/>
                    <xsd:enumeration value="S200"/>
                    <xsd:enumeration value="S300"/>
                    <xsd:enumeration value="S30700"/>
                    <xsd:enumeration value="S350"/>
                    <xsd:enumeration value="S350 LT"/>
                    <xsd:enumeration value="S400"/>
                    <xsd:enumeration value="S40000"/>
                    <xsd:enumeration value="S440"/>
                    <xsd:enumeration value="S450"/>
                    <xsd:enumeration value="S500"/>
                    <xsd:enumeration value="S560"/>
                    <xsd:enumeration value="S560 (Century Plaza)"/>
                    <xsd:enumeration value="S560 LT"/>
                    <xsd:enumeration value="S60"/>
                    <xsd:enumeration value="S600"/>
                    <xsd:enumeration value="S61"/>
                    <xsd:enumeration value="S650"/>
                    <xsd:enumeration value="S650 AUTOMATIC"/>
                    <xsd:enumeration value="S650 (DISCONTINUED)"/>
                    <xsd:enumeration value="S650 Eclipse"/>
                    <xsd:enumeration value="S67"/>
                    <xsd:enumeration value="S67 URBAN"/>
                    <xsd:enumeration value="S700"/>
                    <xsd:enumeration value="S700 Eclipse"/>
                    <xsd:enumeration value="S700 (Pendrel)"/>
                    <xsd:enumeration value="S720"/>
                    <xsd:enumeration value="S75 (STAR TOWER)"/>
                    <xsd:enumeration value="S75 (515 WEST)"/>
                    <xsd:enumeration value="S75 (601 Washington)"/>
                    <xsd:enumeration value="S75 (601 WASHINGTON CW)"/>
                    <xsd:enumeration value="S75 (80 ADAMS)"/>
                    <xsd:enumeration value="S77"/>
                    <xsd:enumeration value="S77 ALUWOOD"/>
                    <xsd:enumeration value="S77 FR"/>
                    <xsd:enumeration value="S80"/>
                    <xsd:enumeration value="S800"/>
                    <xsd:enumeration value="S91"/>
                    <xsd:enumeration value="S95"/>
                    <xsd:enumeration value="TEST"/>
                    <xsd:enumeration value="THE HELLINIKON"/>
                    <xsd:enumeration value="THERMAL BREAK PROFILES"/>
                    <xsd:enumeration value="WOODALUX"/>
                    <xsd:enumeration value="WOODEE"/>
                    <xsd:enumeration value="WOOPEE"/>
                    <xsd:enumeration value="WOOPEE FR"/>
                    <xsd:enumeration value="Z1000"/>
                    <xsd:enumeration value="ΒΙΟΜΗΧΑΝΙΚΑ ΠΡΟΦΙΛ ΘΕΡΜΟ"/>
                    <xsd:enumeration value="ΒΙΟΜΗΧΑΝΙΚΑ ΠΡΟΦΙΛ ΚΡΥΑ"/>
                    <xsd:enumeration value="Η2700"/>
                    <xsd:enumeration value="ΚΟΙΝΟΧΡΗΣΤΑ ΠΡΟΦΙΛ ΜΕ ΤΟ ΜΕΤΡΟ"/>
                    <xsd:enumeration value="ΚΥΠΡΙΑΚΑ"/>
                    <xsd:enumeration value="ΣΕΙΡΑ Α/Τ / STANDARD"/>
                    <xsd:enumeration value="ΣΕΙΡΑ ΓΙΑ ΕΞΑΡΤΗΜΑΤΑ"/>
                    <xsd:enumeration value="500 BROADWAY"/>
                  </xsd:restriction>
                </xsd:simpleType>
              </xsd:element>
            </xsd:sequence>
          </xsd:extension>
        </xsd:complexContent>
      </xsd:complexType>
    </xsd:element>
    <xsd:element name="SystemType" ma:index="3" nillable="true" ma:displayName="System Type" ma:internalName="System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lementary Systems"/>
                    <xsd:enumeration value="Curtain Walls and Atriums"/>
                    <xsd:enumeration value="Hinged systems"/>
                    <xsd:enumeration value="Industrial"/>
                    <xsd:enumeration value="Outdoors Systems"/>
                    <xsd:enumeration value="Sliding systems"/>
                    <xsd:enumeration value="Special Handling Systems"/>
                  </xsd:restriction>
                </xsd:simpleType>
              </xsd:element>
            </xsd:sequence>
          </xsd:extension>
        </xsd:complexContent>
      </xsd:complexType>
    </xsd:element>
    <xsd:element name="SpecialSystems" ma:index="4" nillable="true" ma:displayName="Special Systems" ma:internalName="SpecialSystem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tomatic Door Systems"/>
                    <xsd:enumeration value="Cladding"/>
                    <xsd:enumeration value="Deck"/>
                    <xsd:enumeration value="Door System"/>
                    <xsd:enumeration value="Fencing"/>
                    <xsd:enumeration value="Flyscreens"/>
                    <xsd:enumeration value="Folding doors"/>
                    <xsd:enumeration value="Lift&amp;Slide"/>
                    <xsd:enumeration value="Noise Barriers"/>
                    <xsd:enumeration value="Office Partitions"/>
                    <xsd:enumeration value="Pergola"/>
                    <xsd:enumeration value="Polycarbonate Sheets"/>
                    <xsd:enumeration value="Railing Systems"/>
                    <xsd:enumeration value="Rolling Shutters"/>
                    <xsd:enumeration value="Shutters"/>
                    <xsd:enumeration value="Solar Shading System"/>
                    <xsd:enumeration value="Solar Systems"/>
                    <xsd:enumeration value="Window Sills"/>
                  </xsd:restriction>
                </xsd:simpleType>
              </xsd:element>
            </xsd:sequence>
          </xsd:extension>
        </xsd:complexContent>
      </xsd:complexType>
    </xsd:element>
    <xsd:element name="Tier" ma:index="5" nillable="true" ma:displayName="Tier" ma:internalName="Ti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fort"/>
                    <xsd:enumeration value="Smartia"/>
                    <xsd:enumeration value="Solar"/>
                    <xsd:enumeration value="Supreme"/>
                  </xsd:restriction>
                </xsd:simpleType>
              </xsd:element>
            </xsd:sequence>
          </xsd:extension>
        </xsd:complexContent>
      </xsd:complexType>
    </xsd:element>
    <xsd:element name="SurfaceTreatments" ma:index="6" nillable="true" ma:displayName="Surface Treatments" ma:internalName="SurfaceTreatmen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owder Coating"/>
                    <xsd:enumeration value="Anodizing"/>
                    <xsd:enumeration value="Sublimation"/>
                    <xsd:enumeration value="Preanodizing"/>
                  </xsd:restriction>
                </xsd:simpleType>
              </xsd:element>
            </xsd:sequence>
          </xsd:extension>
        </xsd:complexContent>
      </xsd:complexType>
    </xsd:element>
    <xsd:element name="Lang" ma:index="7" nillable="true" ma:displayName="Lang" ma:description="Language" ma:internalName="Lang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Ελληνικά"/>
                        <xsd:enumeration value="Albanian"/>
                        <xsd:enumeration value="Bulgarian"/>
                        <xsd:enumeration value="Czech"/>
                        <xsd:enumeration value="Dutch"/>
                        <xsd:enumeration value="English"/>
                        <xsd:enumeration value="French"/>
                        <xsd:enumeration value="German"/>
                        <xsd:enumeration value="Hungarian"/>
                        <xsd:enumeration value="Italian"/>
                        <xsd:enumeration value="Middle East"/>
                        <xsd:enumeration value="Romanian"/>
                        <xsd:enumeration value="Russian"/>
                        <xsd:enumeration value="Serbian"/>
                        <xsd:enumeration value="Turkish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Year" ma:index="8" ma:displayName="Year" ma:format="Dropdown" ma:internalName="Year" ma:readOnly="false">
      <xsd:simpleType>
        <xsd:union memberTypes="dms:Text">
          <xsd:simpleType>
            <xsd:restriction base="dms:Choice">
              <xsd:enumeration value="2000"/>
              <xsd:enumeration value="2001"/>
              <xsd:enumeration value="2002"/>
              <xsd:enumeration value="2003"/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  <xsd:enumeration value="2019"/>
              <xsd:enumeration value="2020"/>
              <xsd:enumeration value="2021"/>
              <xsd:enumeration value="2022"/>
              <xsd:enumeration value="2023"/>
              <xsd:enumeration value="2024"/>
              <xsd:enumeration value="2025"/>
              <xsd:enumeration value="2026"/>
              <xsd:enumeration value="2027"/>
              <xsd:enumeration value="2028"/>
              <xsd:enumeration value="2029"/>
              <xsd:enumeration value="2030"/>
            </xsd:restriction>
          </xsd:simpleType>
        </xsd:union>
      </xsd:simpleType>
    </xsd:element>
    <xsd:element name="SharedFlag" ma:index="15" nillable="true" ma:displayName="SharedFlag" ma:default="No" ma:description="Flag that sets if the document can be shared on Alumil Connect Site" ma:format="Dropdown" ma:internalName="SharedFlag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c1dd4f6-bbd3-4da4-a27a-bf738e660d8c" ContentTypeId="0x01010058CB53696FB3AB49B6DE1F5161D53123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 xmlns="4185b8d0-a6ee-43ce-b45d-70896bd8c6c6">
      <Value>English</Value>
    </Lang>
    <Year xmlns="4185b8d0-a6ee-43ce-b45d-70896bd8c6c6">2022</Year>
    <SharedFlag xmlns="4185b8d0-a6ee-43ce-b45d-70896bd8c6c6">Yes</SharedFlag>
    <Tier xmlns="4185b8d0-a6ee-43ce-b45d-70896bd8c6c6">
      <Value>Smartia</Value>
    </Tier>
    <SystemType xmlns="4185b8d0-a6ee-43ce-b45d-70896bd8c6c6">
      <Value>Complementary Systems</Value>
    </SystemType>
    <SpecialSystems xmlns="4185b8d0-a6ee-43ce-b45d-70896bd8c6c6">
      <Value>Folding doors</Value>
    </SpecialSystems>
    <System xmlns="4185b8d0-a6ee-43ce-b45d-70896bd8c6c6">
      <Value>M9800</Value>
      <Value>M19800</Value>
    </System>
    <SurfaceTreatments xmlns="4185b8d0-a6ee-43ce-b45d-70896bd8c6c6" xsi:nil="true"/>
  </documentManagement>
</p:properties>
</file>

<file path=customXml/itemProps1.xml><?xml version="1.0" encoding="utf-8"?>
<ds:datastoreItem xmlns:ds="http://schemas.openxmlformats.org/officeDocument/2006/customXml" ds:itemID="{8F32280F-6272-471E-A6A8-0D779BAE75F9}"/>
</file>

<file path=customXml/itemProps2.xml><?xml version="1.0" encoding="utf-8"?>
<ds:datastoreItem xmlns:ds="http://schemas.openxmlformats.org/officeDocument/2006/customXml" ds:itemID="{6A33F839-1CBD-40B7-9873-F153EFBDCD83}"/>
</file>

<file path=customXml/itemProps3.xml><?xml version="1.0" encoding="utf-8"?>
<ds:datastoreItem xmlns:ds="http://schemas.openxmlformats.org/officeDocument/2006/customXml" ds:itemID="{2CC6A0DF-252C-471E-B67D-12E0FD879E09}"/>
</file>

<file path=customXml/itemProps4.xml><?xml version="1.0" encoding="utf-8"?>
<ds:datastoreItem xmlns:ds="http://schemas.openxmlformats.org/officeDocument/2006/customXml" ds:itemID="{0386357C-09EC-4281-8D5E-42203B3BA0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</TotalTime>
  <Words>599</Words>
  <Application>Microsoft Office PowerPoint</Application>
  <PresentationFormat>Προβολή στην οθόνη (4:3)</PresentationFormat>
  <Paragraphs>124</Paragraphs>
  <Slides>17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17</vt:i4>
      </vt:variant>
    </vt:vector>
  </HeadingPairs>
  <TitlesOfParts>
    <vt:vector size="25" baseType="lpstr">
      <vt:lpstr>Arial</vt:lpstr>
      <vt:lpstr>Calibri</vt:lpstr>
      <vt:lpstr>Swis721 LtEx BT</vt:lpstr>
      <vt:lpstr>Wingdings</vt:lpstr>
      <vt:lpstr>Θέμα του Office</vt:lpstr>
      <vt:lpstr>Προσαρμοσμένη σχεδίαση</vt:lpstr>
      <vt:lpstr>3_Προσαρμοσμένη σχεδίαση</vt:lpstr>
      <vt:lpstr>1_Προσαρμοσμένη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Tzivanidou Anastasia</dc:creator>
  <cp:lastModifiedBy>Harris Pouftis</cp:lastModifiedBy>
  <cp:revision>162</cp:revision>
  <dcterms:created xsi:type="dcterms:W3CDTF">2016-02-10T14:53:21Z</dcterms:created>
  <dcterms:modified xsi:type="dcterms:W3CDTF">2022-04-27T06:43:38Z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0x01010058CB53696FB3AB49B6DE1F5161D5312300724175B93B69B7419C46F032A893C0FD</vt:lpwstr>
  </property>
  <property fmtid="{D5CDD505-2E9C-101B-9397-08002B2CF9AE}" pid="4" name="TaxCatchAll">
    <vt:lpwstr/>
  </property>
  <property fmtid="{D5CDD505-2E9C-101B-9397-08002B2CF9AE}" pid="5" name="lcf76f155ced4ddcb4097134ff3c332f">
    <vt:lpwstr/>
  </property>
  <property fmtid="{D5CDD505-2E9C-101B-9397-08002B2CF9AE}" pid="6" name="SharedWithUsers">
    <vt:lpwstr>817;#Alumil Connect Constructors</vt:lpwstr>
  </property>
</Properties>
</file>