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9" r:id="rId1"/>
    <p:sldMasterId id="2147483685" r:id="rId2"/>
    <p:sldMasterId id="2147483668" r:id="rId3"/>
    <p:sldMasterId id="2147483676" r:id="rId4"/>
  </p:sldMasterIdLst>
  <p:notesMasterIdLst>
    <p:notesMasterId r:id="rId41"/>
  </p:notesMasterIdLst>
  <p:sldIdLst>
    <p:sldId id="256" r:id="rId5"/>
    <p:sldId id="265" r:id="rId6"/>
    <p:sldId id="285" r:id="rId7"/>
    <p:sldId id="302" r:id="rId8"/>
    <p:sldId id="297" r:id="rId9"/>
    <p:sldId id="298" r:id="rId10"/>
    <p:sldId id="296" r:id="rId11"/>
    <p:sldId id="267" r:id="rId12"/>
    <p:sldId id="291" r:id="rId13"/>
    <p:sldId id="286" r:id="rId14"/>
    <p:sldId id="288" r:id="rId15"/>
    <p:sldId id="289" r:id="rId16"/>
    <p:sldId id="287" r:id="rId17"/>
    <p:sldId id="292" r:id="rId18"/>
    <p:sldId id="304" r:id="rId19"/>
    <p:sldId id="306" r:id="rId20"/>
    <p:sldId id="305" r:id="rId21"/>
    <p:sldId id="303" r:id="rId22"/>
    <p:sldId id="278" r:id="rId23"/>
    <p:sldId id="268" r:id="rId24"/>
    <p:sldId id="269" r:id="rId25"/>
    <p:sldId id="290" r:id="rId26"/>
    <p:sldId id="273" r:id="rId27"/>
    <p:sldId id="274" r:id="rId28"/>
    <p:sldId id="275" r:id="rId29"/>
    <p:sldId id="270" r:id="rId30"/>
    <p:sldId id="277" r:id="rId31"/>
    <p:sldId id="271" r:id="rId32"/>
    <p:sldId id="282" r:id="rId33"/>
    <p:sldId id="307" r:id="rId34"/>
    <p:sldId id="295" r:id="rId35"/>
    <p:sldId id="294" r:id="rId36"/>
    <p:sldId id="299" r:id="rId37"/>
    <p:sldId id="300" r:id="rId38"/>
    <p:sldId id="301" r:id="rId39"/>
    <p:sldId id="283" r:id="rId40"/>
  </p:sldIdLst>
  <p:sldSz cx="9144000" cy="6858000" type="screen4x3"/>
  <p:notesSz cx="7099300" cy="10234613"/>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Lst>
  <p:defaultTextStyle>
    <a:defPPr>
      <a:defRPr lang="el-G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0" autoAdjust="0"/>
    <p:restoredTop sz="86380" autoAdjust="0"/>
  </p:normalViewPr>
  <p:slideViewPr>
    <p:cSldViewPr snapToGrid="0">
      <p:cViewPr varScale="1">
        <p:scale>
          <a:sx n="69" d="100"/>
          <a:sy n="69" d="100"/>
        </p:scale>
        <p:origin x="1973"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55" Type="http://schemas.openxmlformats.org/officeDocument/2006/relationships/customXml" Target="../customXml/item3.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customXml" Target="../customXml/item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3.fntdata"/><Relationship Id="rId52"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presProps" Target="presProps.xml"/><Relationship Id="rId56" Type="http://schemas.openxmlformats.org/officeDocument/2006/relationships/customXml" Target="../customXml/item4.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 Pouftis" userId="b54fa1b5-a242-464e-8962-2ab12d8c74af" providerId="ADAL" clId="{FAF0E6AE-092D-4AF3-950A-13C6A3B0CBD6}"/>
    <pc:docChg chg="custSel modSld">
      <pc:chgData name="Harris Pouftis" userId="b54fa1b5-a242-464e-8962-2ab12d8c74af" providerId="ADAL" clId="{FAF0E6AE-092D-4AF3-950A-13C6A3B0CBD6}" dt="2021-11-02T15:05:28.499" v="87" actId="20577"/>
      <pc:docMkLst>
        <pc:docMk/>
      </pc:docMkLst>
      <pc:sldChg chg="modSp mod">
        <pc:chgData name="Harris Pouftis" userId="b54fa1b5-a242-464e-8962-2ab12d8c74af" providerId="ADAL" clId="{FAF0E6AE-092D-4AF3-950A-13C6A3B0CBD6}" dt="2021-11-02T15:05:28.499" v="87" actId="20577"/>
        <pc:sldMkLst>
          <pc:docMk/>
          <pc:sldMk cId="743141921" sldId="298"/>
        </pc:sldMkLst>
        <pc:spChg chg="mod">
          <ac:chgData name="Harris Pouftis" userId="b54fa1b5-a242-464e-8962-2ab12d8c74af" providerId="ADAL" clId="{FAF0E6AE-092D-4AF3-950A-13C6A3B0CBD6}" dt="2021-11-02T15:05:28.499" v="87" actId="20577"/>
          <ac:spMkLst>
            <pc:docMk/>
            <pc:sldMk cId="743141921" sldId="298"/>
            <ac:spMk id="4" creationId="{00000000-0000-0000-0000-000000000000}"/>
          </ac:spMkLst>
        </pc:spChg>
      </pc:sldChg>
    </pc:docChg>
  </pc:docChgLst>
  <pc:docChgLst>
    <pc:chgData name="Harris Pouftis" userId="b54fa1b5-a242-464e-8962-2ab12d8c74af" providerId="ADAL" clId="{EA0EE0B7-169D-4F58-AE40-B03BE40D2931}"/>
    <pc:docChg chg="custSel delSld modSld">
      <pc:chgData name="Harris Pouftis" userId="b54fa1b5-a242-464e-8962-2ab12d8c74af" providerId="ADAL" clId="{EA0EE0B7-169D-4F58-AE40-B03BE40D2931}" dt="2022-04-27T08:01:45.006" v="19" actId="1076"/>
      <pc:docMkLst>
        <pc:docMk/>
      </pc:docMkLst>
      <pc:sldChg chg="addSp delSp modSp mod">
        <pc:chgData name="Harris Pouftis" userId="b54fa1b5-a242-464e-8962-2ab12d8c74af" providerId="ADAL" clId="{EA0EE0B7-169D-4F58-AE40-B03BE40D2931}" dt="2022-04-27T08:01:45.006" v="19" actId="1076"/>
        <pc:sldMkLst>
          <pc:docMk/>
          <pc:sldMk cId="0" sldId="278"/>
        </pc:sldMkLst>
        <pc:spChg chg="del">
          <ac:chgData name="Harris Pouftis" userId="b54fa1b5-a242-464e-8962-2ab12d8c74af" providerId="ADAL" clId="{EA0EE0B7-169D-4F58-AE40-B03BE40D2931}" dt="2022-04-27T08:01:39.716" v="16" actId="478"/>
          <ac:spMkLst>
            <pc:docMk/>
            <pc:sldMk cId="0" sldId="278"/>
            <ac:spMk id="3" creationId="{E1BED073-92E3-4FAE-872B-8939BD027C46}"/>
          </ac:spMkLst>
        </pc:spChg>
        <pc:spChg chg="mod">
          <ac:chgData name="Harris Pouftis" userId="b54fa1b5-a242-464e-8962-2ab12d8c74af" providerId="ADAL" clId="{EA0EE0B7-169D-4F58-AE40-B03BE40D2931}" dt="2022-04-27T08:01:36.417" v="14" actId="1076"/>
          <ac:spMkLst>
            <pc:docMk/>
            <pc:sldMk cId="0" sldId="278"/>
            <ac:spMk id="9" creationId="{54EE9B09-E5F2-4DEE-9FB5-8C8927038B61}"/>
          </ac:spMkLst>
        </pc:spChg>
        <pc:spChg chg="mod">
          <ac:chgData name="Harris Pouftis" userId="b54fa1b5-a242-464e-8962-2ab12d8c74af" providerId="ADAL" clId="{EA0EE0B7-169D-4F58-AE40-B03BE40D2931}" dt="2022-04-27T08:01:36.417" v="14" actId="1076"/>
          <ac:spMkLst>
            <pc:docMk/>
            <pc:sldMk cId="0" sldId="278"/>
            <ac:spMk id="10246" creationId="{00000000-0000-0000-0000-000000000000}"/>
          </ac:spMkLst>
        </pc:spChg>
        <pc:picChg chg="del">
          <ac:chgData name="Harris Pouftis" userId="b54fa1b5-a242-464e-8962-2ab12d8c74af" providerId="ADAL" clId="{EA0EE0B7-169D-4F58-AE40-B03BE40D2931}" dt="2022-04-27T08:01:28.680" v="11" actId="478"/>
          <ac:picMkLst>
            <pc:docMk/>
            <pc:sldMk cId="0" sldId="278"/>
            <ac:picMk id="2" creationId="{EDD1476C-73F7-4809-A639-4B956B788273}"/>
          </ac:picMkLst>
        </pc:picChg>
        <pc:picChg chg="add mod">
          <ac:chgData name="Harris Pouftis" userId="b54fa1b5-a242-464e-8962-2ab12d8c74af" providerId="ADAL" clId="{EA0EE0B7-169D-4F58-AE40-B03BE40D2931}" dt="2022-04-27T08:01:45.006" v="19" actId="1076"/>
          <ac:picMkLst>
            <pc:docMk/>
            <pc:sldMk cId="0" sldId="278"/>
            <ac:picMk id="8" creationId="{AAD73F3E-4891-4106-9C5D-3DA21E680721}"/>
          </ac:picMkLst>
        </pc:picChg>
        <pc:cxnChg chg="mod">
          <ac:chgData name="Harris Pouftis" userId="b54fa1b5-a242-464e-8962-2ab12d8c74af" providerId="ADAL" clId="{EA0EE0B7-169D-4F58-AE40-B03BE40D2931}" dt="2022-04-27T08:01:36.417" v="14" actId="1076"/>
          <ac:cxnSpMkLst>
            <pc:docMk/>
            <pc:sldMk cId="0" sldId="278"/>
            <ac:cxnSpMk id="6" creationId="{00000000-0000-0000-0000-000000000000}"/>
          </ac:cxnSpMkLst>
        </pc:cxnChg>
      </pc:sldChg>
      <pc:sldChg chg="addSp delSp modSp del mod">
        <pc:chgData name="Harris Pouftis" userId="b54fa1b5-a242-464e-8962-2ab12d8c74af" providerId="ADAL" clId="{EA0EE0B7-169D-4F58-AE40-B03BE40D2931}" dt="2022-04-27T08:01:20.286" v="10" actId="47"/>
        <pc:sldMkLst>
          <pc:docMk/>
          <pc:sldMk cId="0" sldId="279"/>
        </pc:sldMkLst>
        <pc:spChg chg="del">
          <ac:chgData name="Harris Pouftis" userId="b54fa1b5-a242-464e-8962-2ab12d8c74af" providerId="ADAL" clId="{EA0EE0B7-169D-4F58-AE40-B03BE40D2931}" dt="2022-04-27T08:00:49.834" v="4" actId="478"/>
          <ac:spMkLst>
            <pc:docMk/>
            <pc:sldMk cId="0" sldId="279"/>
            <ac:spMk id="7180" creationId="{00000000-0000-0000-0000-000000000000}"/>
          </ac:spMkLst>
        </pc:spChg>
        <pc:graphicFrameChg chg="del">
          <ac:chgData name="Harris Pouftis" userId="b54fa1b5-a242-464e-8962-2ab12d8c74af" providerId="ADAL" clId="{EA0EE0B7-169D-4F58-AE40-B03BE40D2931}" dt="2022-04-27T08:00:32.366" v="0" actId="478"/>
          <ac:graphicFrameMkLst>
            <pc:docMk/>
            <pc:sldMk cId="0" sldId="279"/>
            <ac:graphicFrameMk id="5" creationId="{00000000-0000-0000-0000-000000000000}"/>
          </ac:graphicFrameMkLst>
        </pc:graphicFrameChg>
        <pc:picChg chg="add del mod">
          <ac:chgData name="Harris Pouftis" userId="b54fa1b5-a242-464e-8962-2ab12d8c74af" providerId="ADAL" clId="{EA0EE0B7-169D-4F58-AE40-B03BE40D2931}" dt="2022-04-27T08:01:18.136" v="9" actId="21"/>
          <ac:picMkLst>
            <pc:docMk/>
            <pc:sldMk cId="0" sldId="279"/>
            <ac:picMk id="3" creationId="{76EFC9B1-A82C-4A4F-82AC-49285DCBFC90}"/>
          </ac:picMkLst>
        </pc:picChg>
        <pc:picChg chg="mod">
          <ac:chgData name="Harris Pouftis" userId="b54fa1b5-a242-464e-8962-2ab12d8c74af" providerId="ADAL" clId="{EA0EE0B7-169D-4F58-AE40-B03BE40D2931}" dt="2022-04-27T08:00:55.742" v="7" actId="1076"/>
          <ac:picMkLst>
            <pc:docMk/>
            <pc:sldMk cId="0" sldId="279"/>
            <ac:picMk id="7178" creationId="{00000000-0000-0000-0000-000000000000}"/>
          </ac:picMkLst>
        </pc:picChg>
        <pc:cxnChg chg="del">
          <ac:chgData name="Harris Pouftis" userId="b54fa1b5-a242-464e-8962-2ab12d8c74af" providerId="ADAL" clId="{EA0EE0B7-169D-4F58-AE40-B03BE40D2931}" dt="2022-04-27T08:00:50.721" v="5" actId="478"/>
          <ac:cxnSpMkLst>
            <pc:docMk/>
            <pc:sldMk cId="0" sldId="279"/>
            <ac:cxnSpMk id="14" creationId="{00000000-0000-0000-0000-0000000000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0138DD40-91F1-49C2-A065-78473956FCB0}" type="datetimeFigureOut">
              <a:rPr lang="el-GR" smtClean="0"/>
              <a:t>27/4/2022</a:t>
            </a:fld>
            <a:endParaRPr lang="el-GR"/>
          </a:p>
        </p:txBody>
      </p:sp>
      <p:sp>
        <p:nvSpPr>
          <p:cNvPr id="4" name="Θέση εικόνας διαφάνειας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FA16A58F-71CB-495A-8452-AF444C29D126}" type="slidenum">
              <a:rPr lang="el-GR" smtClean="0"/>
              <a:t>‹#›</a:t>
            </a:fld>
            <a:endParaRPr lang="el-GR"/>
          </a:p>
        </p:txBody>
      </p:sp>
    </p:spTree>
    <p:extLst>
      <p:ext uri="{BB962C8B-B14F-4D97-AF65-F5344CB8AC3E}">
        <p14:creationId xmlns:p14="http://schemas.microsoft.com/office/powerpoint/2010/main" val="379294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16A58F-71CB-495A-8452-AF444C29D126}" type="slidenum">
              <a:rPr lang="el-GR" smtClean="0"/>
              <a:t>5</a:t>
            </a:fld>
            <a:endParaRPr lang="el-GR"/>
          </a:p>
        </p:txBody>
      </p:sp>
    </p:spTree>
    <p:extLst>
      <p:ext uri="{BB962C8B-B14F-4D97-AF65-F5344CB8AC3E}">
        <p14:creationId xmlns:p14="http://schemas.microsoft.com/office/powerpoint/2010/main" val="2146311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16A58F-71CB-495A-8452-AF444C29D126}" type="slidenum">
              <a:rPr lang="el-GR" smtClean="0"/>
              <a:t>6</a:t>
            </a:fld>
            <a:endParaRPr lang="el-GR"/>
          </a:p>
        </p:txBody>
      </p:sp>
    </p:spTree>
    <p:extLst>
      <p:ext uri="{BB962C8B-B14F-4D97-AF65-F5344CB8AC3E}">
        <p14:creationId xmlns:p14="http://schemas.microsoft.com/office/powerpoint/2010/main" val="182274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16A58F-71CB-495A-8452-AF444C29D126}" type="slidenum">
              <a:rPr lang="el-GR" smtClean="0"/>
              <a:t>30</a:t>
            </a:fld>
            <a:endParaRPr lang="el-GR"/>
          </a:p>
        </p:txBody>
      </p:sp>
    </p:spTree>
    <p:extLst>
      <p:ext uri="{BB962C8B-B14F-4D97-AF65-F5344CB8AC3E}">
        <p14:creationId xmlns:p14="http://schemas.microsoft.com/office/powerpoint/2010/main" val="2951297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16A58F-71CB-495A-8452-AF444C29D126}" type="slidenum">
              <a:rPr lang="el-GR" smtClean="0"/>
              <a:t>33</a:t>
            </a:fld>
            <a:endParaRPr lang="el-GR"/>
          </a:p>
        </p:txBody>
      </p:sp>
    </p:spTree>
    <p:extLst>
      <p:ext uri="{BB962C8B-B14F-4D97-AF65-F5344CB8AC3E}">
        <p14:creationId xmlns:p14="http://schemas.microsoft.com/office/powerpoint/2010/main" val="657417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16A58F-71CB-495A-8452-AF444C29D126}" type="slidenum">
              <a:rPr lang="el-GR" smtClean="0"/>
              <a:t>34</a:t>
            </a:fld>
            <a:endParaRPr lang="el-GR"/>
          </a:p>
        </p:txBody>
      </p:sp>
    </p:spTree>
    <p:extLst>
      <p:ext uri="{BB962C8B-B14F-4D97-AF65-F5344CB8AC3E}">
        <p14:creationId xmlns:p14="http://schemas.microsoft.com/office/powerpoint/2010/main" val="2111060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A16A58F-71CB-495A-8452-AF444C29D126}" type="slidenum">
              <a:rPr lang="el-GR" smtClean="0"/>
              <a:t>35</a:t>
            </a:fld>
            <a:endParaRPr lang="el-GR"/>
          </a:p>
        </p:txBody>
      </p:sp>
    </p:spTree>
    <p:extLst>
      <p:ext uri="{BB962C8B-B14F-4D97-AF65-F5344CB8AC3E}">
        <p14:creationId xmlns:p14="http://schemas.microsoft.com/office/powerpoint/2010/main" val="2106582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16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846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994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43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Προσαρμοσμένη διάταξη">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88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7" name="Τίτλος 1"/>
          <p:cNvSpPr>
            <a:spLocks noGrp="1"/>
          </p:cNvSpPr>
          <p:nvPr>
            <p:ph type="title"/>
          </p:nvPr>
        </p:nvSpPr>
        <p:spPr>
          <a:xfrm>
            <a:off x="5403126" y="5996692"/>
            <a:ext cx="3320779" cy="597913"/>
          </a:xfrm>
          <a:prstGeom prst="rect">
            <a:avLst/>
          </a:prstGeom>
        </p:spPr>
        <p:txBody>
          <a:bodyPr/>
          <a:lstStyle>
            <a:lvl1pPr algn="r">
              <a:defRPr sz="2400" b="1">
                <a:solidFill>
                  <a:schemeClr val="bg1"/>
                </a:solidFill>
              </a:defRPr>
            </a:lvl1pPr>
          </a:lstStyle>
          <a:p>
            <a:r>
              <a:rPr lang="el-GR" dirty="0"/>
              <a:t>Στυλ κύριου τίτλου</a:t>
            </a:r>
          </a:p>
        </p:txBody>
      </p:sp>
    </p:spTree>
    <p:extLst>
      <p:ext uri="{BB962C8B-B14F-4D97-AF65-F5344CB8AC3E}">
        <p14:creationId xmlns:p14="http://schemas.microsoft.com/office/powerpoint/2010/main" val="378482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001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Προσαρμοσμένη διάταξη">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Διαφάνεια τίτλου">
    <p:spTree>
      <p:nvGrpSpPr>
        <p:cNvPr id="1" name=""/>
        <p:cNvGrpSpPr/>
        <p:nvPr/>
      </p:nvGrpSpPr>
      <p:grpSpPr>
        <a:xfrm>
          <a:off x="0" y="0"/>
          <a:ext cx="0" cy="0"/>
          <a:chOff x="0" y="0"/>
          <a:chExt cx="0" cy="0"/>
        </a:xfrm>
      </p:grpSpPr>
      <p:sp>
        <p:nvSpPr>
          <p:cNvPr id="8" name="Τίτλος 1"/>
          <p:cNvSpPr>
            <a:spLocks noGrp="1"/>
          </p:cNvSpPr>
          <p:nvPr>
            <p:ph type="title"/>
          </p:nvPr>
        </p:nvSpPr>
        <p:spPr>
          <a:xfrm>
            <a:off x="5543803" y="449998"/>
            <a:ext cx="3320779" cy="597913"/>
          </a:xfrm>
          <a:prstGeom prst="rect">
            <a:avLst/>
          </a:prstGeom>
        </p:spPr>
        <p:txBody>
          <a:bodyPr/>
          <a:lstStyle>
            <a:lvl1pPr algn="r">
              <a:defRPr sz="2400" b="1">
                <a:solidFill>
                  <a:schemeClr val="tx1"/>
                </a:solidFill>
              </a:defRPr>
            </a:lvl1pPr>
          </a:lstStyle>
          <a:p>
            <a:r>
              <a:rPr lang="el-GR" dirty="0"/>
              <a:t>Στυλ κύριου τίτλου</a:t>
            </a:r>
          </a:p>
        </p:txBody>
      </p:sp>
    </p:spTree>
    <p:extLst>
      <p:ext uri="{BB962C8B-B14F-4D97-AF65-F5344CB8AC3E}">
        <p14:creationId xmlns:p14="http://schemas.microsoft.com/office/powerpoint/2010/main" val="3588020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878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Κεφαλίδα ενότητας">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0266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Εικόνα 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Εικόνα 2"/>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Εικόνα 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8" y="15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9" r:id="rId1"/>
    <p:sldLayoutId id="2147483700" r:id="rId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hyperlink" Target="../../M8200/&#922;&#945;&#964;&#940;&#955;&#959;&#947;&#959;&#953;/Installation%20manual/M8200%20Embedded%20Installation.pdf"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emf"/><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Εικόνα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Εικόνα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550" y="5559425"/>
            <a:ext cx="2732088"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3958815" y="1410978"/>
            <a:ext cx="5185186" cy="1923604"/>
          </a:xfrm>
          <a:prstGeom prst="rect">
            <a:avLst/>
          </a:prstGeom>
        </p:spPr>
        <p:txBody>
          <a:bodyPr wrap="square">
            <a:spAutoFit/>
          </a:bodyPr>
          <a:lstStyle/>
          <a:p>
            <a:pPr marL="285750" indent="-285750" fontAlgn="auto">
              <a:spcAft>
                <a:spcPts val="0"/>
              </a:spcAft>
              <a:buClr>
                <a:srgbClr val="FFC000"/>
              </a:buClr>
              <a:buFont typeface="Arial" panose="020B0604020202020204" pitchFamily="34" charset="0"/>
              <a:buChar char="•"/>
              <a:defRPr/>
            </a:pPr>
            <a:r>
              <a:rPr lang="en-US" sz="1900" dirty="0"/>
              <a:t>4.05 Kg/m </a:t>
            </a:r>
          </a:p>
          <a:p>
            <a:pPr marL="285750" indent="-285750" fontAlgn="auto">
              <a:spcAft>
                <a:spcPts val="0"/>
              </a:spcAft>
              <a:buClr>
                <a:srgbClr val="FFC000"/>
              </a:buClr>
              <a:buFont typeface="Arial" panose="020B0604020202020204" pitchFamily="34" charset="0"/>
              <a:buChar char="•"/>
              <a:defRPr/>
            </a:pPr>
            <a:r>
              <a:rPr lang="en-US" sz="1900" dirty="0"/>
              <a:t>most competitive, light and robust i.e. 2.5 KN/m linear load</a:t>
            </a:r>
          </a:p>
          <a:p>
            <a:pPr marL="285750" indent="-285750" fontAlgn="auto">
              <a:spcAft>
                <a:spcPts val="0"/>
              </a:spcAft>
              <a:buClr>
                <a:srgbClr val="FFC000"/>
              </a:buClr>
              <a:buFont typeface="Arial" panose="020B0604020202020204" pitchFamily="34" charset="0"/>
              <a:buChar char="•"/>
              <a:defRPr/>
            </a:pPr>
            <a:r>
              <a:rPr lang="en-US" sz="1900" dirty="0"/>
              <a:t>in-house formally tested with great success</a:t>
            </a:r>
          </a:p>
          <a:p>
            <a:pPr marL="285750" indent="-285750" fontAlgn="auto">
              <a:spcAft>
                <a:spcPts val="600"/>
              </a:spcAft>
              <a:buClr>
                <a:srgbClr val="FFC000"/>
              </a:buClr>
              <a:buFont typeface="Arial" panose="020B0604020202020204" pitchFamily="34" charset="0"/>
              <a:buChar char="•"/>
              <a:defRPr/>
            </a:pPr>
            <a:r>
              <a:rPr lang="en-US" sz="1900" dirty="0"/>
              <a:t>special water outflow system</a:t>
            </a:r>
          </a:p>
          <a:p>
            <a:pPr marL="285750" indent="-285750" fontAlgn="auto">
              <a:spcAft>
                <a:spcPts val="600"/>
              </a:spcAft>
              <a:buClr>
                <a:srgbClr val="FFC000"/>
              </a:buClr>
              <a:buFont typeface="Arial" panose="020B0604020202020204" pitchFamily="34" charset="0"/>
              <a:buChar char="•"/>
              <a:defRPr/>
            </a:pPr>
            <a:r>
              <a:rPr lang="en-US" sz="1900" dirty="0"/>
              <a:t>on floor 8+8 and 10+10mm</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4856" r="13844" b="9904"/>
          <a:stretch/>
        </p:blipFill>
        <p:spPr bwMode="auto">
          <a:xfrm>
            <a:off x="2646252" y="3641924"/>
            <a:ext cx="6400930" cy="3119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885" t="1" r="32411" b="25114"/>
          <a:stretch/>
        </p:blipFill>
        <p:spPr bwMode="auto">
          <a:xfrm>
            <a:off x="457895" y="3919970"/>
            <a:ext cx="1861075" cy="2841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Εικόνα 2">
            <a:extLst>
              <a:ext uri="{FF2B5EF4-FFF2-40B4-BE49-F238E27FC236}">
                <a16:creationId xmlns:a16="http://schemas.microsoft.com/office/drawing/2014/main" id="{A12624FE-0ABF-4641-9677-42F22DD6C00B}"/>
              </a:ext>
            </a:extLst>
          </p:cNvPr>
          <p:cNvPicPr>
            <a:picLocks noChangeAspect="1"/>
          </p:cNvPicPr>
          <p:nvPr/>
        </p:nvPicPr>
        <p:blipFill rotWithShape="1">
          <a:blip r:embed="rId4"/>
          <a:srcRect b="34070"/>
          <a:stretch/>
        </p:blipFill>
        <p:spPr>
          <a:xfrm>
            <a:off x="446384" y="1170665"/>
            <a:ext cx="1981372" cy="2749305"/>
          </a:xfrm>
          <a:prstGeom prst="rect">
            <a:avLst/>
          </a:prstGeom>
        </p:spPr>
      </p:pic>
      <p:cxnSp>
        <p:nvCxnSpPr>
          <p:cNvPr id="14" name="Ευθεία γραμμή σύνδεσης 13">
            <a:extLst>
              <a:ext uri="{FF2B5EF4-FFF2-40B4-BE49-F238E27FC236}">
                <a16:creationId xmlns:a16="http://schemas.microsoft.com/office/drawing/2014/main" id="{2DB8A21D-AFCD-4D6C-B6B1-538AC8DB77B6}"/>
              </a:ext>
            </a:extLst>
          </p:cNvPr>
          <p:cNvCxnSpPr>
            <a:cxnSpLocks/>
          </p:cNvCxnSpPr>
          <p:nvPr/>
        </p:nvCxnSpPr>
        <p:spPr>
          <a:xfrm flipH="1">
            <a:off x="5142119" y="863598"/>
            <a:ext cx="4001881"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5" name="Τίτλος 1">
            <a:extLst>
              <a:ext uri="{FF2B5EF4-FFF2-40B4-BE49-F238E27FC236}">
                <a16:creationId xmlns:a16="http://schemas.microsoft.com/office/drawing/2014/main" id="{6B7A4693-5F1F-4CDD-A9EB-F6DA1A715124}"/>
              </a:ext>
            </a:extLst>
          </p:cNvPr>
          <p:cNvSpPr txBox="1">
            <a:spLocks/>
          </p:cNvSpPr>
          <p:nvPr/>
        </p:nvSpPr>
        <p:spPr bwMode="auto">
          <a:xfrm>
            <a:off x="5093428" y="518318"/>
            <a:ext cx="3465512" cy="72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Railing base profiles </a:t>
            </a:r>
          </a:p>
          <a:p>
            <a:pPr eaLnBrk="1" hangingPunct="1">
              <a:lnSpc>
                <a:spcPct val="90000"/>
              </a:lnSpc>
            </a:pPr>
            <a:r>
              <a:rPr lang="en-US" altLang="el-GR" sz="2400" b="1" dirty="0">
                <a:solidFill>
                  <a:srgbClr val="FFC000"/>
                </a:solidFill>
                <a:latin typeface="Calibri Light" panose="020F0302020204030204" pitchFamily="34" charset="0"/>
              </a:rPr>
              <a:t>M8207</a:t>
            </a:r>
            <a:endParaRPr lang="el-GR" altLang="el-GR" sz="2400" b="1" dirty="0">
              <a:solidFill>
                <a:srgbClr val="FFC000"/>
              </a:solidFill>
              <a:latin typeface="Calibri Light" panose="020F0302020204030204" pitchFamily="34" charset="0"/>
            </a:endParaRPr>
          </a:p>
        </p:txBody>
      </p:sp>
    </p:spTree>
    <p:extLst>
      <p:ext uri="{BB962C8B-B14F-4D97-AF65-F5344CB8AC3E}">
        <p14:creationId xmlns:p14="http://schemas.microsoft.com/office/powerpoint/2010/main" val="3063169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3851237" y="1415113"/>
            <a:ext cx="5421855" cy="1846659"/>
          </a:xfrm>
          <a:prstGeom prst="rect">
            <a:avLst/>
          </a:prstGeom>
        </p:spPr>
        <p:txBody>
          <a:bodyPr wrap="square">
            <a:spAutoFit/>
          </a:bodyPr>
          <a:lstStyle/>
          <a:p>
            <a:pPr marL="285750" indent="-285750" fontAlgn="auto">
              <a:spcAft>
                <a:spcPts val="0"/>
              </a:spcAft>
              <a:buClr>
                <a:srgbClr val="FFC000"/>
              </a:buClr>
              <a:buFont typeface="Arial" panose="020B0604020202020204" pitchFamily="34" charset="0"/>
              <a:buChar char="•"/>
              <a:defRPr/>
            </a:pPr>
            <a:r>
              <a:rPr lang="en-US" sz="1900" dirty="0"/>
              <a:t>2.5Kg/m </a:t>
            </a:r>
          </a:p>
          <a:p>
            <a:pPr marL="285750" indent="-285750" fontAlgn="auto">
              <a:spcAft>
                <a:spcPts val="0"/>
              </a:spcAft>
              <a:buClr>
                <a:srgbClr val="FFC000"/>
              </a:buClr>
              <a:buFont typeface="Arial" panose="020B0604020202020204" pitchFamily="34" charset="0"/>
              <a:buChar char="•"/>
              <a:defRPr/>
            </a:pPr>
            <a:r>
              <a:rPr lang="en-US" sz="1900" dirty="0"/>
              <a:t>on floor with 5+5, 6+6 and 8+8mm glass</a:t>
            </a:r>
          </a:p>
          <a:p>
            <a:pPr marL="285750" indent="-285750" fontAlgn="auto">
              <a:spcAft>
                <a:spcPts val="0"/>
              </a:spcAft>
              <a:buClr>
                <a:srgbClr val="FFC000"/>
              </a:buClr>
              <a:buFont typeface="Arial" panose="020B0604020202020204" pitchFamily="34" charset="0"/>
              <a:buChar char="•"/>
              <a:defRPr/>
            </a:pPr>
            <a:r>
              <a:rPr lang="en-US" sz="1900" dirty="0"/>
              <a:t>1.5 KN/m appr. horizontal load</a:t>
            </a:r>
          </a:p>
          <a:p>
            <a:pPr marL="285750" indent="-285750" fontAlgn="auto">
              <a:spcAft>
                <a:spcPts val="0"/>
              </a:spcAft>
              <a:buClr>
                <a:srgbClr val="FFC000"/>
              </a:buClr>
              <a:buFont typeface="Arial" panose="020B0604020202020204" pitchFamily="34" charset="0"/>
              <a:buChar char="•"/>
              <a:defRPr/>
            </a:pPr>
            <a:r>
              <a:rPr lang="en-US" sz="1900" dirty="0"/>
              <a:t>70cm glass height on existing concrete parapet</a:t>
            </a:r>
          </a:p>
          <a:p>
            <a:pPr marL="285750" indent="-285750" fontAlgn="auto">
              <a:spcAft>
                <a:spcPts val="0"/>
              </a:spcAft>
              <a:buClr>
                <a:srgbClr val="FFC000"/>
              </a:buClr>
              <a:buFont typeface="Arial" panose="020B0604020202020204" pitchFamily="34" charset="0"/>
              <a:buChar char="•"/>
              <a:defRPr/>
            </a:pPr>
            <a:r>
              <a:rPr lang="en-US" sz="1900" dirty="0">
                <a:solidFill>
                  <a:schemeClr val="bg1">
                    <a:lumMod val="50000"/>
                  </a:schemeClr>
                </a:solidFill>
              </a:rPr>
              <a:t>1.05m balustrade height with handrail fixed on wall</a:t>
            </a:r>
            <a:endParaRPr lang="el-GR" sz="1900" dirty="0">
              <a:solidFill>
                <a:schemeClr val="bg1">
                  <a:lumMod val="50000"/>
                </a:schemeClr>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145"/>
          <a:stretch/>
        </p:blipFill>
        <p:spPr bwMode="auto">
          <a:xfrm>
            <a:off x="2086984" y="3428999"/>
            <a:ext cx="6895652" cy="321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Εικόνα 1"/>
          <p:cNvPicPr>
            <a:picLocks noChangeAspect="1"/>
          </p:cNvPicPr>
          <p:nvPr/>
        </p:nvPicPr>
        <p:blipFill>
          <a:blip r:embed="rId3"/>
          <a:stretch>
            <a:fillRect/>
          </a:stretch>
        </p:blipFill>
        <p:spPr>
          <a:xfrm>
            <a:off x="246286" y="4647022"/>
            <a:ext cx="1313705" cy="1965007"/>
          </a:xfrm>
          <a:prstGeom prst="rect">
            <a:avLst/>
          </a:prstGeom>
        </p:spPr>
      </p:pic>
      <p:pic>
        <p:nvPicPr>
          <p:cNvPr id="9" name="Εικόνα 8">
            <a:extLst>
              <a:ext uri="{FF2B5EF4-FFF2-40B4-BE49-F238E27FC236}">
                <a16:creationId xmlns:a16="http://schemas.microsoft.com/office/drawing/2014/main" id="{1DB19822-478A-4176-B7B1-5499CC34996D}"/>
              </a:ext>
            </a:extLst>
          </p:cNvPr>
          <p:cNvPicPr>
            <a:picLocks noChangeAspect="1"/>
          </p:cNvPicPr>
          <p:nvPr/>
        </p:nvPicPr>
        <p:blipFill rotWithShape="1">
          <a:blip r:embed="rId4"/>
          <a:srcRect l="9530" t="22980" r="77294" b="34529"/>
          <a:stretch/>
        </p:blipFill>
        <p:spPr>
          <a:xfrm>
            <a:off x="0" y="2357492"/>
            <a:ext cx="1610857" cy="2143015"/>
          </a:xfrm>
          <a:prstGeom prst="rect">
            <a:avLst/>
          </a:prstGeom>
        </p:spPr>
      </p:pic>
      <p:cxnSp>
        <p:nvCxnSpPr>
          <p:cNvPr id="10" name="Ευθεία γραμμή σύνδεσης 9">
            <a:extLst>
              <a:ext uri="{FF2B5EF4-FFF2-40B4-BE49-F238E27FC236}">
                <a16:creationId xmlns:a16="http://schemas.microsoft.com/office/drawing/2014/main" id="{E6CE52BB-1C42-4198-80A5-934DDE9EAAC2}"/>
              </a:ext>
            </a:extLst>
          </p:cNvPr>
          <p:cNvCxnSpPr>
            <a:cxnSpLocks/>
          </p:cNvCxnSpPr>
          <p:nvPr/>
        </p:nvCxnSpPr>
        <p:spPr>
          <a:xfrm flipH="1">
            <a:off x="5142119" y="863598"/>
            <a:ext cx="4001881"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1" name="Τίτλος 1">
            <a:extLst>
              <a:ext uri="{FF2B5EF4-FFF2-40B4-BE49-F238E27FC236}">
                <a16:creationId xmlns:a16="http://schemas.microsoft.com/office/drawing/2014/main" id="{950614DB-E898-4327-A901-636C600D0F2D}"/>
              </a:ext>
            </a:extLst>
          </p:cNvPr>
          <p:cNvSpPr txBox="1">
            <a:spLocks/>
          </p:cNvSpPr>
          <p:nvPr/>
        </p:nvSpPr>
        <p:spPr bwMode="auto">
          <a:xfrm>
            <a:off x="5093428" y="518318"/>
            <a:ext cx="3465512" cy="72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Railing base profiles </a:t>
            </a:r>
          </a:p>
          <a:p>
            <a:pPr eaLnBrk="1" hangingPunct="1">
              <a:lnSpc>
                <a:spcPct val="90000"/>
              </a:lnSpc>
            </a:pPr>
            <a:r>
              <a:rPr lang="en-US" altLang="el-GR" sz="2400" b="1" dirty="0">
                <a:solidFill>
                  <a:srgbClr val="FFC000"/>
                </a:solidFill>
                <a:latin typeface="Calibri Light" panose="020F0302020204030204" pitchFamily="34" charset="0"/>
              </a:rPr>
              <a:t>M8209</a:t>
            </a:r>
            <a:endParaRPr lang="el-GR" altLang="el-GR" sz="2400" b="1" dirty="0">
              <a:solidFill>
                <a:srgbClr val="FFC000"/>
              </a:solidFill>
              <a:latin typeface="Calibri Light" panose="020F0302020204030204" pitchFamily="34" charset="0"/>
            </a:endParaRPr>
          </a:p>
        </p:txBody>
      </p:sp>
    </p:spTree>
    <p:extLst>
      <p:ext uri="{BB962C8B-B14F-4D97-AF65-F5344CB8AC3E}">
        <p14:creationId xmlns:p14="http://schemas.microsoft.com/office/powerpoint/2010/main" val="420745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4157512" y="1436295"/>
            <a:ext cx="4803607" cy="1846659"/>
          </a:xfrm>
          <a:prstGeom prst="rect">
            <a:avLst/>
          </a:prstGeom>
        </p:spPr>
        <p:txBody>
          <a:bodyPr wrap="square">
            <a:spAutoFit/>
          </a:bodyPr>
          <a:lstStyle/>
          <a:p>
            <a:pPr marL="285750" indent="-285750" fontAlgn="auto">
              <a:spcAft>
                <a:spcPts val="0"/>
              </a:spcAft>
              <a:buClr>
                <a:srgbClr val="FFC000"/>
              </a:buClr>
              <a:buFont typeface="Arial" panose="020B0604020202020204" pitchFamily="34" charset="0"/>
              <a:buChar char="•"/>
              <a:defRPr/>
            </a:pPr>
            <a:r>
              <a:rPr lang="en-US" sz="1900" dirty="0"/>
              <a:t>5.58Kg/m </a:t>
            </a:r>
          </a:p>
          <a:p>
            <a:pPr marL="285750" indent="-285750" fontAlgn="auto">
              <a:spcAft>
                <a:spcPts val="0"/>
              </a:spcAft>
              <a:buClr>
                <a:srgbClr val="FFC000"/>
              </a:buClr>
              <a:buFont typeface="Arial" panose="020B0604020202020204" pitchFamily="34" charset="0"/>
              <a:buChar char="•"/>
              <a:defRPr/>
            </a:pPr>
            <a:r>
              <a:rPr lang="en-US" sz="1900" dirty="0"/>
              <a:t>on floor 8+8 and 10+10mm</a:t>
            </a:r>
          </a:p>
          <a:p>
            <a:pPr marL="285750" indent="-285750" fontAlgn="auto">
              <a:spcAft>
                <a:spcPts val="0"/>
              </a:spcAft>
              <a:buClr>
                <a:srgbClr val="FFC000"/>
              </a:buClr>
              <a:buFont typeface="Arial" panose="020B0604020202020204" pitchFamily="34" charset="0"/>
              <a:buChar char="•"/>
              <a:defRPr/>
            </a:pPr>
            <a:r>
              <a:rPr lang="en-US" sz="1900" dirty="0"/>
              <a:t>designed for </a:t>
            </a:r>
            <a:r>
              <a:rPr lang="en-US" sz="1900" b="1" dirty="0"/>
              <a:t>curved</a:t>
            </a:r>
            <a:r>
              <a:rPr lang="en-US" sz="1900" dirty="0"/>
              <a:t> railings, sold also straight</a:t>
            </a:r>
          </a:p>
          <a:p>
            <a:pPr marL="285750" indent="-285750" fontAlgn="auto">
              <a:spcAft>
                <a:spcPts val="0"/>
              </a:spcAft>
              <a:buClr>
                <a:srgbClr val="FFC000"/>
              </a:buClr>
              <a:buFont typeface="Arial" panose="020B0604020202020204" pitchFamily="34" charset="0"/>
              <a:buChar char="•"/>
              <a:defRPr/>
            </a:pPr>
            <a:r>
              <a:rPr lang="en-US" sz="1900" dirty="0"/>
              <a:t>Price for straight, quote for curved in a project</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48" r="2704" b="5740"/>
          <a:stretch/>
        </p:blipFill>
        <p:spPr bwMode="auto">
          <a:xfrm>
            <a:off x="2779909" y="3514917"/>
            <a:ext cx="5976815" cy="3216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480"/>
          <a:stretch/>
        </p:blipFill>
        <p:spPr bwMode="auto">
          <a:xfrm>
            <a:off x="139849" y="4759773"/>
            <a:ext cx="1906121"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Ευθεία γραμμή σύνδεσης 8">
            <a:extLst>
              <a:ext uri="{FF2B5EF4-FFF2-40B4-BE49-F238E27FC236}">
                <a16:creationId xmlns:a16="http://schemas.microsoft.com/office/drawing/2014/main" id="{8F9C033A-C7AD-4A37-8557-B8CF25571A1D}"/>
              </a:ext>
            </a:extLst>
          </p:cNvPr>
          <p:cNvCxnSpPr>
            <a:cxnSpLocks/>
          </p:cNvCxnSpPr>
          <p:nvPr/>
        </p:nvCxnSpPr>
        <p:spPr>
          <a:xfrm flipH="1">
            <a:off x="5142119" y="863598"/>
            <a:ext cx="4001881"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0" name="Τίτλος 1">
            <a:extLst>
              <a:ext uri="{FF2B5EF4-FFF2-40B4-BE49-F238E27FC236}">
                <a16:creationId xmlns:a16="http://schemas.microsoft.com/office/drawing/2014/main" id="{378C3B15-7A9F-4846-9662-A68867C42DBB}"/>
              </a:ext>
            </a:extLst>
          </p:cNvPr>
          <p:cNvSpPr txBox="1">
            <a:spLocks/>
          </p:cNvSpPr>
          <p:nvPr/>
        </p:nvSpPr>
        <p:spPr bwMode="auto">
          <a:xfrm>
            <a:off x="5093428" y="518318"/>
            <a:ext cx="3465512" cy="72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Railing base profiles </a:t>
            </a:r>
          </a:p>
          <a:p>
            <a:pPr eaLnBrk="1" hangingPunct="1">
              <a:lnSpc>
                <a:spcPct val="90000"/>
              </a:lnSpc>
            </a:pPr>
            <a:r>
              <a:rPr lang="en-US" altLang="el-GR" sz="2400" b="1" dirty="0">
                <a:solidFill>
                  <a:srgbClr val="FFC000"/>
                </a:solidFill>
                <a:latin typeface="Calibri Light" panose="020F0302020204030204" pitchFamily="34" charset="0"/>
              </a:rPr>
              <a:t>M8208</a:t>
            </a:r>
            <a:endParaRPr lang="el-GR" altLang="el-GR" sz="2400" b="1" dirty="0">
              <a:solidFill>
                <a:srgbClr val="FFC000"/>
              </a:solidFill>
              <a:latin typeface="Calibri Light" panose="020F0302020204030204" pitchFamily="34" charset="0"/>
            </a:endParaRPr>
          </a:p>
        </p:txBody>
      </p:sp>
      <p:pic>
        <p:nvPicPr>
          <p:cNvPr id="6" name="Εικόνα 5">
            <a:extLst>
              <a:ext uri="{FF2B5EF4-FFF2-40B4-BE49-F238E27FC236}">
                <a16:creationId xmlns:a16="http://schemas.microsoft.com/office/drawing/2014/main" id="{A7CF8F84-133D-4629-95FB-DC2EB2B2FB01}"/>
              </a:ext>
            </a:extLst>
          </p:cNvPr>
          <p:cNvPicPr>
            <a:picLocks noChangeAspect="1"/>
          </p:cNvPicPr>
          <p:nvPr/>
        </p:nvPicPr>
        <p:blipFill>
          <a:blip r:embed="rId4"/>
          <a:stretch>
            <a:fillRect/>
          </a:stretch>
        </p:blipFill>
        <p:spPr>
          <a:xfrm>
            <a:off x="387276" y="2359625"/>
            <a:ext cx="1627773" cy="2310584"/>
          </a:xfrm>
          <a:prstGeom prst="rect">
            <a:avLst/>
          </a:prstGeom>
        </p:spPr>
      </p:pic>
    </p:spTree>
    <p:extLst>
      <p:ext uri="{BB962C8B-B14F-4D97-AF65-F5344CB8AC3E}">
        <p14:creationId xmlns:p14="http://schemas.microsoft.com/office/powerpoint/2010/main" val="42074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4681649" y="1355913"/>
            <a:ext cx="4462351" cy="1691772"/>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42900" indent="-342900" algn="l" fontAlgn="auto">
              <a:lnSpc>
                <a:spcPct val="100000"/>
              </a:lnSpc>
              <a:spcAft>
                <a:spcPts val="600"/>
              </a:spcAft>
              <a:buClr>
                <a:srgbClr val="FFC000"/>
              </a:buClr>
              <a:buFont typeface="Arial" panose="020B0604020202020204" pitchFamily="34" charset="0"/>
              <a:buChar char="•"/>
              <a:defRPr/>
            </a:pPr>
            <a:r>
              <a:rPr lang="en-US" sz="1900" b="0" dirty="0">
                <a:latin typeface="+mn-lt"/>
              </a:rPr>
              <a:t>9.6Kg/m </a:t>
            </a:r>
          </a:p>
          <a:p>
            <a:pPr marL="342900" indent="-342900" algn="l" fontAlgn="auto">
              <a:lnSpc>
                <a:spcPct val="100000"/>
              </a:lnSpc>
              <a:spcAft>
                <a:spcPts val="600"/>
              </a:spcAft>
              <a:buClr>
                <a:srgbClr val="FFC000"/>
              </a:buClr>
              <a:buFont typeface="Arial" panose="020B0604020202020204" pitchFamily="34" charset="0"/>
              <a:buChar char="•"/>
              <a:defRPr/>
            </a:pPr>
            <a:r>
              <a:rPr lang="en-US" sz="1900" b="0" dirty="0">
                <a:latin typeface="+mn-lt"/>
              </a:rPr>
              <a:t>Installed at finished and semi-finished floor</a:t>
            </a:r>
          </a:p>
          <a:p>
            <a:pPr marL="342900" indent="-342900" algn="l" fontAlgn="auto">
              <a:lnSpc>
                <a:spcPct val="100000"/>
              </a:lnSpc>
              <a:spcAft>
                <a:spcPts val="600"/>
              </a:spcAft>
              <a:buClr>
                <a:srgbClr val="FFC000"/>
              </a:buClr>
              <a:buFont typeface="Arial" panose="020B0604020202020204" pitchFamily="34" charset="0"/>
              <a:buChar char="•"/>
              <a:defRPr/>
            </a:pPr>
            <a:r>
              <a:rPr lang="en-US" sz="1900" b="0" dirty="0">
                <a:latin typeface="+mn-lt"/>
              </a:rPr>
              <a:t>two different cover profiles</a:t>
            </a:r>
          </a:p>
          <a:p>
            <a:pPr marL="342900" indent="-342900" algn="l" fontAlgn="auto">
              <a:lnSpc>
                <a:spcPct val="100000"/>
              </a:lnSpc>
              <a:spcAft>
                <a:spcPts val="600"/>
              </a:spcAft>
              <a:buClr>
                <a:srgbClr val="FFC000"/>
              </a:buClr>
              <a:buFont typeface="Arial" panose="020B0604020202020204" pitchFamily="34" charset="0"/>
              <a:buChar char="•"/>
              <a:defRPr/>
            </a:pPr>
            <a:r>
              <a:rPr lang="en-US" sz="1900" b="0" dirty="0">
                <a:latin typeface="+mn-lt"/>
              </a:rPr>
              <a:t>side mounted 8+8 and 10+10mm (certified)</a:t>
            </a:r>
          </a:p>
          <a:p>
            <a:pPr marL="342900" indent="-342900" algn="l" fontAlgn="auto">
              <a:lnSpc>
                <a:spcPct val="100000"/>
              </a:lnSpc>
              <a:spcAft>
                <a:spcPts val="600"/>
              </a:spcAft>
              <a:buClr>
                <a:srgbClr val="FFC000"/>
              </a:buClr>
              <a:buFont typeface="Arial" panose="020B0604020202020204" pitchFamily="34" charset="0"/>
              <a:buChar char="•"/>
              <a:defRPr/>
            </a:pPr>
            <a:endParaRPr lang="en-US" sz="1900" b="0" dirty="0">
              <a:latin typeface="+mn-lt"/>
            </a:endParaRPr>
          </a:p>
          <a:p>
            <a:pPr algn="l" fontAlgn="auto">
              <a:lnSpc>
                <a:spcPct val="100000"/>
              </a:lnSpc>
              <a:spcAft>
                <a:spcPts val="600"/>
              </a:spcAft>
              <a:defRPr/>
            </a:pPr>
            <a:endParaRPr lang="en-US" sz="2000" b="0" dirty="0">
              <a:latin typeface="+mn-lt"/>
            </a:endParaRPr>
          </a:p>
          <a:p>
            <a:pPr marL="457200" indent="-457200" algn="l" fontAlgn="auto">
              <a:spcAft>
                <a:spcPts val="0"/>
              </a:spcAft>
              <a:buFont typeface="Arial" panose="020B0604020202020204" pitchFamily="34" charset="0"/>
              <a:buChar char="•"/>
              <a:defRPr/>
            </a:pPr>
            <a:endParaRPr lang="en-US" sz="2000" b="0" dirty="0">
              <a:latin typeface="+mn-lt"/>
            </a:endParaRPr>
          </a:p>
          <a:p>
            <a:pPr algn="l" fontAlgn="auto">
              <a:spcAft>
                <a:spcPts val="0"/>
              </a:spcAft>
              <a:defRPr/>
            </a:pPr>
            <a:endParaRPr lang="el-GR" dirty="0"/>
          </a:p>
        </p:txBody>
      </p:sp>
      <p:pic>
        <p:nvPicPr>
          <p:cNvPr id="7178" name="Εικόνα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29" t="51744" r="3877"/>
          <a:stretch/>
        </p:blipFill>
        <p:spPr bwMode="auto">
          <a:xfrm>
            <a:off x="206213" y="4141734"/>
            <a:ext cx="2289561" cy="255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Ευθεία γραμμή σύνδεσης 10">
            <a:extLst>
              <a:ext uri="{FF2B5EF4-FFF2-40B4-BE49-F238E27FC236}">
                <a16:creationId xmlns:a16="http://schemas.microsoft.com/office/drawing/2014/main" id="{C48AAE0D-47FA-4BFB-BCE6-F9F19A66014B}"/>
              </a:ext>
            </a:extLst>
          </p:cNvPr>
          <p:cNvCxnSpPr>
            <a:cxnSpLocks/>
          </p:cNvCxnSpPr>
          <p:nvPr/>
        </p:nvCxnSpPr>
        <p:spPr>
          <a:xfrm flipH="1">
            <a:off x="5142119" y="863598"/>
            <a:ext cx="4001881"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2" name="Τίτλος 1">
            <a:extLst>
              <a:ext uri="{FF2B5EF4-FFF2-40B4-BE49-F238E27FC236}">
                <a16:creationId xmlns:a16="http://schemas.microsoft.com/office/drawing/2014/main" id="{4F589695-BF05-47A7-B22B-ED00784775C2}"/>
              </a:ext>
            </a:extLst>
          </p:cNvPr>
          <p:cNvSpPr txBox="1">
            <a:spLocks/>
          </p:cNvSpPr>
          <p:nvPr/>
        </p:nvSpPr>
        <p:spPr bwMode="auto">
          <a:xfrm>
            <a:off x="5093428" y="518318"/>
            <a:ext cx="3465512" cy="72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Railing base profiles </a:t>
            </a:r>
          </a:p>
          <a:p>
            <a:pPr eaLnBrk="1" hangingPunct="1">
              <a:lnSpc>
                <a:spcPct val="90000"/>
              </a:lnSpc>
            </a:pPr>
            <a:r>
              <a:rPr lang="en-US" altLang="el-GR" sz="2400" b="1" dirty="0">
                <a:solidFill>
                  <a:srgbClr val="FFC000"/>
                </a:solidFill>
                <a:latin typeface="Calibri Light" panose="020F0302020204030204" pitchFamily="34" charset="0"/>
              </a:rPr>
              <a:t>M8202</a:t>
            </a:r>
            <a:endParaRPr lang="el-GR" altLang="el-GR" sz="2400" b="1" dirty="0">
              <a:solidFill>
                <a:srgbClr val="FFC000"/>
              </a:solidFill>
              <a:latin typeface="Calibri Light" panose="020F0302020204030204" pitchFamily="34" charset="0"/>
            </a:endParaRPr>
          </a:p>
        </p:txBody>
      </p:sp>
      <p:pic>
        <p:nvPicPr>
          <p:cNvPr id="13" name="Picture 3">
            <a:extLst>
              <a:ext uri="{FF2B5EF4-FFF2-40B4-BE49-F238E27FC236}">
                <a16:creationId xmlns:a16="http://schemas.microsoft.com/office/drawing/2014/main" id="{AB54FF3F-B050-4974-B4F3-B3F6EC7D79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35" r="22146"/>
          <a:stretch/>
        </p:blipFill>
        <p:spPr bwMode="auto">
          <a:xfrm>
            <a:off x="2627685" y="3674331"/>
            <a:ext cx="6408739" cy="3024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Εικόνα 3">
            <a:extLst>
              <a:ext uri="{FF2B5EF4-FFF2-40B4-BE49-F238E27FC236}">
                <a16:creationId xmlns:a16="http://schemas.microsoft.com/office/drawing/2014/main" id="{6E8A91DA-8CEF-41A9-9697-D0B474B9DFC1}"/>
              </a:ext>
            </a:extLst>
          </p:cNvPr>
          <p:cNvPicPr>
            <a:picLocks noChangeAspect="1"/>
          </p:cNvPicPr>
          <p:nvPr/>
        </p:nvPicPr>
        <p:blipFill rotWithShape="1">
          <a:blip r:embed="rId5"/>
          <a:srcRect l="35294" t="43494" r="53177" b="25964"/>
          <a:stretch/>
        </p:blipFill>
        <p:spPr>
          <a:xfrm>
            <a:off x="585060" y="921363"/>
            <a:ext cx="2771326" cy="3027398"/>
          </a:xfrm>
          <a:prstGeom prst="rect">
            <a:avLst/>
          </a:prstGeom>
        </p:spPr>
      </p:pic>
      <p:pic>
        <p:nvPicPr>
          <p:cNvPr id="2" name="Εικόνα 1">
            <a:extLst>
              <a:ext uri="{FF2B5EF4-FFF2-40B4-BE49-F238E27FC236}">
                <a16:creationId xmlns:a16="http://schemas.microsoft.com/office/drawing/2014/main" id="{707D4979-0317-4BDE-B50B-932EE0F843E3}"/>
              </a:ext>
            </a:extLst>
          </p:cNvPr>
          <p:cNvPicPr>
            <a:picLocks noChangeAspect="1"/>
          </p:cNvPicPr>
          <p:nvPr/>
        </p:nvPicPr>
        <p:blipFill>
          <a:blip r:embed="rId6"/>
          <a:stretch>
            <a:fillRect/>
          </a:stretch>
        </p:blipFill>
        <p:spPr>
          <a:xfrm>
            <a:off x="3374175" y="2166293"/>
            <a:ext cx="1197825" cy="1262707"/>
          </a:xfrm>
          <a:prstGeom prst="rect">
            <a:avLst/>
          </a:prstGeom>
        </p:spPr>
      </p:pic>
    </p:spTree>
    <p:extLst>
      <p:ext uri="{BB962C8B-B14F-4D97-AF65-F5344CB8AC3E}">
        <p14:creationId xmlns:p14="http://schemas.microsoft.com/office/powerpoint/2010/main" val="192693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3921228" y="1728656"/>
            <a:ext cx="5109882" cy="2092881"/>
          </a:xfrm>
          <a:prstGeom prst="rect">
            <a:avLst/>
          </a:prstGeom>
        </p:spPr>
        <p:txBody>
          <a:bodyPr wrap="square">
            <a:spAutoFit/>
          </a:bodyPr>
          <a:lstStyle/>
          <a:p>
            <a:pPr marL="342900" indent="-342900" fontAlgn="auto">
              <a:spcAft>
                <a:spcPts val="0"/>
              </a:spcAft>
              <a:buClr>
                <a:srgbClr val="FFC000"/>
              </a:buClr>
              <a:buFont typeface="Arial" panose="020B0604020202020204" pitchFamily="34" charset="0"/>
              <a:buChar char="•"/>
              <a:defRPr/>
            </a:pPr>
            <a:r>
              <a:rPr lang="en-US" sz="1900" dirty="0"/>
              <a:t>2.85 Kg/m </a:t>
            </a:r>
          </a:p>
          <a:p>
            <a:pPr marL="342900" indent="-342900" fontAlgn="auto">
              <a:spcAft>
                <a:spcPts val="0"/>
              </a:spcAft>
              <a:buClr>
                <a:srgbClr val="FFC000"/>
              </a:buClr>
              <a:buFont typeface="Arial" panose="020B0604020202020204" pitchFamily="34" charset="0"/>
              <a:buChar char="•"/>
              <a:defRPr/>
            </a:pPr>
            <a:r>
              <a:rPr lang="en-US" sz="1900" dirty="0"/>
              <a:t>in-floor embedded for 8+8 and 10+10mm</a:t>
            </a:r>
          </a:p>
          <a:p>
            <a:pPr marL="342900" indent="-342900" fontAlgn="auto">
              <a:spcAft>
                <a:spcPts val="0"/>
              </a:spcAft>
              <a:buClr>
                <a:srgbClr val="FFC000"/>
              </a:buClr>
              <a:buFont typeface="Arial" panose="020B0604020202020204" pitchFamily="34" charset="0"/>
              <a:buChar char="•"/>
              <a:defRPr/>
            </a:pPr>
            <a:r>
              <a:rPr lang="en-US" sz="1900" dirty="0"/>
              <a:t>molded, fixed without anchors, and then have the concrete applied</a:t>
            </a:r>
          </a:p>
          <a:p>
            <a:pPr marL="342900" indent="-342900" fontAlgn="auto">
              <a:spcAft>
                <a:spcPts val="0"/>
              </a:spcAft>
              <a:buClr>
                <a:srgbClr val="FFC000"/>
              </a:buClr>
              <a:buFont typeface="Arial" panose="020B0604020202020204" pitchFamily="34" charset="0"/>
              <a:buChar char="•"/>
              <a:defRPr/>
            </a:pPr>
            <a:r>
              <a:rPr lang="en-US" sz="1900" dirty="0"/>
              <a:t>4-sided with unzipping stripe </a:t>
            </a:r>
          </a:p>
          <a:p>
            <a:pPr marL="342900" indent="-342900" fontAlgn="auto">
              <a:spcAft>
                <a:spcPts val="0"/>
              </a:spcAft>
              <a:buClr>
                <a:srgbClr val="FFC000"/>
              </a:buClr>
              <a:buFont typeface="Arial" panose="020B0604020202020204" pitchFamily="34" charset="0"/>
              <a:buChar char="•"/>
              <a:defRPr/>
            </a:pPr>
            <a:r>
              <a:rPr lang="en-US" sz="1900" dirty="0"/>
              <a:t>special aluminium bars for profile alignment</a:t>
            </a:r>
          </a:p>
          <a:p>
            <a:pPr marL="457200" indent="-457200" fontAlgn="auto">
              <a:spcAft>
                <a:spcPts val="0"/>
              </a:spcAft>
              <a:buClr>
                <a:srgbClr val="FFC000"/>
              </a:buClr>
              <a:buFont typeface="Wingdings" panose="05000000000000000000" pitchFamily="2" charset="2"/>
              <a:buChar char="§"/>
              <a:defRPr/>
            </a:pPr>
            <a:endParaRPr lang="en-US" sz="1600"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477" t="53902" r="29422" b="8926"/>
          <a:stretch/>
        </p:blipFill>
        <p:spPr bwMode="auto">
          <a:xfrm>
            <a:off x="705459" y="1943003"/>
            <a:ext cx="1962374" cy="448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3490" t="26372" r="36732" b="20427"/>
          <a:stretch/>
        </p:blipFill>
        <p:spPr bwMode="auto">
          <a:xfrm>
            <a:off x="5402644" y="4065187"/>
            <a:ext cx="1554022" cy="219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Εικόνα 2">
            <a:extLst>
              <a:ext uri="{FF2B5EF4-FFF2-40B4-BE49-F238E27FC236}">
                <a16:creationId xmlns:a16="http://schemas.microsoft.com/office/drawing/2014/main" id="{AABB5F30-4542-4268-9C28-259B9A383F56}"/>
              </a:ext>
            </a:extLst>
          </p:cNvPr>
          <p:cNvPicPr>
            <a:picLocks noChangeAspect="1"/>
          </p:cNvPicPr>
          <p:nvPr/>
        </p:nvPicPr>
        <p:blipFill rotWithShape="1">
          <a:blip r:embed="rId4"/>
          <a:srcRect l="33947" t="11775" r="47498" b="4538"/>
          <a:stretch/>
        </p:blipFill>
        <p:spPr>
          <a:xfrm>
            <a:off x="4011034" y="4394640"/>
            <a:ext cx="1016596" cy="1869317"/>
          </a:xfrm>
          <a:prstGeom prst="rect">
            <a:avLst/>
          </a:prstGeom>
        </p:spPr>
      </p:pic>
      <p:cxnSp>
        <p:nvCxnSpPr>
          <p:cNvPr id="10" name="Ευθεία γραμμή σύνδεσης 9">
            <a:extLst>
              <a:ext uri="{FF2B5EF4-FFF2-40B4-BE49-F238E27FC236}">
                <a16:creationId xmlns:a16="http://schemas.microsoft.com/office/drawing/2014/main" id="{3719E1E4-D5BB-4F93-9B94-464049F4A12B}"/>
              </a:ext>
            </a:extLst>
          </p:cNvPr>
          <p:cNvCxnSpPr>
            <a:cxnSpLocks/>
          </p:cNvCxnSpPr>
          <p:nvPr/>
        </p:nvCxnSpPr>
        <p:spPr>
          <a:xfrm flipH="1">
            <a:off x="5142119" y="863598"/>
            <a:ext cx="4001881"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2" name="Τίτλος 1">
            <a:extLst>
              <a:ext uri="{FF2B5EF4-FFF2-40B4-BE49-F238E27FC236}">
                <a16:creationId xmlns:a16="http://schemas.microsoft.com/office/drawing/2014/main" id="{1B16EA3E-4931-45C9-9B05-C660A1B97723}"/>
              </a:ext>
            </a:extLst>
          </p:cNvPr>
          <p:cNvSpPr txBox="1">
            <a:spLocks/>
          </p:cNvSpPr>
          <p:nvPr/>
        </p:nvSpPr>
        <p:spPr bwMode="auto">
          <a:xfrm>
            <a:off x="5093428" y="518318"/>
            <a:ext cx="3465512" cy="72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Railing base profiles </a:t>
            </a:r>
          </a:p>
          <a:p>
            <a:pPr eaLnBrk="1" hangingPunct="1">
              <a:lnSpc>
                <a:spcPct val="90000"/>
              </a:lnSpc>
            </a:pPr>
            <a:r>
              <a:rPr lang="en-US" altLang="el-GR" sz="2400" b="1" dirty="0">
                <a:solidFill>
                  <a:srgbClr val="FFC000"/>
                </a:solidFill>
                <a:latin typeface="Calibri Light" panose="020F0302020204030204" pitchFamily="34" charset="0"/>
              </a:rPr>
              <a:t>M8210</a:t>
            </a:r>
            <a:endParaRPr lang="el-GR" altLang="el-GR" sz="2400" b="1" dirty="0">
              <a:solidFill>
                <a:srgbClr val="FFC000"/>
              </a:solidFill>
              <a:latin typeface="Calibri Light" panose="020F0302020204030204" pitchFamily="34" charset="0"/>
            </a:endParaRPr>
          </a:p>
        </p:txBody>
      </p:sp>
    </p:spTree>
    <p:extLst>
      <p:ext uri="{BB962C8B-B14F-4D97-AF65-F5344CB8AC3E}">
        <p14:creationId xmlns:p14="http://schemas.microsoft.com/office/powerpoint/2010/main" val="2968801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Εικόνα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Ευθεία γραμμή σύνδεσης 13"/>
          <p:cNvCxnSpPr/>
          <p:nvPr/>
        </p:nvCxnSpPr>
        <p:spPr>
          <a:xfrm flipH="1">
            <a:off x="5294313" y="1655763"/>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7180" name="Τίτλος 1"/>
          <p:cNvSpPr txBox="1">
            <a:spLocks/>
          </p:cNvSpPr>
          <p:nvPr/>
        </p:nvSpPr>
        <p:spPr bwMode="auto">
          <a:xfrm>
            <a:off x="5211762" y="1263650"/>
            <a:ext cx="382047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Installation</a:t>
            </a:r>
          </a:p>
        </p:txBody>
      </p:sp>
      <p:sp>
        <p:nvSpPr>
          <p:cNvPr id="2" name="Ορθογώνιο 1">
            <a:extLst>
              <a:ext uri="{FF2B5EF4-FFF2-40B4-BE49-F238E27FC236}">
                <a16:creationId xmlns:a16="http://schemas.microsoft.com/office/drawing/2014/main" id="{DFDAD989-14CB-424D-BE24-C61B91719FEC}"/>
              </a:ext>
            </a:extLst>
          </p:cNvPr>
          <p:cNvSpPr/>
          <p:nvPr/>
        </p:nvSpPr>
        <p:spPr>
          <a:xfrm>
            <a:off x="707465" y="1834564"/>
            <a:ext cx="8135321" cy="4255011"/>
          </a:xfrm>
          <a:prstGeom prst="rect">
            <a:avLst/>
          </a:prstGeom>
        </p:spPr>
        <p:txBody>
          <a:bodyPr wrap="square">
            <a:spAutoFit/>
          </a:bodyPr>
          <a:lstStyle/>
          <a:p>
            <a:r>
              <a:rPr lang="en-US" sz="2000" dirty="0"/>
              <a:t>Installation guidelines are presented in the technical catalogue and an extra document for the embedded typology</a:t>
            </a:r>
          </a:p>
          <a:p>
            <a:endParaRPr lang="en-US" sz="2000" dirty="0"/>
          </a:p>
          <a:p>
            <a:r>
              <a:rPr lang="en-US" altLang="el-GR" sz="2000" dirty="0">
                <a:ea typeface="Calibri" panose="020F0502020204030204" pitchFamily="34" charset="0"/>
                <a:cs typeface="Times New Roman" panose="02020603050405020304" pitchFamily="18" charset="0"/>
              </a:rPr>
              <a:t>Wedges and “U” shape accessories, every 300mm same line</a:t>
            </a:r>
          </a:p>
          <a:p>
            <a:endParaRPr lang="en-US" altLang="el-GR" sz="2000" dirty="0">
              <a:cs typeface="Times New Roman" panose="02020603050405020304" pitchFamily="18" charset="0"/>
            </a:endParaRPr>
          </a:p>
          <a:p>
            <a:pPr lvl="0"/>
            <a:r>
              <a:rPr lang="en-US" altLang="el-GR" sz="2000" dirty="0">
                <a:ea typeface="Calibri" panose="020F0502020204030204" pitchFamily="34" charset="0"/>
                <a:cs typeface="Times New Roman" panose="02020603050405020304" pitchFamily="18" charset="0"/>
              </a:rPr>
              <a:t>Gradually hit the wedges, one by one, with a flat edge tool for the glass fastening </a:t>
            </a:r>
          </a:p>
          <a:p>
            <a:pPr lvl="0"/>
            <a:endParaRPr lang="el-GR" altLang="el-GR" sz="1050" dirty="0"/>
          </a:p>
          <a:p>
            <a:pPr lvl="0"/>
            <a:r>
              <a:rPr lang="en-US" altLang="el-GR" sz="2000" dirty="0">
                <a:ea typeface="Calibri" panose="020F0502020204030204" pitchFamily="34" charset="0"/>
                <a:cs typeface="Times New Roman" panose="02020603050405020304" pitchFamily="18" charset="0"/>
              </a:rPr>
              <a:t>If hit a wedge at once, this might break the glass (if not tempered) the next day</a:t>
            </a:r>
          </a:p>
          <a:p>
            <a:endParaRPr lang="el-GR" altLang="el-GR" sz="2000" dirty="0"/>
          </a:p>
          <a:p>
            <a:endParaRPr lang="en-US" sz="2000" dirty="0"/>
          </a:p>
          <a:p>
            <a:endParaRPr lang="en-US" sz="2000" dirty="0"/>
          </a:p>
          <a:p>
            <a:endParaRPr lang="el-GR" sz="2000" dirty="0"/>
          </a:p>
        </p:txBody>
      </p:sp>
      <p:sp>
        <p:nvSpPr>
          <p:cNvPr id="3" name="Rectangle 13">
            <a:extLst>
              <a:ext uri="{FF2B5EF4-FFF2-40B4-BE49-F238E27FC236}">
                <a16:creationId xmlns:a16="http://schemas.microsoft.com/office/drawing/2014/main" id="{C5FEF50F-B2B0-4343-8BFB-C4A9C373504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16">
            <a:extLst>
              <a:ext uri="{FF2B5EF4-FFF2-40B4-BE49-F238E27FC236}">
                <a16:creationId xmlns:a16="http://schemas.microsoft.com/office/drawing/2014/main" id="{D287015B-439A-4F78-8D33-8AD6AEDF0C72}"/>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pic>
        <p:nvPicPr>
          <p:cNvPr id="28" name="Εικόνα 6">
            <a:extLst>
              <a:ext uri="{FF2B5EF4-FFF2-40B4-BE49-F238E27FC236}">
                <a16:creationId xmlns:a16="http://schemas.microsoft.com/office/drawing/2014/main" id="{90F22D72-DB0F-4BA8-9D8D-09B2FC56B2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187" b="13572"/>
          <a:stretch/>
        </p:blipFill>
        <p:spPr bwMode="auto">
          <a:xfrm>
            <a:off x="2080331" y="4484413"/>
            <a:ext cx="3884466" cy="2292398"/>
          </a:xfrm>
          <a:prstGeom prst="rect">
            <a:avLst/>
          </a:prstGeom>
          <a:noFill/>
          <a:extLst>
            <a:ext uri="{909E8E84-426E-40DD-AFC4-6F175D3DCCD1}">
              <a14:hiddenFill xmlns:a14="http://schemas.microsoft.com/office/drawing/2010/main">
                <a:solidFill>
                  <a:srgbClr val="FFFFFF"/>
                </a:solidFill>
              </a14:hiddenFill>
            </a:ext>
          </a:extLst>
        </p:spPr>
      </p:pic>
      <p:pic>
        <p:nvPicPr>
          <p:cNvPr id="29" name="Εικόνα 16">
            <a:extLst>
              <a:ext uri="{FF2B5EF4-FFF2-40B4-BE49-F238E27FC236}">
                <a16:creationId xmlns:a16="http://schemas.microsoft.com/office/drawing/2014/main" id="{BAF23B0C-09DB-4612-893B-46CC452D4F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2083" y="5042302"/>
            <a:ext cx="947662" cy="1104094"/>
          </a:xfrm>
          <a:prstGeom prst="rect">
            <a:avLst/>
          </a:prstGeom>
          <a:noFill/>
          <a:extLst>
            <a:ext uri="{909E8E84-426E-40DD-AFC4-6F175D3DCCD1}">
              <a14:hiddenFill xmlns:a14="http://schemas.microsoft.com/office/drawing/2010/main">
                <a:solidFill>
                  <a:srgbClr val="FFFFFF"/>
                </a:solidFill>
              </a14:hiddenFill>
            </a:ext>
          </a:extLst>
        </p:spPr>
      </p:pic>
      <p:pic>
        <p:nvPicPr>
          <p:cNvPr id="30" name="Εικόνα 37">
            <a:extLst>
              <a:ext uri="{FF2B5EF4-FFF2-40B4-BE49-F238E27FC236}">
                <a16:creationId xmlns:a16="http://schemas.microsoft.com/office/drawing/2014/main" id="{A49DF1AA-C907-44B7-B96D-E2D86CB88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420" y="5091112"/>
            <a:ext cx="692150" cy="1006475"/>
          </a:xfrm>
          <a:prstGeom prst="rect">
            <a:avLst/>
          </a:prstGeom>
          <a:noFill/>
          <a:extLst>
            <a:ext uri="{909E8E84-426E-40DD-AFC4-6F175D3DCCD1}">
              <a14:hiddenFill xmlns:a14="http://schemas.microsoft.com/office/drawing/2010/main">
                <a:solidFill>
                  <a:srgbClr val="FFFFFF"/>
                </a:solidFill>
              </a14:hiddenFill>
            </a:ext>
          </a:extLst>
        </p:spPr>
      </p:pic>
      <p:pic>
        <p:nvPicPr>
          <p:cNvPr id="31" name="Εικόνα 30">
            <a:extLst>
              <a:ext uri="{FF2B5EF4-FFF2-40B4-BE49-F238E27FC236}">
                <a16:creationId xmlns:a16="http://schemas.microsoft.com/office/drawing/2014/main" id="{52078E94-0C07-4CB7-963A-B4B3294FFA30}"/>
              </a:ext>
            </a:extLst>
          </p:cNvPr>
          <p:cNvPicPr>
            <a:picLocks noChangeAspect="1"/>
          </p:cNvPicPr>
          <p:nvPr/>
        </p:nvPicPr>
        <p:blipFill rotWithShape="1">
          <a:blip r:embed="rId6"/>
          <a:srcRect t="19337" b="34070"/>
          <a:stretch/>
        </p:blipFill>
        <p:spPr>
          <a:xfrm>
            <a:off x="212892" y="4833378"/>
            <a:ext cx="1652088" cy="1620041"/>
          </a:xfrm>
          <a:prstGeom prst="rect">
            <a:avLst/>
          </a:prstGeom>
        </p:spPr>
      </p:pic>
    </p:spTree>
    <p:extLst>
      <p:ext uri="{BB962C8B-B14F-4D97-AF65-F5344CB8AC3E}">
        <p14:creationId xmlns:p14="http://schemas.microsoft.com/office/powerpoint/2010/main" val="59634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Εικόνα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Ευθεία γραμμή σύνδεσης 13"/>
          <p:cNvCxnSpPr/>
          <p:nvPr/>
        </p:nvCxnSpPr>
        <p:spPr>
          <a:xfrm flipH="1">
            <a:off x="5294313" y="1655763"/>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7180" name="Τίτλος 1"/>
          <p:cNvSpPr txBox="1">
            <a:spLocks/>
          </p:cNvSpPr>
          <p:nvPr/>
        </p:nvSpPr>
        <p:spPr bwMode="auto">
          <a:xfrm>
            <a:off x="5211762" y="1263650"/>
            <a:ext cx="382047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Installation</a:t>
            </a:r>
          </a:p>
        </p:txBody>
      </p:sp>
      <p:pic>
        <p:nvPicPr>
          <p:cNvPr id="2049" name="Εικόνα 12">
            <a:extLst>
              <a:ext uri="{FF2B5EF4-FFF2-40B4-BE49-F238E27FC236}">
                <a16:creationId xmlns:a16="http://schemas.microsoft.com/office/drawing/2014/main" id="{33000F05-926A-4FFD-9895-9D952F9B0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11" t="21164" r="14931" b="7648"/>
          <a:stretch>
            <a:fillRect/>
          </a:stretch>
        </p:blipFill>
        <p:spPr bwMode="auto">
          <a:xfrm>
            <a:off x="132527" y="5357308"/>
            <a:ext cx="809682" cy="7997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Εικόνα 15">
            <a:extLst>
              <a:ext uri="{FF2B5EF4-FFF2-40B4-BE49-F238E27FC236}">
                <a16:creationId xmlns:a16="http://schemas.microsoft.com/office/drawing/2014/main" id="{45B7008E-42D0-4F37-A214-A908B59FDC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 y="4430502"/>
            <a:ext cx="914400" cy="44291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Ομάδα 14">
            <a:extLst>
              <a:ext uri="{FF2B5EF4-FFF2-40B4-BE49-F238E27FC236}">
                <a16:creationId xmlns:a16="http://schemas.microsoft.com/office/drawing/2014/main" id="{35DF4B73-6837-42CA-A533-4EB265683E61}"/>
              </a:ext>
            </a:extLst>
          </p:cNvPr>
          <p:cNvGrpSpPr/>
          <p:nvPr/>
        </p:nvGrpSpPr>
        <p:grpSpPr>
          <a:xfrm>
            <a:off x="199639" y="3124930"/>
            <a:ext cx="949325" cy="1063625"/>
            <a:chOff x="0" y="0"/>
            <a:chExt cx="949325" cy="1063625"/>
          </a:xfrm>
        </p:grpSpPr>
        <p:pic>
          <p:nvPicPr>
            <p:cNvPr id="16" name="Εικόνα 15">
              <a:extLst>
                <a:ext uri="{FF2B5EF4-FFF2-40B4-BE49-F238E27FC236}">
                  <a16:creationId xmlns:a16="http://schemas.microsoft.com/office/drawing/2014/main" id="{6CE43F5A-7BEF-4079-A3A7-BDC494F60E71}"/>
                </a:ext>
              </a:extLst>
            </p:cNvPr>
            <p:cNvPicPr>
              <a:picLocks noChangeAspect="1"/>
            </p:cNvPicPr>
            <p:nvPr/>
          </p:nvPicPr>
          <p:blipFill rotWithShape="1">
            <a:blip r:embed="rId5">
              <a:extLst>
                <a:ext uri="{28A0092B-C50C-407E-A947-70E740481C1C}">
                  <a14:useLocalDpi xmlns:a14="http://schemas.microsoft.com/office/drawing/2010/main" val="0"/>
                </a:ext>
              </a:extLst>
            </a:blip>
            <a:srcRect b="42622"/>
            <a:stretch/>
          </p:blipFill>
          <p:spPr bwMode="auto">
            <a:xfrm>
              <a:off x="0" y="523875"/>
              <a:ext cx="949325" cy="539750"/>
            </a:xfrm>
            <a:prstGeom prst="rect">
              <a:avLst/>
            </a:prstGeom>
            <a:ln>
              <a:noFill/>
            </a:ln>
            <a:extLst>
              <a:ext uri="{53640926-AAD7-44D8-BBD7-CCE9431645EC}">
                <a14:shadowObscured xmlns:a14="http://schemas.microsoft.com/office/drawing/2010/main"/>
              </a:ext>
            </a:extLst>
          </p:spPr>
        </p:pic>
        <p:pic>
          <p:nvPicPr>
            <p:cNvPr id="17" name="Εικόνα 16">
              <a:extLst>
                <a:ext uri="{FF2B5EF4-FFF2-40B4-BE49-F238E27FC236}">
                  <a16:creationId xmlns:a16="http://schemas.microsoft.com/office/drawing/2014/main" id="{94BA5CE7-4693-45C5-9900-0C35676C3C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504" b="25300"/>
            <a:stretch/>
          </p:blipFill>
          <p:spPr bwMode="auto">
            <a:xfrm>
              <a:off x="19050" y="0"/>
              <a:ext cx="927735" cy="525780"/>
            </a:xfrm>
            <a:prstGeom prst="rect">
              <a:avLst/>
            </a:prstGeom>
            <a:ln>
              <a:noFill/>
            </a:ln>
            <a:extLst>
              <a:ext uri="{53640926-AAD7-44D8-BBD7-CCE9431645EC}">
                <a14:shadowObscured xmlns:a14="http://schemas.microsoft.com/office/drawing/2010/main"/>
              </a:ext>
            </a:extLst>
          </p:spPr>
        </p:pic>
      </p:grpSp>
      <p:pic>
        <p:nvPicPr>
          <p:cNvPr id="2055" name="Εικόνα 32">
            <a:extLst>
              <a:ext uri="{FF2B5EF4-FFF2-40B4-BE49-F238E27FC236}">
                <a16:creationId xmlns:a16="http://schemas.microsoft.com/office/drawing/2014/main" id="{394277CD-6443-4562-9E12-76FDCFE3A1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9375"/>
          <a:stretch>
            <a:fillRect/>
          </a:stretch>
        </p:blipFill>
        <p:spPr bwMode="auto">
          <a:xfrm>
            <a:off x="600255" y="2243911"/>
            <a:ext cx="724968" cy="5257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Εικόνα 33">
            <a:extLst>
              <a:ext uri="{FF2B5EF4-FFF2-40B4-BE49-F238E27FC236}">
                <a16:creationId xmlns:a16="http://schemas.microsoft.com/office/drawing/2014/main" id="{B97D659D-6022-413B-A72F-A6C7D32B1D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361" t="6816" r="73325" b="40210"/>
          <a:stretch>
            <a:fillRect/>
          </a:stretch>
        </p:blipFill>
        <p:spPr bwMode="auto">
          <a:xfrm>
            <a:off x="58653" y="2205799"/>
            <a:ext cx="496887" cy="57777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a:extLst>
              <a:ext uri="{FF2B5EF4-FFF2-40B4-BE49-F238E27FC236}">
                <a16:creationId xmlns:a16="http://schemas.microsoft.com/office/drawing/2014/main" id="{C5FEF50F-B2B0-4343-8BFB-C4A9C373504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9" name="Rectangle 16">
            <a:extLst>
              <a:ext uri="{FF2B5EF4-FFF2-40B4-BE49-F238E27FC236}">
                <a16:creationId xmlns:a16="http://schemas.microsoft.com/office/drawing/2014/main" id="{D287015B-439A-4F78-8D33-8AD6AEDF0C72}"/>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a:p>
        </p:txBody>
      </p:sp>
      <p:sp>
        <p:nvSpPr>
          <p:cNvPr id="21" name="Rectangle 14">
            <a:extLst>
              <a:ext uri="{FF2B5EF4-FFF2-40B4-BE49-F238E27FC236}">
                <a16:creationId xmlns:a16="http://schemas.microsoft.com/office/drawing/2014/main" id="{35ED2F94-1993-436D-9E7E-0F77C8D93AF6}"/>
              </a:ext>
            </a:extLst>
          </p:cNvPr>
          <p:cNvSpPr>
            <a:spLocks noChangeArrowheads="1"/>
          </p:cNvSpPr>
          <p:nvPr/>
        </p:nvSpPr>
        <p:spPr bwMode="auto">
          <a:xfrm>
            <a:off x="1303360" y="2078553"/>
            <a:ext cx="7464122"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l-GR" sz="2000" dirty="0">
                <a:ea typeface="Calibri" panose="020F0502020204030204" pitchFamily="34" charset="0"/>
                <a:cs typeface="Times New Roman" panose="02020603050405020304" pitchFamily="18" charset="0"/>
              </a:rPr>
              <a:t>To make glass alignment easier use special adjustable fittings or a part of a handrail with the relevant gasket</a:t>
            </a:r>
          </a:p>
          <a:p>
            <a:endParaRPr lang="en-US" altLang="el-GR" sz="2000" dirty="0">
              <a:ea typeface="Calibri" panose="020F0502020204030204" pitchFamily="34" charset="0"/>
              <a:cs typeface="Times New Roman" panose="02020603050405020304" pitchFamily="18" charset="0"/>
            </a:endParaRPr>
          </a:p>
          <a:p>
            <a:pPr lvl="0"/>
            <a:r>
              <a:rPr lang="en-US" altLang="el-GR" sz="2000" dirty="0">
                <a:ea typeface="Calibri" panose="020F0502020204030204" pitchFamily="34" charset="0"/>
                <a:cs typeface="Times New Roman" panose="02020603050405020304" pitchFamily="18" charset="0"/>
              </a:rPr>
              <a:t>Apply silicone along the inner side to enhance sealing performance.</a:t>
            </a:r>
            <a:endParaRPr lang="el-GR" altLang="el-GR" sz="2000" dirty="0"/>
          </a:p>
          <a:p>
            <a:pPr lvl="0"/>
            <a:r>
              <a:rPr lang="en-US" altLang="el-GR" sz="2000" dirty="0">
                <a:ea typeface="Calibri" panose="020F0502020204030204" pitchFamily="34" charset="0"/>
                <a:cs typeface="Times New Roman" panose="02020603050405020304" pitchFamily="18" charset="0"/>
              </a:rPr>
              <a:t>If single membrane glass is applied, put a thicker gasket to get the difference and seal </a:t>
            </a:r>
          </a:p>
          <a:p>
            <a:pPr lvl="0"/>
            <a:endParaRPr lang="en-US" altLang="el-GR" sz="2000" dirty="0">
              <a:cs typeface="Times New Roman" panose="02020603050405020304" pitchFamily="18" charset="0"/>
            </a:endParaRPr>
          </a:p>
          <a:p>
            <a:r>
              <a:rPr lang="en-US" altLang="el-GR" sz="2000" dirty="0">
                <a:ea typeface="Calibri" panose="020F0502020204030204" pitchFamily="34" charset="0"/>
                <a:cs typeface="Times New Roman" panose="02020603050405020304" pitchFamily="18" charset="0"/>
              </a:rPr>
              <a:t>Use the special gasket cut at small pieces and place them between the glass panels and at the gap that the panels leave in-between.</a:t>
            </a:r>
          </a:p>
          <a:p>
            <a:endParaRPr lang="en-US" altLang="el-GR" sz="2000" dirty="0">
              <a:ea typeface="Calibri" panose="020F0502020204030204" pitchFamily="34" charset="0"/>
              <a:cs typeface="Times New Roman" panose="02020603050405020304" pitchFamily="18" charset="0"/>
            </a:endParaRPr>
          </a:p>
          <a:p>
            <a:r>
              <a:rPr lang="en-US" altLang="el-GR" sz="2000" dirty="0">
                <a:ea typeface="Calibri" panose="020F0502020204030204" pitchFamily="34" charset="0"/>
                <a:cs typeface="Times New Roman" panose="02020603050405020304" pitchFamily="18" charset="0"/>
              </a:rPr>
              <a:t>Though not proposed, when using non-tempered thinned glass, put a 1.2mm plastic pad between the glass and the wedge. </a:t>
            </a:r>
            <a:endParaRPr lang="en-US" altLang="el-GR" sz="20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98566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Εικόνα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Ευθεία γραμμή σύνδεσης 13"/>
          <p:cNvCxnSpPr/>
          <p:nvPr/>
        </p:nvCxnSpPr>
        <p:spPr>
          <a:xfrm flipH="1">
            <a:off x="5294313" y="1655763"/>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7180" name="Τίτλος 1"/>
          <p:cNvSpPr txBox="1">
            <a:spLocks/>
          </p:cNvSpPr>
          <p:nvPr/>
        </p:nvSpPr>
        <p:spPr bwMode="auto">
          <a:xfrm>
            <a:off x="5211762" y="1263650"/>
            <a:ext cx="382047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Installation</a:t>
            </a:r>
          </a:p>
        </p:txBody>
      </p:sp>
      <p:sp>
        <p:nvSpPr>
          <p:cNvPr id="2" name="Ορθογώνιο 1">
            <a:extLst>
              <a:ext uri="{FF2B5EF4-FFF2-40B4-BE49-F238E27FC236}">
                <a16:creationId xmlns:a16="http://schemas.microsoft.com/office/drawing/2014/main" id="{DFDAD989-14CB-424D-BE24-C61B91719FEC}"/>
              </a:ext>
            </a:extLst>
          </p:cNvPr>
          <p:cNvSpPr/>
          <p:nvPr/>
        </p:nvSpPr>
        <p:spPr>
          <a:xfrm>
            <a:off x="610645" y="1884334"/>
            <a:ext cx="8135321" cy="2139047"/>
          </a:xfrm>
          <a:prstGeom prst="rect">
            <a:avLst/>
          </a:prstGeom>
        </p:spPr>
        <p:txBody>
          <a:bodyPr wrap="square">
            <a:spAutoFit/>
          </a:bodyPr>
          <a:lstStyle/>
          <a:p>
            <a:r>
              <a:rPr lang="en-US" sz="1900" dirty="0"/>
              <a:t>Especially, for the embedded typology, there is an extra </a:t>
            </a:r>
            <a:r>
              <a:rPr lang="en-US" sz="1900" dirty="0">
                <a:hlinkClick r:id="rId3" action="ppaction://hlinkfile"/>
              </a:rPr>
              <a:t>technical document </a:t>
            </a:r>
            <a:r>
              <a:rPr lang="en-US" sz="1900" dirty="0"/>
              <a:t>with installation guidelines and two different scenarios for the fixation of the </a:t>
            </a:r>
            <a:r>
              <a:rPr lang="en-US" sz="1900" dirty="0" err="1"/>
              <a:t>aluminium</a:t>
            </a:r>
            <a:r>
              <a:rPr lang="en-US" sz="1900" dirty="0"/>
              <a:t> base profile. </a:t>
            </a:r>
          </a:p>
          <a:p>
            <a:endParaRPr lang="en-US" sz="1900" dirty="0"/>
          </a:p>
          <a:p>
            <a:r>
              <a:rPr lang="en-US" sz="1900" dirty="0"/>
              <a:t>The first is with the profile molded at the same time with the rest of the concrete parts and uses simple cement. While the second has the base profile mounted in a channel (socket) and fixed with a cement-resin mixture.</a:t>
            </a:r>
          </a:p>
        </p:txBody>
      </p:sp>
      <p:pic>
        <p:nvPicPr>
          <p:cNvPr id="7" name="Εικόνα 6">
            <a:extLst>
              <a:ext uri="{FF2B5EF4-FFF2-40B4-BE49-F238E27FC236}">
                <a16:creationId xmlns:a16="http://schemas.microsoft.com/office/drawing/2014/main" id="{91B6F8EB-186D-4E9A-A2C2-C7993E0970A4}"/>
              </a:ext>
            </a:extLst>
          </p:cNvPr>
          <p:cNvPicPr/>
          <p:nvPr/>
        </p:nvPicPr>
        <p:blipFill>
          <a:blip r:embed="rId4"/>
          <a:stretch>
            <a:fillRect/>
          </a:stretch>
        </p:blipFill>
        <p:spPr>
          <a:xfrm>
            <a:off x="610645" y="4075219"/>
            <a:ext cx="3627867" cy="2538599"/>
          </a:xfrm>
          <a:prstGeom prst="rect">
            <a:avLst/>
          </a:prstGeom>
        </p:spPr>
      </p:pic>
      <p:pic>
        <p:nvPicPr>
          <p:cNvPr id="8" name="Εικόνα 7">
            <a:extLst>
              <a:ext uri="{FF2B5EF4-FFF2-40B4-BE49-F238E27FC236}">
                <a16:creationId xmlns:a16="http://schemas.microsoft.com/office/drawing/2014/main" id="{71CBA930-96E8-4106-B14F-05A5D1FCE1BD}"/>
              </a:ext>
            </a:extLst>
          </p:cNvPr>
          <p:cNvPicPr/>
          <p:nvPr/>
        </p:nvPicPr>
        <p:blipFill>
          <a:blip r:embed="rId5">
            <a:extLst>
              <a:ext uri="{28A0092B-C50C-407E-A947-70E740481C1C}">
                <a14:useLocalDpi xmlns:a14="http://schemas.microsoft.com/office/drawing/2010/main" val="0"/>
              </a:ext>
            </a:extLst>
          </a:blip>
          <a:stretch>
            <a:fillRect/>
          </a:stretch>
        </p:blipFill>
        <p:spPr>
          <a:xfrm>
            <a:off x="5211762" y="3915658"/>
            <a:ext cx="3125414" cy="2698159"/>
          </a:xfrm>
          <a:prstGeom prst="rect">
            <a:avLst/>
          </a:prstGeom>
        </p:spPr>
      </p:pic>
    </p:spTree>
    <p:extLst>
      <p:ext uri="{BB962C8B-B14F-4D97-AF65-F5344CB8AC3E}">
        <p14:creationId xmlns:p14="http://schemas.microsoft.com/office/powerpoint/2010/main" val="2591020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999452" y="1585297"/>
            <a:ext cx="8015456" cy="1933575"/>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l" fontAlgn="auto">
              <a:lnSpc>
                <a:spcPct val="100000"/>
              </a:lnSpc>
              <a:spcAft>
                <a:spcPts val="600"/>
              </a:spcAft>
              <a:defRPr/>
            </a:pPr>
            <a:r>
              <a:rPr lang="en-US" sz="3200" dirty="0">
                <a:solidFill>
                  <a:srgbClr val="FFC000"/>
                </a:solidFill>
                <a:effectLst>
                  <a:outerShdw blurRad="38100" dist="38100" dir="2700000" algn="tl">
                    <a:srgbClr val="000000">
                      <a:alpha val="43137"/>
                    </a:srgbClr>
                  </a:outerShdw>
                </a:effectLst>
                <a:latin typeface="+mn-lt"/>
              </a:rPr>
              <a:t>COMMERCIAL SECTION</a:t>
            </a:r>
            <a:endParaRPr lang="el-GR" sz="3200" dirty="0">
              <a:solidFill>
                <a:srgbClr val="FFC000"/>
              </a:solidFill>
              <a:effectLst>
                <a:outerShdw blurRad="38100" dist="38100" dir="2700000" algn="tl">
                  <a:srgbClr val="000000">
                    <a:alpha val="43137"/>
                  </a:srgbClr>
                </a:outerShdw>
              </a:effectLst>
            </a:endParaRPr>
          </a:p>
        </p:txBody>
      </p:sp>
      <p:pic>
        <p:nvPicPr>
          <p:cNvPr id="5126" name="Εικόνα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FFB0E5D3-076B-4076-B3E9-843F3A278C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48" r="2704" b="5740"/>
          <a:stretch/>
        </p:blipFill>
        <p:spPr bwMode="auto">
          <a:xfrm>
            <a:off x="875805" y="2552084"/>
            <a:ext cx="7051567" cy="379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727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Εικόνα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Ευθεία γραμμή σύνδεσης 5"/>
          <p:cNvCxnSpPr/>
          <p:nvPr/>
        </p:nvCxnSpPr>
        <p:spPr>
          <a:xfrm flipH="1">
            <a:off x="5316616" y="786807"/>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0246" name="Τίτλος 1"/>
          <p:cNvSpPr txBox="1">
            <a:spLocks/>
          </p:cNvSpPr>
          <p:nvPr/>
        </p:nvSpPr>
        <p:spPr bwMode="auto">
          <a:xfrm>
            <a:off x="5234066" y="221863"/>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1. Extreme Sturdiness</a:t>
            </a:r>
          </a:p>
        </p:txBody>
      </p:sp>
      <p:sp>
        <p:nvSpPr>
          <p:cNvPr id="9" name="Τίτλος 1">
            <a:extLst>
              <a:ext uri="{FF2B5EF4-FFF2-40B4-BE49-F238E27FC236}">
                <a16:creationId xmlns:a16="http://schemas.microsoft.com/office/drawing/2014/main" id="{54EE9B09-E5F2-4DEE-9FB5-8C8927038B61}"/>
              </a:ext>
            </a:extLst>
          </p:cNvPr>
          <p:cNvSpPr txBox="1">
            <a:spLocks/>
          </p:cNvSpPr>
          <p:nvPr/>
        </p:nvSpPr>
        <p:spPr bwMode="auto">
          <a:xfrm>
            <a:off x="5234066" y="754989"/>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000" b="1" dirty="0">
                <a:solidFill>
                  <a:srgbClr val="FFC000"/>
                </a:solidFill>
                <a:latin typeface="Calibri Light" panose="020F0302020204030204" pitchFamily="34" charset="0"/>
              </a:rPr>
              <a:t>Certifications &amp; official tests</a:t>
            </a:r>
          </a:p>
        </p:txBody>
      </p:sp>
      <p:pic>
        <p:nvPicPr>
          <p:cNvPr id="8" name="Εικόνα 7">
            <a:extLst>
              <a:ext uri="{FF2B5EF4-FFF2-40B4-BE49-F238E27FC236}">
                <a16:creationId xmlns:a16="http://schemas.microsoft.com/office/drawing/2014/main" id="{AAD73F3E-4891-4106-9C5D-3DA21E680721}"/>
              </a:ext>
            </a:extLst>
          </p:cNvPr>
          <p:cNvPicPr>
            <a:picLocks noChangeAspect="1"/>
          </p:cNvPicPr>
          <p:nvPr/>
        </p:nvPicPr>
        <p:blipFill>
          <a:blip r:embed="rId3"/>
          <a:stretch>
            <a:fillRect/>
          </a:stretch>
        </p:blipFill>
        <p:spPr>
          <a:xfrm>
            <a:off x="2941668" y="1319933"/>
            <a:ext cx="5994718" cy="53915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871369" y="2462212"/>
            <a:ext cx="8015456" cy="1933575"/>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42900" indent="-342900" algn="l" fontAlgn="auto">
              <a:lnSpc>
                <a:spcPct val="100000"/>
              </a:lnSpc>
              <a:spcAft>
                <a:spcPts val="600"/>
              </a:spcAft>
              <a:buClr>
                <a:srgbClr val="FFC000"/>
              </a:buClr>
              <a:buFont typeface="Wingdings" panose="05000000000000000000" pitchFamily="2" charset="2"/>
              <a:buChar char="§"/>
              <a:defRPr/>
            </a:pPr>
            <a:r>
              <a:rPr lang="en-US" sz="2000" b="0" dirty="0">
                <a:latin typeface="+mn-lt"/>
              </a:rPr>
              <a:t>Aluminium vertical glass support system for glass railings of modern aesthetics without mullions, which leave the visual field free and offer a sense of luxurious freedom.</a:t>
            </a:r>
          </a:p>
          <a:p>
            <a:pPr marL="171450" indent="-171450" algn="l" fontAlgn="auto">
              <a:lnSpc>
                <a:spcPct val="100000"/>
              </a:lnSpc>
              <a:spcAft>
                <a:spcPts val="600"/>
              </a:spcAft>
              <a:buClr>
                <a:srgbClr val="FFC000"/>
              </a:buClr>
              <a:buFont typeface="Wingdings" panose="05000000000000000000" pitchFamily="2" charset="2"/>
              <a:buChar char="§"/>
              <a:defRPr/>
            </a:pPr>
            <a:endParaRPr lang="en-US" sz="1200" b="0" dirty="0">
              <a:latin typeface="+mn-lt"/>
            </a:endParaRPr>
          </a:p>
          <a:p>
            <a:pPr marL="342900" indent="-342900" algn="l" fontAlgn="auto">
              <a:lnSpc>
                <a:spcPct val="100000"/>
              </a:lnSpc>
              <a:spcAft>
                <a:spcPts val="600"/>
              </a:spcAft>
              <a:buClr>
                <a:srgbClr val="FFC000"/>
              </a:buClr>
              <a:buFont typeface="Wingdings" panose="05000000000000000000" pitchFamily="2" charset="2"/>
              <a:buChar char="§"/>
              <a:defRPr/>
            </a:pPr>
            <a:r>
              <a:rPr lang="en-US" sz="2000" b="0" dirty="0">
                <a:latin typeface="+mn-lt"/>
              </a:rPr>
              <a:t>Ideal for modern residences, hotels and shopping centers, public &amp; office buildings, surrounding areas and partitions, for exterior &amp; interior use.</a:t>
            </a:r>
          </a:p>
          <a:p>
            <a:pPr marL="342900" indent="-342900" algn="l" fontAlgn="auto">
              <a:lnSpc>
                <a:spcPct val="100000"/>
              </a:lnSpc>
              <a:spcAft>
                <a:spcPts val="600"/>
              </a:spcAft>
              <a:buClr>
                <a:srgbClr val="FFC000"/>
              </a:buClr>
              <a:buFont typeface="Wingdings" panose="05000000000000000000" pitchFamily="2" charset="2"/>
              <a:buChar char="§"/>
              <a:defRPr/>
            </a:pPr>
            <a:endParaRPr lang="en-US" sz="2000" b="0" dirty="0">
              <a:latin typeface="+mn-lt"/>
            </a:endParaRPr>
          </a:p>
          <a:p>
            <a:pPr marL="342900" indent="-342900" algn="l" fontAlgn="auto">
              <a:lnSpc>
                <a:spcPct val="100000"/>
              </a:lnSpc>
              <a:spcAft>
                <a:spcPts val="600"/>
              </a:spcAft>
              <a:buClr>
                <a:srgbClr val="FFC000"/>
              </a:buClr>
              <a:buFont typeface="Wingdings" panose="05000000000000000000" pitchFamily="2" charset="2"/>
              <a:buChar char="§"/>
              <a:defRPr/>
            </a:pPr>
            <a:r>
              <a:rPr lang="en-US" sz="2000" b="0" dirty="0">
                <a:latin typeface="+mn-lt"/>
              </a:rPr>
              <a:t>Robust continuous profiles with simple wedge fixation</a:t>
            </a:r>
            <a:endParaRPr lang="en-US" sz="2000" dirty="0"/>
          </a:p>
          <a:p>
            <a:pPr fontAlgn="auto">
              <a:lnSpc>
                <a:spcPct val="100000"/>
              </a:lnSpc>
              <a:spcAft>
                <a:spcPts val="600"/>
              </a:spcAft>
              <a:defRPr/>
            </a:pPr>
            <a:endParaRPr lang="el-GR" sz="2000" dirty="0"/>
          </a:p>
        </p:txBody>
      </p:sp>
      <p:cxnSp>
        <p:nvCxnSpPr>
          <p:cNvPr id="8" name="Ευθεία γραμμή σύνδεσης 7"/>
          <p:cNvCxnSpPr/>
          <p:nvPr/>
        </p:nvCxnSpPr>
        <p:spPr>
          <a:xfrm flipH="1">
            <a:off x="5294313" y="1655763"/>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5125" name="Τίτλος 1"/>
          <p:cNvSpPr txBox="1">
            <a:spLocks/>
          </p:cNvSpPr>
          <p:nvPr/>
        </p:nvSpPr>
        <p:spPr bwMode="auto">
          <a:xfrm>
            <a:off x="5211763" y="1263650"/>
            <a:ext cx="238283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What</a:t>
            </a:r>
            <a:endParaRPr lang="el-GR" altLang="el-GR" sz="2400" b="1" dirty="0">
              <a:solidFill>
                <a:srgbClr val="FFC000"/>
              </a:solidFill>
              <a:latin typeface="Calibri Light" panose="020F0302020204030204" pitchFamily="34" charset="0"/>
            </a:endParaRPr>
          </a:p>
        </p:txBody>
      </p:sp>
      <p:pic>
        <p:nvPicPr>
          <p:cNvPr id="5126" name="Εικόνα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494852" y="2261393"/>
            <a:ext cx="8412481" cy="1836737"/>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l" fontAlgn="auto">
              <a:spcAft>
                <a:spcPts val="0"/>
              </a:spcAft>
              <a:defRPr/>
            </a:pPr>
            <a:r>
              <a:rPr lang="en-US" sz="2000" b="0" dirty="0">
                <a:latin typeface="+mn-lt"/>
              </a:rPr>
              <a:t>The installation is fast and easy, because  </a:t>
            </a:r>
          </a:p>
          <a:p>
            <a:pPr algn="l" fontAlgn="auto">
              <a:spcAft>
                <a:spcPts val="0"/>
              </a:spcAft>
              <a:defRPr/>
            </a:pPr>
            <a:endParaRPr lang="en-US" sz="2000" b="0" dirty="0">
              <a:latin typeface="+mn-lt"/>
            </a:endParaRPr>
          </a:p>
          <a:p>
            <a:pPr marL="342900" indent="-342900" algn="l" fontAlgn="auto">
              <a:spcAft>
                <a:spcPts val="0"/>
              </a:spcAft>
              <a:buClr>
                <a:srgbClr val="FFC000"/>
              </a:buClr>
              <a:buFont typeface="Wingdings" panose="05000000000000000000" pitchFamily="2" charset="2"/>
              <a:buChar char="§"/>
              <a:defRPr/>
            </a:pPr>
            <a:r>
              <a:rPr lang="en-US" sz="2000" b="0" dirty="0">
                <a:latin typeface="+mn-lt"/>
              </a:rPr>
              <a:t>the base profiles are continuous and can be easily mounted on relatively  uneven grounds</a:t>
            </a:r>
          </a:p>
          <a:p>
            <a:pPr marL="342900" indent="-342900" algn="l" fontAlgn="auto">
              <a:spcAft>
                <a:spcPts val="0"/>
              </a:spcAft>
              <a:buClr>
                <a:srgbClr val="FFC000"/>
              </a:buClr>
              <a:buFont typeface="Wingdings" panose="05000000000000000000" pitchFamily="2" charset="2"/>
              <a:buChar char="§"/>
              <a:defRPr/>
            </a:pPr>
            <a:endParaRPr lang="en-US" sz="2000" b="0" dirty="0">
              <a:latin typeface="+mn-lt"/>
            </a:endParaRPr>
          </a:p>
          <a:p>
            <a:pPr marL="342900" indent="-342900" algn="l" fontAlgn="auto">
              <a:spcAft>
                <a:spcPts val="0"/>
              </a:spcAft>
              <a:buClr>
                <a:srgbClr val="FFC000"/>
              </a:buClr>
              <a:buFont typeface="Wingdings" panose="05000000000000000000" pitchFamily="2" charset="2"/>
              <a:buChar char="§"/>
              <a:defRPr/>
            </a:pPr>
            <a:r>
              <a:rPr lang="en-US" sz="2000" b="0" dirty="0">
                <a:latin typeface="+mn-lt"/>
              </a:rPr>
              <a:t>come predrilled (for counter-shank screws)</a:t>
            </a:r>
          </a:p>
          <a:p>
            <a:pPr algn="l" fontAlgn="auto">
              <a:spcAft>
                <a:spcPts val="0"/>
              </a:spcAft>
              <a:defRPr/>
            </a:pPr>
            <a:endParaRPr lang="en-US" sz="2000" b="0" dirty="0">
              <a:latin typeface="+mn-lt"/>
            </a:endParaRPr>
          </a:p>
          <a:p>
            <a:pPr algn="l" fontAlgn="auto">
              <a:spcAft>
                <a:spcPts val="0"/>
              </a:spcAft>
              <a:defRPr/>
            </a:pPr>
            <a:r>
              <a:rPr lang="en-US" sz="2000" b="0" dirty="0">
                <a:latin typeface="+mn-lt"/>
              </a:rPr>
              <a:t>(piecemeal logic railings cannot be mounted on non-flat surfaces easily)</a:t>
            </a:r>
          </a:p>
        </p:txBody>
      </p:sp>
      <p:pic>
        <p:nvPicPr>
          <p:cNvPr id="11267" name="Picture 2"/>
          <p:cNvPicPr>
            <a:picLocks noChangeAspect="1" noChangeArrowheads="1"/>
          </p:cNvPicPr>
          <p:nvPr/>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260350" y="4816475"/>
            <a:ext cx="1538288" cy="183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3"/>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332038" y="4816475"/>
            <a:ext cx="1527175" cy="183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4"/>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4452938" y="4816475"/>
            <a:ext cx="13811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5"/>
          <p:cNvPicPr>
            <a:picLocks noChangeAspect="1" noChangeArrowheads="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6642100" y="4816475"/>
            <a:ext cx="1660525" cy="183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1" name="Εικόνα 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Ευθεία γραμμή σύνδεσης 9"/>
          <p:cNvCxnSpPr/>
          <p:nvPr/>
        </p:nvCxnSpPr>
        <p:spPr>
          <a:xfrm flipH="1">
            <a:off x="5292725" y="1962113"/>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1273" name="Τίτλος 1"/>
          <p:cNvSpPr txBox="1">
            <a:spLocks/>
          </p:cNvSpPr>
          <p:nvPr/>
        </p:nvSpPr>
        <p:spPr bwMode="auto">
          <a:xfrm>
            <a:off x="5133976" y="1404714"/>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2. Easy and fast to install</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396082" y="1421721"/>
            <a:ext cx="8565038" cy="1571214"/>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55600" algn="l" fontAlgn="auto">
              <a:lnSpc>
                <a:spcPct val="100000"/>
              </a:lnSpc>
              <a:spcAft>
                <a:spcPts val="600"/>
              </a:spcAft>
              <a:tabLst>
                <a:tab pos="360363" algn="l"/>
              </a:tabLst>
              <a:defRPr/>
            </a:pPr>
            <a:r>
              <a:rPr lang="en-US" sz="1800" b="0" dirty="0">
                <a:latin typeface="+mn-lt"/>
              </a:rPr>
              <a:t>Due to the continuous profile and the sophisticated design, M8200 railings have no problem with glass alignment, either with or without handrail placement.</a:t>
            </a:r>
          </a:p>
          <a:p>
            <a:pPr marL="355600" algn="l" fontAlgn="auto">
              <a:lnSpc>
                <a:spcPct val="100000"/>
              </a:lnSpc>
              <a:spcAft>
                <a:spcPts val="600"/>
              </a:spcAft>
              <a:tabLst>
                <a:tab pos="360363" algn="l"/>
              </a:tabLst>
              <a:defRPr/>
            </a:pPr>
            <a:r>
              <a:rPr lang="en-US" sz="1800" b="0" dirty="0">
                <a:latin typeface="+mn-lt"/>
              </a:rPr>
              <a:t>Great lengths can be easily achieved (&gt;20m)</a:t>
            </a:r>
            <a:endParaRPr lang="el-GR" sz="1800" b="0" dirty="0">
              <a:latin typeface="+mn-lt"/>
            </a:endParaRPr>
          </a:p>
          <a:p>
            <a:pPr marL="355600" algn="l" fontAlgn="auto">
              <a:lnSpc>
                <a:spcPct val="100000"/>
              </a:lnSpc>
              <a:spcAft>
                <a:spcPts val="600"/>
              </a:spcAft>
              <a:tabLst>
                <a:tab pos="360363" algn="l"/>
              </a:tabLst>
              <a:defRPr/>
            </a:pPr>
            <a:r>
              <a:rPr lang="en-US" sz="1800" b="0" dirty="0">
                <a:solidFill>
                  <a:schemeClr val="bg1">
                    <a:lumMod val="50000"/>
                  </a:schemeClr>
                </a:solidFill>
                <a:latin typeface="+mn-lt"/>
              </a:rPr>
              <a:t>(our first project with M8207 was a 60m height building with 21m single railing structures)</a:t>
            </a:r>
          </a:p>
          <a:p>
            <a:pPr marL="355600" algn="l" fontAlgn="auto">
              <a:lnSpc>
                <a:spcPct val="100000"/>
              </a:lnSpc>
              <a:spcAft>
                <a:spcPts val="600"/>
              </a:spcAft>
              <a:tabLst>
                <a:tab pos="360363" algn="l"/>
              </a:tabLst>
              <a:defRPr/>
            </a:pPr>
            <a:endParaRPr lang="en-US" sz="100" b="0" dirty="0">
              <a:latin typeface="+mn-lt"/>
            </a:endParaRPr>
          </a:p>
        </p:txBody>
      </p:sp>
      <p:pic>
        <p:nvPicPr>
          <p:cNvPr id="12292" name="Εικόνα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Ευθεία γραμμή σύνδεσης 5"/>
          <p:cNvCxnSpPr/>
          <p:nvPr/>
        </p:nvCxnSpPr>
        <p:spPr>
          <a:xfrm flipH="1">
            <a:off x="5414961" y="931862"/>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2294" name="Τίτλος 1"/>
          <p:cNvSpPr txBox="1">
            <a:spLocks/>
          </p:cNvSpPr>
          <p:nvPr/>
        </p:nvSpPr>
        <p:spPr bwMode="auto">
          <a:xfrm>
            <a:off x="5343523" y="517525"/>
            <a:ext cx="2652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3. No problems with    glass alignment</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2615"/>
            <a:ext cx="9145588" cy="3885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4968875" y="2420919"/>
            <a:ext cx="4013200" cy="3797001"/>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l" fontAlgn="auto">
              <a:lnSpc>
                <a:spcPct val="100000"/>
              </a:lnSpc>
              <a:spcAft>
                <a:spcPts val="600"/>
              </a:spcAft>
              <a:defRPr/>
            </a:pPr>
            <a:endParaRPr lang="en-US" dirty="0">
              <a:latin typeface="+mn-lt"/>
            </a:endParaRPr>
          </a:p>
          <a:p>
            <a:pPr marL="342900" indent="-342900" algn="l" fontAlgn="auto">
              <a:lnSpc>
                <a:spcPct val="100000"/>
              </a:lnSpc>
              <a:spcAft>
                <a:spcPts val="600"/>
              </a:spcAft>
              <a:buClr>
                <a:srgbClr val="FFC000"/>
              </a:buClr>
              <a:buFont typeface="Wingdings" panose="05000000000000000000" pitchFamily="2" charset="2"/>
              <a:buChar char="§"/>
              <a:defRPr/>
            </a:pPr>
            <a:r>
              <a:rPr lang="en-US" sz="2000" b="0" dirty="0">
                <a:latin typeface="+mn-lt"/>
              </a:rPr>
              <a:t>Mounting </a:t>
            </a:r>
          </a:p>
          <a:p>
            <a:pPr marL="355600" algn="l" fontAlgn="auto">
              <a:lnSpc>
                <a:spcPct val="100000"/>
              </a:lnSpc>
              <a:spcAft>
                <a:spcPts val="600"/>
              </a:spcAft>
              <a:tabLst>
                <a:tab pos="360363" algn="l"/>
              </a:tabLst>
              <a:defRPr/>
            </a:pPr>
            <a:r>
              <a:rPr lang="en-US" sz="2000" b="0" dirty="0">
                <a:latin typeface="+mn-lt"/>
              </a:rPr>
              <a:t>	</a:t>
            </a:r>
            <a:r>
              <a:rPr lang="en-US" sz="1800" b="0" dirty="0">
                <a:latin typeface="+mn-lt"/>
              </a:rPr>
              <a:t>The installation of this railing system can be on-floor, side-mounted or in-floor</a:t>
            </a:r>
          </a:p>
          <a:p>
            <a:pPr algn="l" fontAlgn="auto">
              <a:lnSpc>
                <a:spcPct val="100000"/>
              </a:lnSpc>
              <a:spcAft>
                <a:spcPts val="600"/>
              </a:spcAft>
              <a:tabLst>
                <a:tab pos="360363" algn="l"/>
              </a:tabLst>
              <a:defRPr/>
            </a:pPr>
            <a:r>
              <a:rPr lang="en-US" sz="1800" b="0" dirty="0">
                <a:latin typeface="+mn-lt"/>
              </a:rPr>
              <a:t>	</a:t>
            </a:r>
          </a:p>
          <a:p>
            <a:pPr marL="355600" algn="l" fontAlgn="auto">
              <a:lnSpc>
                <a:spcPct val="100000"/>
              </a:lnSpc>
              <a:spcAft>
                <a:spcPts val="600"/>
              </a:spcAft>
              <a:tabLst>
                <a:tab pos="360363" algn="l"/>
              </a:tabLst>
              <a:defRPr/>
            </a:pPr>
            <a:r>
              <a:rPr lang="en-US" sz="1800" b="0" dirty="0">
                <a:latin typeface="+mn-lt"/>
              </a:rPr>
              <a:t>On-floor bases can be also used in-floor </a:t>
            </a:r>
          </a:p>
          <a:p>
            <a:pPr marL="355600" algn="l" fontAlgn="auto">
              <a:lnSpc>
                <a:spcPct val="100000"/>
              </a:lnSpc>
              <a:spcAft>
                <a:spcPts val="600"/>
              </a:spcAft>
              <a:tabLst>
                <a:tab pos="355600" algn="l"/>
              </a:tabLst>
              <a:defRPr/>
            </a:pPr>
            <a:endParaRPr lang="en-US" sz="1800" b="0" dirty="0">
              <a:latin typeface="+mn-lt"/>
            </a:endParaRPr>
          </a:p>
          <a:p>
            <a:pPr marL="355600" algn="l" fontAlgn="auto">
              <a:lnSpc>
                <a:spcPct val="100000"/>
              </a:lnSpc>
              <a:spcAft>
                <a:spcPts val="600"/>
              </a:spcAft>
              <a:tabLst>
                <a:tab pos="355600" algn="l"/>
              </a:tabLst>
              <a:defRPr/>
            </a:pPr>
            <a:r>
              <a:rPr lang="en-US" sz="1800" b="0" dirty="0">
                <a:latin typeface="+mn-lt"/>
              </a:rPr>
              <a:t>In interior and exterior placement, esp. seaside</a:t>
            </a:r>
            <a:endParaRPr lang="el-GR" b="0" dirty="0">
              <a:latin typeface="+mn-lt"/>
            </a:endParaRPr>
          </a:p>
        </p:txBody>
      </p:sp>
      <p:pic>
        <p:nvPicPr>
          <p:cNvPr id="12292" name="Εικόνα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Ευθεία γραμμή σύνδεσης 5"/>
          <p:cNvCxnSpPr/>
          <p:nvPr/>
        </p:nvCxnSpPr>
        <p:spPr>
          <a:xfrm flipH="1">
            <a:off x="5414962" y="1768475"/>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2294" name="Τίτλος 1"/>
          <p:cNvSpPr txBox="1">
            <a:spLocks/>
          </p:cNvSpPr>
          <p:nvPr/>
        </p:nvSpPr>
        <p:spPr bwMode="auto">
          <a:xfrm>
            <a:off x="5343524" y="1354138"/>
            <a:ext cx="2652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4. Extensive variety in solutions</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1573"/>
          <a:stretch/>
        </p:blipFill>
        <p:spPr bwMode="auto">
          <a:xfrm>
            <a:off x="212164" y="2291827"/>
            <a:ext cx="4249271" cy="432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4716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564"/>
          <a:stretch/>
        </p:blipFill>
        <p:spPr bwMode="auto">
          <a:xfrm>
            <a:off x="162718" y="3149918"/>
            <a:ext cx="4825166" cy="336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Εικόνα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Ευθεία γραμμή σύνδεσης 5"/>
          <p:cNvCxnSpPr/>
          <p:nvPr/>
        </p:nvCxnSpPr>
        <p:spPr>
          <a:xfrm flipH="1">
            <a:off x="5414963" y="2682875"/>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3317" name="Τίτλος 1"/>
          <p:cNvSpPr txBox="1">
            <a:spLocks/>
          </p:cNvSpPr>
          <p:nvPr/>
        </p:nvSpPr>
        <p:spPr bwMode="auto">
          <a:xfrm>
            <a:off x="5343525" y="2268538"/>
            <a:ext cx="2652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4. Extensive variety in solutions</a:t>
            </a:r>
          </a:p>
        </p:txBody>
      </p:sp>
      <p:sp>
        <p:nvSpPr>
          <p:cNvPr id="9" name="Τίτλος 3"/>
          <p:cNvSpPr txBox="1">
            <a:spLocks/>
          </p:cNvSpPr>
          <p:nvPr/>
        </p:nvSpPr>
        <p:spPr>
          <a:xfrm>
            <a:off x="4968875" y="3238500"/>
            <a:ext cx="4013200" cy="3192780"/>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42900" indent="-342900" algn="l" fontAlgn="auto">
              <a:lnSpc>
                <a:spcPct val="100000"/>
              </a:lnSpc>
              <a:spcAft>
                <a:spcPts val="600"/>
              </a:spcAft>
              <a:buClr>
                <a:srgbClr val="FFC000"/>
              </a:buClr>
              <a:buFont typeface="Wingdings" panose="05000000000000000000" pitchFamily="2" charset="2"/>
              <a:buChar char="§"/>
              <a:defRPr/>
            </a:pPr>
            <a:r>
              <a:rPr lang="en-US" sz="2000" b="0" dirty="0">
                <a:latin typeface="+mn-lt"/>
              </a:rPr>
              <a:t>Glass thickness </a:t>
            </a:r>
          </a:p>
          <a:p>
            <a:pPr marL="355600" algn="l" fontAlgn="auto">
              <a:lnSpc>
                <a:spcPct val="100000"/>
              </a:lnSpc>
              <a:spcAft>
                <a:spcPts val="600"/>
              </a:spcAft>
              <a:tabLst>
                <a:tab pos="360363" algn="l"/>
              </a:tabLst>
              <a:defRPr/>
            </a:pPr>
            <a:r>
              <a:rPr lang="en-US" sz="1800" b="0" dirty="0">
                <a:latin typeface="+mn-lt"/>
              </a:rPr>
              <a:t>Applicable for various glass thicknesses, i.e. 5+5, 6+6, 8+8, 10+10 </a:t>
            </a:r>
            <a:r>
              <a:rPr lang="en-US" sz="1800" b="0" dirty="0">
                <a:solidFill>
                  <a:schemeClr val="bg1">
                    <a:lumMod val="65000"/>
                  </a:schemeClr>
                </a:solidFill>
                <a:latin typeface="+mn-lt"/>
              </a:rPr>
              <a:t>and 12+12mm</a:t>
            </a:r>
          </a:p>
          <a:p>
            <a:pPr marL="355600" algn="l" fontAlgn="auto">
              <a:lnSpc>
                <a:spcPct val="100000"/>
              </a:lnSpc>
              <a:spcAft>
                <a:spcPts val="600"/>
              </a:spcAft>
              <a:tabLst>
                <a:tab pos="360363" algn="l"/>
              </a:tabLst>
              <a:defRPr/>
            </a:pPr>
            <a:endParaRPr lang="en-US" sz="1800" b="0" i="1" dirty="0">
              <a:latin typeface="+mn-lt"/>
            </a:endParaRPr>
          </a:p>
          <a:p>
            <a:pPr marL="355600" algn="l" fontAlgn="auto">
              <a:lnSpc>
                <a:spcPct val="100000"/>
              </a:lnSpc>
              <a:spcAft>
                <a:spcPts val="600"/>
              </a:spcAft>
              <a:tabLst>
                <a:tab pos="360363" algn="l"/>
              </a:tabLst>
              <a:defRPr/>
            </a:pPr>
            <a:r>
              <a:rPr lang="en-US" sz="1800" b="0" i="1" dirty="0">
                <a:latin typeface="+mn-lt"/>
              </a:rPr>
              <a:t>According to specs with quadruple membrane (1,52mm)</a:t>
            </a:r>
          </a:p>
          <a:p>
            <a:pPr marL="355600" algn="l" fontAlgn="auto">
              <a:lnSpc>
                <a:spcPct val="100000"/>
              </a:lnSpc>
              <a:spcAft>
                <a:spcPts val="600"/>
              </a:spcAft>
              <a:tabLst>
                <a:tab pos="360363" algn="l"/>
              </a:tabLst>
              <a:defRPr/>
            </a:pPr>
            <a:endParaRPr lang="en-US" sz="1800" b="0" i="1" dirty="0">
              <a:latin typeface="+mn-lt"/>
            </a:endParaRPr>
          </a:p>
          <a:p>
            <a:pPr marL="355600" algn="l" fontAlgn="auto">
              <a:lnSpc>
                <a:spcPct val="100000"/>
              </a:lnSpc>
              <a:spcAft>
                <a:spcPts val="600"/>
              </a:spcAft>
              <a:tabLst>
                <a:tab pos="360363" algn="l"/>
              </a:tabLst>
              <a:defRPr/>
            </a:pPr>
            <a:r>
              <a:rPr lang="en-US" sz="1800" b="0" i="1" dirty="0">
                <a:latin typeface="+mn-lt"/>
              </a:rPr>
              <a:t>Special pad 1.2mm for single membrane 0,38mm</a:t>
            </a:r>
          </a:p>
          <a:p>
            <a:pPr algn="l" fontAlgn="auto">
              <a:lnSpc>
                <a:spcPct val="100000"/>
              </a:lnSpc>
              <a:spcAft>
                <a:spcPts val="600"/>
              </a:spcAft>
              <a:defRPr/>
            </a:pPr>
            <a:endParaRPr lang="el-GR" b="0" dirty="0">
              <a:latin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2875"/>
            <a:ext cx="4606925"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Εικόνα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Ευθεία γραμμή σύνδεσης 5"/>
          <p:cNvCxnSpPr/>
          <p:nvPr/>
        </p:nvCxnSpPr>
        <p:spPr>
          <a:xfrm flipH="1">
            <a:off x="5414963" y="2682875"/>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4341" name="Τίτλος 1"/>
          <p:cNvSpPr txBox="1">
            <a:spLocks/>
          </p:cNvSpPr>
          <p:nvPr/>
        </p:nvSpPr>
        <p:spPr bwMode="auto">
          <a:xfrm>
            <a:off x="5343525" y="2268538"/>
            <a:ext cx="2652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4. Extensive variety in solutions</a:t>
            </a:r>
          </a:p>
        </p:txBody>
      </p:sp>
      <p:sp>
        <p:nvSpPr>
          <p:cNvPr id="9" name="Τίτλος 3"/>
          <p:cNvSpPr txBox="1">
            <a:spLocks/>
          </p:cNvSpPr>
          <p:nvPr/>
        </p:nvSpPr>
        <p:spPr>
          <a:xfrm>
            <a:off x="4968875" y="3238500"/>
            <a:ext cx="4013200" cy="3019425"/>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42900" indent="-342900" algn="l" fontAlgn="auto">
              <a:lnSpc>
                <a:spcPct val="100000"/>
              </a:lnSpc>
              <a:spcAft>
                <a:spcPts val="600"/>
              </a:spcAft>
              <a:buClr>
                <a:srgbClr val="FFC000"/>
              </a:buClr>
              <a:buFont typeface="Wingdings" panose="05000000000000000000" pitchFamily="2" charset="2"/>
              <a:buChar char="§"/>
              <a:defRPr/>
            </a:pPr>
            <a:r>
              <a:rPr lang="en-US" sz="2000" b="0" dirty="0">
                <a:latin typeface="+mn-lt"/>
              </a:rPr>
              <a:t>Surface treatment</a:t>
            </a:r>
          </a:p>
          <a:p>
            <a:pPr marL="355600" algn="l" fontAlgn="auto">
              <a:lnSpc>
                <a:spcPct val="100000"/>
              </a:lnSpc>
              <a:spcAft>
                <a:spcPts val="600"/>
              </a:spcAft>
              <a:tabLst>
                <a:tab pos="360363" algn="l"/>
              </a:tabLst>
              <a:defRPr/>
            </a:pPr>
            <a:r>
              <a:rPr lang="en-US" sz="1800" b="0" dirty="0">
                <a:latin typeface="+mn-lt"/>
              </a:rPr>
              <a:t>Available in all anodizing and powder coating colors, incl. mechanically polished anodizing (inox type -60) and the deep-brushed (-70)</a:t>
            </a:r>
          </a:p>
          <a:p>
            <a:pPr marL="355600" algn="l" fontAlgn="auto">
              <a:lnSpc>
                <a:spcPct val="100000"/>
              </a:lnSpc>
              <a:spcAft>
                <a:spcPts val="600"/>
              </a:spcAft>
              <a:tabLst>
                <a:tab pos="360363" algn="l"/>
              </a:tabLst>
              <a:defRPr/>
            </a:pPr>
            <a:endParaRPr lang="en-US" sz="1800" b="0" dirty="0">
              <a:latin typeface="+mn-lt"/>
            </a:endParaRPr>
          </a:p>
          <a:p>
            <a:pPr marL="355600" algn="l" fontAlgn="auto">
              <a:lnSpc>
                <a:spcPct val="100000"/>
              </a:lnSpc>
              <a:spcAft>
                <a:spcPts val="600"/>
              </a:spcAft>
              <a:tabLst>
                <a:tab pos="360363" algn="l"/>
              </a:tabLst>
              <a:defRPr/>
            </a:pPr>
            <a:r>
              <a:rPr lang="en-US" sz="1800" b="0" i="1" dirty="0">
                <a:latin typeface="+mn-lt"/>
              </a:rPr>
              <a:t>….. of Alumil admittedly top quality and variety …</a:t>
            </a:r>
          </a:p>
          <a:p>
            <a:pPr algn="l" fontAlgn="auto">
              <a:lnSpc>
                <a:spcPct val="100000"/>
              </a:lnSpc>
              <a:spcAft>
                <a:spcPts val="600"/>
              </a:spcAft>
              <a:defRPr/>
            </a:pPr>
            <a:endParaRPr lang="el-GR" b="0" dirty="0">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Εικόνα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8" y="2097088"/>
            <a:ext cx="14605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Εικόνα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5794375"/>
            <a:ext cx="1784350"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Εικόνα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963" y="3841750"/>
            <a:ext cx="2228850"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Εικόνα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Ευθεία γραμμή σύνδεσης 9"/>
          <p:cNvCxnSpPr/>
          <p:nvPr/>
        </p:nvCxnSpPr>
        <p:spPr>
          <a:xfrm flipH="1">
            <a:off x="5414963" y="2682875"/>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5367" name="Τίτλος 1"/>
          <p:cNvSpPr txBox="1">
            <a:spLocks/>
          </p:cNvSpPr>
          <p:nvPr/>
        </p:nvSpPr>
        <p:spPr bwMode="auto">
          <a:xfrm>
            <a:off x="5343525" y="2268538"/>
            <a:ext cx="2652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4. Extensive variety in solutions</a:t>
            </a:r>
          </a:p>
        </p:txBody>
      </p:sp>
      <p:sp>
        <p:nvSpPr>
          <p:cNvPr id="12" name="Τίτλος 3"/>
          <p:cNvSpPr txBox="1">
            <a:spLocks/>
          </p:cNvSpPr>
          <p:nvPr/>
        </p:nvSpPr>
        <p:spPr>
          <a:xfrm>
            <a:off x="4968875" y="3238500"/>
            <a:ext cx="4013200" cy="3019425"/>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42900" indent="-342900" algn="l" fontAlgn="auto">
              <a:lnSpc>
                <a:spcPct val="100000"/>
              </a:lnSpc>
              <a:spcAft>
                <a:spcPts val="600"/>
              </a:spcAft>
              <a:buClr>
                <a:srgbClr val="FFC000"/>
              </a:buClr>
              <a:buFont typeface="Wingdings" panose="05000000000000000000" pitchFamily="2" charset="2"/>
              <a:buChar char="§"/>
              <a:defRPr/>
            </a:pPr>
            <a:r>
              <a:rPr lang="en-US" sz="2000" b="0" dirty="0">
                <a:latin typeface="+mn-lt"/>
              </a:rPr>
              <a:t>Handrails</a:t>
            </a:r>
          </a:p>
          <a:p>
            <a:pPr marL="355600" algn="l" fontAlgn="auto">
              <a:lnSpc>
                <a:spcPct val="100000"/>
              </a:lnSpc>
              <a:spcAft>
                <a:spcPts val="600"/>
              </a:spcAft>
              <a:tabLst>
                <a:tab pos="360363" algn="l"/>
              </a:tabLst>
              <a:defRPr/>
            </a:pPr>
            <a:r>
              <a:rPr lang="en-US" sz="1800" b="0" dirty="0">
                <a:latin typeface="+mn-lt"/>
              </a:rPr>
              <a:t>In various shapes, i.e. round, oval, flat and the new </a:t>
            </a:r>
            <a:r>
              <a:rPr lang="en-US" sz="1800" dirty="0">
                <a:latin typeface="+mn-lt"/>
              </a:rPr>
              <a:t>rectangular</a:t>
            </a:r>
            <a:r>
              <a:rPr lang="en-US" sz="1800" b="0" dirty="0">
                <a:latin typeface="+mn-lt"/>
              </a:rPr>
              <a:t> one</a:t>
            </a:r>
          </a:p>
          <a:p>
            <a:pPr marL="355600" algn="l" fontAlgn="auto">
              <a:lnSpc>
                <a:spcPct val="100000"/>
              </a:lnSpc>
              <a:spcAft>
                <a:spcPts val="600"/>
              </a:spcAft>
              <a:tabLst>
                <a:tab pos="360363" algn="l"/>
              </a:tabLst>
              <a:defRPr/>
            </a:pPr>
            <a:endParaRPr lang="en-US" sz="1800" b="0" dirty="0">
              <a:latin typeface="+mn-lt"/>
            </a:endParaRPr>
          </a:p>
          <a:p>
            <a:pPr algn="l" fontAlgn="auto">
              <a:lnSpc>
                <a:spcPct val="100000"/>
              </a:lnSpc>
              <a:spcAft>
                <a:spcPts val="600"/>
              </a:spcAft>
              <a:defRPr/>
            </a:pPr>
            <a:endParaRPr lang="el-GR" b="0" dirty="0">
              <a:latin typeface="+mn-lt"/>
            </a:endParaRPr>
          </a:p>
        </p:txBody>
      </p:sp>
      <p:pic>
        <p:nvPicPr>
          <p:cNvPr id="1027" name="Picture 3"/>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2690813" y="5542098"/>
            <a:ext cx="1779429" cy="1315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Εικόνα 3">
            <a:extLst>
              <a:ext uri="{FF2B5EF4-FFF2-40B4-BE49-F238E27FC236}">
                <a16:creationId xmlns:a16="http://schemas.microsoft.com/office/drawing/2014/main" id="{A5A47798-F5D8-415C-88D1-99A52E396CA9}"/>
              </a:ext>
            </a:extLst>
          </p:cNvPr>
          <p:cNvPicPr>
            <a:picLocks noChangeAspect="1"/>
          </p:cNvPicPr>
          <p:nvPr/>
        </p:nvPicPr>
        <p:blipFill rotWithShape="1">
          <a:blip r:embed="rId7">
            <a:lum bright="70000" contrast="-70000"/>
          </a:blip>
          <a:srcRect l="36240" t="31141" r="33663" b="14532"/>
          <a:stretch/>
        </p:blipFill>
        <p:spPr>
          <a:xfrm>
            <a:off x="2712959" y="1952299"/>
            <a:ext cx="2006599" cy="14767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Εικόνα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Ευθεία γραμμή σύνδεσης 9"/>
          <p:cNvCxnSpPr/>
          <p:nvPr/>
        </p:nvCxnSpPr>
        <p:spPr>
          <a:xfrm flipH="1">
            <a:off x="5414963" y="2682875"/>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7415" name="Τίτλος 1"/>
          <p:cNvSpPr txBox="1">
            <a:spLocks/>
          </p:cNvSpPr>
          <p:nvPr/>
        </p:nvSpPr>
        <p:spPr bwMode="auto">
          <a:xfrm>
            <a:off x="5343525" y="2268538"/>
            <a:ext cx="2652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5. Quality</a:t>
            </a:r>
          </a:p>
        </p:txBody>
      </p:sp>
      <p:sp>
        <p:nvSpPr>
          <p:cNvPr id="12" name="Τίτλος 3"/>
          <p:cNvSpPr txBox="1">
            <a:spLocks/>
          </p:cNvSpPr>
          <p:nvPr/>
        </p:nvSpPr>
        <p:spPr>
          <a:xfrm>
            <a:off x="4968875" y="3014980"/>
            <a:ext cx="4013200" cy="3436620"/>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55600" algn="l" fontAlgn="auto">
              <a:lnSpc>
                <a:spcPct val="100000"/>
              </a:lnSpc>
              <a:spcAft>
                <a:spcPts val="600"/>
              </a:spcAft>
              <a:defRPr/>
            </a:pPr>
            <a:r>
              <a:rPr lang="en-US" sz="2000" b="0" dirty="0">
                <a:latin typeface="+mn-lt"/>
              </a:rPr>
              <a:t>Quality in design</a:t>
            </a:r>
          </a:p>
          <a:p>
            <a:pPr marL="355600" algn="l" fontAlgn="auto">
              <a:lnSpc>
                <a:spcPct val="100000"/>
              </a:lnSpc>
              <a:spcAft>
                <a:spcPts val="600"/>
              </a:spcAft>
              <a:defRPr/>
            </a:pPr>
            <a:endParaRPr lang="en-US" sz="900" b="0" dirty="0">
              <a:latin typeface="+mn-lt"/>
            </a:endParaRPr>
          </a:p>
          <a:p>
            <a:pPr marL="342900" indent="-342900" algn="l" fontAlgn="auto">
              <a:lnSpc>
                <a:spcPct val="100000"/>
              </a:lnSpc>
              <a:spcAft>
                <a:spcPts val="600"/>
              </a:spcAft>
              <a:buClr>
                <a:srgbClr val="FFC000"/>
              </a:buClr>
              <a:buFont typeface="Wingdings" panose="05000000000000000000" pitchFamily="2" charset="2"/>
              <a:buChar char="§"/>
              <a:defRPr/>
            </a:pPr>
            <a:r>
              <a:rPr lang="en-US" sz="1800" b="0" dirty="0">
                <a:latin typeface="+mn-lt"/>
              </a:rPr>
              <a:t>Sealing and drainage system design</a:t>
            </a:r>
          </a:p>
          <a:p>
            <a:pPr marL="342900" indent="-342900" algn="l" fontAlgn="auto">
              <a:lnSpc>
                <a:spcPct val="100000"/>
              </a:lnSpc>
              <a:spcAft>
                <a:spcPts val="600"/>
              </a:spcAft>
              <a:buClr>
                <a:srgbClr val="FFC000"/>
              </a:buClr>
              <a:buFont typeface="Wingdings" panose="05000000000000000000" pitchFamily="2" charset="2"/>
              <a:buChar char="§"/>
              <a:defRPr/>
            </a:pPr>
            <a:r>
              <a:rPr lang="en-US" sz="1800" b="0" dirty="0">
                <a:latin typeface="+mn-lt"/>
              </a:rPr>
              <a:t>Use of the same set of accessories</a:t>
            </a:r>
          </a:p>
          <a:p>
            <a:pPr marL="342900" indent="-342900" algn="l" fontAlgn="auto">
              <a:lnSpc>
                <a:spcPct val="100000"/>
              </a:lnSpc>
              <a:spcAft>
                <a:spcPts val="600"/>
              </a:spcAft>
              <a:buClr>
                <a:srgbClr val="FFC000"/>
              </a:buClr>
              <a:buFont typeface="Wingdings" panose="05000000000000000000" pitchFamily="2" charset="2"/>
              <a:buChar char="§"/>
              <a:defRPr/>
            </a:pPr>
            <a:r>
              <a:rPr lang="en-US" sz="1800" b="0" dirty="0">
                <a:latin typeface="+mn-lt"/>
              </a:rPr>
              <a:t>LED prediction</a:t>
            </a:r>
          </a:p>
          <a:p>
            <a:pPr marL="342900" indent="-342900" algn="l" fontAlgn="auto">
              <a:lnSpc>
                <a:spcPct val="100000"/>
              </a:lnSpc>
              <a:spcAft>
                <a:spcPts val="600"/>
              </a:spcAft>
              <a:buClr>
                <a:srgbClr val="FFC000"/>
              </a:buClr>
              <a:buFont typeface="Wingdings" panose="05000000000000000000" pitchFamily="2" charset="2"/>
              <a:buChar char="§"/>
              <a:defRPr/>
            </a:pPr>
            <a:r>
              <a:rPr lang="en-US" sz="1800" b="0" dirty="0">
                <a:latin typeface="+mn-lt"/>
              </a:rPr>
              <a:t>Counter-shank anchorages</a:t>
            </a:r>
          </a:p>
          <a:p>
            <a:pPr marL="342900" indent="-342900" algn="l" fontAlgn="auto">
              <a:lnSpc>
                <a:spcPct val="100000"/>
              </a:lnSpc>
              <a:spcAft>
                <a:spcPts val="600"/>
              </a:spcAft>
              <a:buClr>
                <a:srgbClr val="FFC000"/>
              </a:buClr>
              <a:buFont typeface="Wingdings" panose="05000000000000000000" pitchFamily="2" charset="2"/>
              <a:buChar char="§"/>
              <a:defRPr/>
            </a:pPr>
            <a:r>
              <a:rPr lang="en-US" sz="1800" b="0" dirty="0" err="1">
                <a:latin typeface="+mn-lt"/>
              </a:rPr>
              <a:t>Inox</a:t>
            </a:r>
            <a:r>
              <a:rPr lang="en-US" sz="1800" b="0" dirty="0">
                <a:latin typeface="+mn-lt"/>
              </a:rPr>
              <a:t> and aluminium end covers</a:t>
            </a:r>
          </a:p>
          <a:p>
            <a:pPr marL="342900" indent="-342900" algn="l" fontAlgn="auto">
              <a:lnSpc>
                <a:spcPct val="100000"/>
              </a:lnSpc>
              <a:spcAft>
                <a:spcPts val="600"/>
              </a:spcAft>
              <a:buClr>
                <a:srgbClr val="FFC000"/>
              </a:buClr>
              <a:buFont typeface="Wingdings" panose="05000000000000000000" pitchFamily="2" charset="2"/>
              <a:buChar char="§"/>
              <a:defRPr/>
            </a:pPr>
            <a:r>
              <a:rPr lang="en-US" sz="1800" b="0" dirty="0">
                <a:latin typeface="+mn-lt"/>
              </a:rPr>
              <a:t>Special pad in case of single membrane used</a:t>
            </a:r>
          </a:p>
          <a:p>
            <a:pPr marL="342900" indent="-342900" algn="l" fontAlgn="auto">
              <a:lnSpc>
                <a:spcPct val="100000"/>
              </a:lnSpc>
              <a:spcAft>
                <a:spcPts val="600"/>
              </a:spcAft>
              <a:buClr>
                <a:srgbClr val="FFC000"/>
              </a:buClr>
              <a:buFont typeface="Wingdings" panose="05000000000000000000" pitchFamily="2" charset="2"/>
              <a:buChar char="§"/>
              <a:defRPr/>
            </a:pPr>
            <a:r>
              <a:rPr lang="en-US" sz="1800" b="0" dirty="0">
                <a:latin typeface="+mn-lt"/>
              </a:rPr>
              <a:t>Curving structures possibility </a:t>
            </a: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16" t="1126" r="52225" b="29782"/>
          <a:stretch/>
        </p:blipFill>
        <p:spPr bwMode="auto">
          <a:xfrm>
            <a:off x="633910" y="1948115"/>
            <a:ext cx="3104969" cy="434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Εικόνα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Ευθεία γραμμή σύνδεσης 6"/>
          <p:cNvCxnSpPr/>
          <p:nvPr/>
        </p:nvCxnSpPr>
        <p:spPr>
          <a:xfrm flipH="1">
            <a:off x="5414963" y="2682875"/>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8436" name="Τίτλος 1"/>
          <p:cNvSpPr txBox="1">
            <a:spLocks/>
          </p:cNvSpPr>
          <p:nvPr/>
        </p:nvSpPr>
        <p:spPr bwMode="auto">
          <a:xfrm>
            <a:off x="5343525" y="2268538"/>
            <a:ext cx="2652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5. Quality</a:t>
            </a:r>
          </a:p>
        </p:txBody>
      </p:sp>
      <p:sp>
        <p:nvSpPr>
          <p:cNvPr id="9" name="Τίτλος 3"/>
          <p:cNvSpPr txBox="1">
            <a:spLocks/>
          </p:cNvSpPr>
          <p:nvPr/>
        </p:nvSpPr>
        <p:spPr>
          <a:xfrm>
            <a:off x="5293043" y="3238500"/>
            <a:ext cx="3729037" cy="3019425"/>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l" fontAlgn="auto">
              <a:lnSpc>
                <a:spcPct val="100000"/>
              </a:lnSpc>
              <a:spcAft>
                <a:spcPts val="600"/>
              </a:spcAft>
              <a:defRPr/>
            </a:pPr>
            <a:r>
              <a:rPr lang="en-US" sz="2000" b="0" dirty="0">
                <a:latin typeface="+mn-lt"/>
              </a:rPr>
              <a:t>Quality in production</a:t>
            </a:r>
          </a:p>
          <a:p>
            <a:pPr algn="l" fontAlgn="auto">
              <a:lnSpc>
                <a:spcPct val="100000"/>
              </a:lnSpc>
              <a:spcAft>
                <a:spcPts val="600"/>
              </a:spcAft>
              <a:buClr>
                <a:srgbClr val="FFC000"/>
              </a:buClr>
              <a:defRPr/>
            </a:pPr>
            <a:endParaRPr lang="en-US" altLang="el-GR" sz="1800" dirty="0">
              <a:latin typeface="+mn-lt"/>
            </a:endParaRPr>
          </a:p>
          <a:p>
            <a:pPr algn="l" fontAlgn="auto">
              <a:lnSpc>
                <a:spcPct val="100000"/>
              </a:lnSpc>
              <a:spcAft>
                <a:spcPts val="600"/>
              </a:spcAft>
              <a:buClr>
                <a:srgbClr val="FFC000"/>
              </a:buClr>
              <a:defRPr/>
            </a:pPr>
            <a:r>
              <a:rPr lang="en-US" altLang="el-GR" sz="1800" dirty="0">
                <a:latin typeface="+mn-lt"/>
              </a:rPr>
              <a:t>European product </a:t>
            </a:r>
            <a:endParaRPr lang="en-US" sz="1800" dirty="0">
              <a:latin typeface="+mn-lt"/>
            </a:endParaRPr>
          </a:p>
          <a:p>
            <a:pPr algn="l" fontAlgn="auto">
              <a:lnSpc>
                <a:spcPct val="100000"/>
              </a:lnSpc>
              <a:spcAft>
                <a:spcPts val="600"/>
              </a:spcAft>
              <a:buClr>
                <a:srgbClr val="FFC000"/>
              </a:buClr>
              <a:defRPr/>
            </a:pPr>
            <a:r>
              <a:rPr lang="en-US" sz="1800" b="0" dirty="0">
                <a:latin typeface="+mn-lt"/>
              </a:rPr>
              <a:t>From the alloys used without impurities and the extrusion process to the surface treatment (coating, anodizing), from packaging to shipment, all phases are characterized by ALUMIL top and certified quality standards</a:t>
            </a:r>
          </a:p>
        </p:txBody>
      </p:sp>
      <p:pic>
        <p:nvPicPr>
          <p:cNvPr id="18438" name="Εικόνα 1"/>
          <p:cNvPicPr>
            <a:picLocks noChangeAspect="1"/>
          </p:cNvPicPr>
          <p:nvPr/>
        </p:nvPicPr>
        <p:blipFill>
          <a:blip r:embed="rId3">
            <a:extLst>
              <a:ext uri="{28A0092B-C50C-407E-A947-70E740481C1C}">
                <a14:useLocalDpi xmlns:a14="http://schemas.microsoft.com/office/drawing/2010/main" val="0"/>
              </a:ext>
            </a:extLst>
          </a:blip>
          <a:srcRect r="19356"/>
          <a:stretch>
            <a:fillRect/>
          </a:stretch>
        </p:blipFill>
        <p:spPr bwMode="auto">
          <a:xfrm>
            <a:off x="0" y="2682875"/>
            <a:ext cx="5030788"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5337750" y="2689467"/>
            <a:ext cx="3660626" cy="3373437"/>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lgn="l" fontAlgn="auto">
              <a:lnSpc>
                <a:spcPct val="100000"/>
              </a:lnSpc>
              <a:spcAft>
                <a:spcPts val="600"/>
              </a:spcAft>
              <a:buClr>
                <a:srgbClr val="FFC000"/>
              </a:buClr>
              <a:buFont typeface="Wingdings" panose="05000000000000000000" pitchFamily="2" charset="2"/>
              <a:buChar char="§"/>
              <a:defRPr/>
            </a:pPr>
            <a:r>
              <a:rPr lang="en-US" sz="1800" b="0" dirty="0">
                <a:latin typeface="+mn-lt"/>
              </a:rPr>
              <a:t>with premade holes (counter-shank), foil, other</a:t>
            </a:r>
          </a:p>
          <a:p>
            <a:pPr marL="285750" indent="-285750" algn="l" fontAlgn="auto">
              <a:lnSpc>
                <a:spcPct val="100000"/>
              </a:lnSpc>
              <a:spcAft>
                <a:spcPts val="600"/>
              </a:spcAft>
              <a:buClr>
                <a:srgbClr val="FFC000"/>
              </a:buClr>
              <a:buFont typeface="Wingdings" panose="05000000000000000000" pitchFamily="2" charset="2"/>
              <a:buChar char="§"/>
              <a:defRPr/>
            </a:pPr>
            <a:r>
              <a:rPr lang="en-US" sz="1800" b="0" dirty="0">
                <a:latin typeface="+mn-lt"/>
              </a:rPr>
              <a:t>Higher than specs performance</a:t>
            </a:r>
          </a:p>
          <a:p>
            <a:pPr marL="285750" indent="-285750" algn="l" fontAlgn="auto">
              <a:lnSpc>
                <a:spcPct val="100000"/>
              </a:lnSpc>
              <a:spcAft>
                <a:spcPts val="600"/>
              </a:spcAft>
              <a:buClr>
                <a:srgbClr val="FFC000"/>
              </a:buClr>
              <a:buFont typeface="Wingdings" panose="05000000000000000000" pitchFamily="2" charset="2"/>
              <a:buChar char="§"/>
              <a:defRPr/>
            </a:pPr>
            <a:r>
              <a:rPr lang="en-US" sz="1800" b="0" dirty="0">
                <a:latin typeface="+mn-lt"/>
              </a:rPr>
              <a:t>In-house tested during development</a:t>
            </a:r>
          </a:p>
          <a:p>
            <a:pPr marL="285750" indent="-285750" algn="l" fontAlgn="auto">
              <a:lnSpc>
                <a:spcPct val="100000"/>
              </a:lnSpc>
              <a:spcAft>
                <a:spcPts val="600"/>
              </a:spcAft>
              <a:buClr>
                <a:srgbClr val="FFC000"/>
              </a:buClr>
              <a:buFont typeface="Wingdings" panose="05000000000000000000" pitchFamily="2" charset="2"/>
              <a:buChar char="§"/>
              <a:defRPr/>
            </a:pPr>
            <a:r>
              <a:rPr lang="en-US" sz="1800" b="0" dirty="0">
                <a:latin typeface="+mn-lt"/>
              </a:rPr>
              <a:t>production and treatment quality</a:t>
            </a:r>
          </a:p>
          <a:p>
            <a:pPr marL="285750" indent="-285750" algn="l" fontAlgn="auto">
              <a:lnSpc>
                <a:spcPct val="100000"/>
              </a:lnSpc>
              <a:spcAft>
                <a:spcPts val="600"/>
              </a:spcAft>
              <a:buClr>
                <a:srgbClr val="FFC000"/>
              </a:buClr>
              <a:buFont typeface="Wingdings" panose="05000000000000000000" pitchFamily="2" charset="2"/>
              <a:buChar char="§"/>
              <a:defRPr/>
            </a:pPr>
            <a:r>
              <a:rPr lang="en-US" sz="1800" b="0" dirty="0">
                <a:latin typeface="+mn-lt"/>
              </a:rPr>
              <a:t>Qualitative and inexpensive surface treatment</a:t>
            </a:r>
          </a:p>
        </p:txBody>
      </p:sp>
      <p:pic>
        <p:nvPicPr>
          <p:cNvPr id="19459" name="Εικόνα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Ευθεία γραμμή σύνδεσης 5"/>
          <p:cNvCxnSpPr/>
          <p:nvPr/>
        </p:nvCxnSpPr>
        <p:spPr>
          <a:xfrm flipH="1">
            <a:off x="5414963" y="1865294"/>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9461" name="Τίτλος 1"/>
          <p:cNvSpPr txBox="1">
            <a:spLocks/>
          </p:cNvSpPr>
          <p:nvPr/>
        </p:nvSpPr>
        <p:spPr bwMode="auto">
          <a:xfrm>
            <a:off x="5515226" y="1403950"/>
            <a:ext cx="330604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6. Added value product    Competitive pricing</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682875"/>
            <a:ext cx="5337751" cy="3549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7925"/>
            <a:ext cx="5102225" cy="441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Εικόνα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Τίτλος 3"/>
          <p:cNvSpPr txBox="1">
            <a:spLocks/>
          </p:cNvSpPr>
          <p:nvPr/>
        </p:nvSpPr>
        <p:spPr bwMode="auto">
          <a:xfrm>
            <a:off x="5343524" y="2447925"/>
            <a:ext cx="3313113" cy="37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457200" indent="-457200" eaLnBrk="1" hangingPunct="1">
              <a:lnSpc>
                <a:spcPct val="90000"/>
              </a:lnSpc>
              <a:spcAft>
                <a:spcPts val="1800"/>
              </a:spcAft>
              <a:buClr>
                <a:srgbClr val="FFC000"/>
              </a:buClr>
              <a:buFont typeface="+mj-lt"/>
              <a:buAutoNum type="arabicPeriod"/>
            </a:pPr>
            <a:r>
              <a:rPr lang="en-US" altLang="el-GR" sz="2000" b="1" dirty="0">
                <a:latin typeface="Calibri Light" panose="020F0302020204030204" pitchFamily="34" charset="0"/>
              </a:rPr>
              <a:t>Extreme Sturdiness</a:t>
            </a:r>
            <a:endParaRPr lang="en-US" altLang="el-GR" sz="1400" b="1" dirty="0">
              <a:latin typeface="Calibri Light" panose="020F0302020204030204" pitchFamily="34" charset="0"/>
            </a:endParaRPr>
          </a:p>
          <a:p>
            <a:pPr marL="457200" indent="-457200" eaLnBrk="1" hangingPunct="1">
              <a:lnSpc>
                <a:spcPct val="90000"/>
              </a:lnSpc>
              <a:spcAft>
                <a:spcPts val="1800"/>
              </a:spcAft>
              <a:buClr>
                <a:srgbClr val="FFC000"/>
              </a:buClr>
              <a:buFont typeface="+mj-lt"/>
              <a:buAutoNum type="arabicPeriod"/>
            </a:pPr>
            <a:r>
              <a:rPr lang="en-US" altLang="el-GR" sz="2000" b="1" dirty="0">
                <a:latin typeface="Calibri Light" panose="020F0302020204030204" pitchFamily="34" charset="0"/>
              </a:rPr>
              <a:t>Easy and Fast to install</a:t>
            </a:r>
            <a:endParaRPr lang="en-US" altLang="el-GR" sz="1400" b="1" dirty="0">
              <a:latin typeface="Calibri Light" panose="020F0302020204030204" pitchFamily="34" charset="0"/>
            </a:endParaRPr>
          </a:p>
          <a:p>
            <a:pPr marL="457200" indent="-457200" eaLnBrk="1" hangingPunct="1">
              <a:lnSpc>
                <a:spcPct val="90000"/>
              </a:lnSpc>
              <a:spcAft>
                <a:spcPts val="1800"/>
              </a:spcAft>
              <a:buClr>
                <a:srgbClr val="FFC000"/>
              </a:buClr>
              <a:buFont typeface="+mj-lt"/>
              <a:buAutoNum type="arabicPeriod"/>
            </a:pPr>
            <a:r>
              <a:rPr lang="en-US" altLang="el-GR" sz="2000" b="1" dirty="0">
                <a:latin typeface="Calibri Light" panose="020F0302020204030204" pitchFamily="34" charset="0"/>
              </a:rPr>
              <a:t>Great lengths – no glass alignment issues</a:t>
            </a:r>
          </a:p>
          <a:p>
            <a:pPr marL="457200" indent="-457200" eaLnBrk="1" hangingPunct="1">
              <a:lnSpc>
                <a:spcPct val="90000"/>
              </a:lnSpc>
              <a:spcAft>
                <a:spcPts val="1800"/>
              </a:spcAft>
              <a:buClr>
                <a:srgbClr val="FFC000"/>
              </a:buClr>
              <a:buFont typeface="+mj-lt"/>
              <a:buAutoNum type="arabicPeriod"/>
            </a:pPr>
            <a:r>
              <a:rPr lang="en-US" altLang="el-GR" sz="2000" b="1" dirty="0">
                <a:latin typeface="Calibri Light" panose="020F0302020204030204" pitchFamily="34" charset="0"/>
              </a:rPr>
              <a:t>Extensive variety in solutions</a:t>
            </a:r>
            <a:endParaRPr lang="en-US" altLang="el-GR" sz="2000" dirty="0">
              <a:latin typeface="Calibri Light" panose="020F0302020204030204" pitchFamily="34" charset="0"/>
            </a:endParaRPr>
          </a:p>
          <a:p>
            <a:pPr marL="457200" indent="-457200" eaLnBrk="1" hangingPunct="1">
              <a:lnSpc>
                <a:spcPct val="90000"/>
              </a:lnSpc>
              <a:spcAft>
                <a:spcPts val="1800"/>
              </a:spcAft>
              <a:buClr>
                <a:srgbClr val="FFC000"/>
              </a:buClr>
              <a:buFont typeface="+mj-lt"/>
              <a:buAutoNum type="arabicPeriod"/>
            </a:pPr>
            <a:r>
              <a:rPr lang="en-US" altLang="el-GR" sz="2000" b="1" dirty="0">
                <a:latin typeface="Calibri Light" panose="020F0302020204030204" pitchFamily="34" charset="0"/>
              </a:rPr>
              <a:t>Qualitative  - European product </a:t>
            </a:r>
            <a:r>
              <a:rPr lang="en-US" altLang="el-GR" sz="1600" b="1" dirty="0">
                <a:latin typeface="Calibri Light" panose="020F0302020204030204" pitchFamily="34" charset="0"/>
              </a:rPr>
              <a:t>(made in Alumil)</a:t>
            </a:r>
          </a:p>
        </p:txBody>
      </p:sp>
      <p:cxnSp>
        <p:nvCxnSpPr>
          <p:cNvPr id="8" name="Ευθεία γραμμή σύνδεσης 7"/>
          <p:cNvCxnSpPr/>
          <p:nvPr/>
        </p:nvCxnSpPr>
        <p:spPr>
          <a:xfrm flipH="1">
            <a:off x="5486401" y="2298607"/>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20486" name="Τίτλος 1"/>
          <p:cNvSpPr txBox="1">
            <a:spLocks/>
          </p:cNvSpPr>
          <p:nvPr/>
        </p:nvSpPr>
        <p:spPr bwMode="auto">
          <a:xfrm>
            <a:off x="5414963" y="1884270"/>
            <a:ext cx="33131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Aggregated Benefits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467676" y="2035522"/>
            <a:ext cx="8438198" cy="2120900"/>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342900" indent="-342900" algn="l" fontAlgn="auto">
              <a:lnSpc>
                <a:spcPct val="100000"/>
              </a:lnSpc>
              <a:spcAft>
                <a:spcPts val="1200"/>
              </a:spcAft>
              <a:buClr>
                <a:srgbClr val="FFC000"/>
              </a:buClr>
              <a:buFont typeface="Wingdings" panose="05000000000000000000" pitchFamily="2" charset="2"/>
              <a:buChar char="§"/>
              <a:defRPr/>
            </a:pPr>
            <a:r>
              <a:rPr lang="en-US" sz="2000" b="0" dirty="0">
                <a:latin typeface="+mn-lt"/>
              </a:rPr>
              <a:t>to offer a qualitative system complementary to our aluminium architectural series (windows, doors, facades) to </a:t>
            </a:r>
          </a:p>
          <a:p>
            <a:pPr marL="800100" lvl="1" indent="-342900" fontAlgn="auto">
              <a:spcAft>
                <a:spcPts val="600"/>
              </a:spcAft>
              <a:buClr>
                <a:srgbClr val="FFC000"/>
              </a:buClr>
              <a:buFont typeface="Arial" panose="020B0604020202020204" pitchFamily="34" charset="0"/>
              <a:buChar char="•"/>
              <a:defRPr/>
            </a:pPr>
            <a:r>
              <a:rPr lang="en-US" dirty="0">
                <a:latin typeface="+mn-lt"/>
              </a:rPr>
              <a:t>o</a:t>
            </a:r>
            <a:r>
              <a:rPr lang="en-US" b="0" dirty="0">
                <a:latin typeface="+mn-lt"/>
              </a:rPr>
              <a:t>ffer complete solutions to a project, e.g</a:t>
            </a:r>
            <a:r>
              <a:rPr lang="en-US" dirty="0">
                <a:latin typeface="+mn-lt"/>
              </a:rPr>
              <a:t>. hotels, office buildings</a:t>
            </a:r>
            <a:endParaRPr lang="en-US" b="0" dirty="0">
              <a:latin typeface="+mn-lt"/>
            </a:endParaRPr>
          </a:p>
          <a:p>
            <a:pPr marL="800100" lvl="1" indent="-342900" fontAlgn="auto">
              <a:spcAft>
                <a:spcPts val="600"/>
              </a:spcAft>
              <a:buClr>
                <a:srgbClr val="FFC000"/>
              </a:buClr>
              <a:buFont typeface="Arial" panose="020B0604020202020204" pitchFamily="34" charset="0"/>
              <a:buChar char="•"/>
              <a:defRPr/>
            </a:pPr>
            <a:r>
              <a:rPr lang="en-US" b="0" dirty="0">
                <a:latin typeface="+mn-lt"/>
              </a:rPr>
              <a:t>offer complete solutions to </a:t>
            </a:r>
            <a:r>
              <a:rPr lang="en-US" dirty="0">
                <a:latin typeface="+mn-lt"/>
              </a:rPr>
              <a:t>our </a:t>
            </a:r>
            <a:r>
              <a:rPr lang="en-US" b="0" dirty="0">
                <a:latin typeface="+mn-lt"/>
              </a:rPr>
              <a:t>clients and have them </a:t>
            </a:r>
            <a:r>
              <a:rPr lang="en-US" dirty="0">
                <a:latin typeface="+mn-lt"/>
              </a:rPr>
              <a:t>deal with one reliable system-supplier</a:t>
            </a:r>
          </a:p>
          <a:p>
            <a:pPr marL="800100" lvl="1" indent="-342900" fontAlgn="auto">
              <a:spcAft>
                <a:spcPts val="600"/>
              </a:spcAft>
              <a:buClr>
                <a:srgbClr val="FFC000"/>
              </a:buClr>
              <a:buFont typeface="Arial" panose="020B0604020202020204" pitchFamily="34" charset="0"/>
              <a:buChar char="•"/>
              <a:defRPr/>
            </a:pPr>
            <a:r>
              <a:rPr lang="en-US" dirty="0">
                <a:latin typeface="+mn-lt"/>
              </a:rPr>
              <a:t>p</a:t>
            </a:r>
            <a:r>
              <a:rPr lang="en-US" b="0" dirty="0">
                <a:latin typeface="+mn-lt"/>
              </a:rPr>
              <a:t>rovide compatibility and uniformity between the various systems (e.g. same color and finishes)</a:t>
            </a:r>
          </a:p>
          <a:p>
            <a:pPr marL="342900" indent="-342900" algn="l" fontAlgn="auto">
              <a:lnSpc>
                <a:spcPct val="100000"/>
              </a:lnSpc>
              <a:spcAft>
                <a:spcPts val="1200"/>
              </a:spcAft>
              <a:buClr>
                <a:srgbClr val="FFC000"/>
              </a:buClr>
              <a:buFont typeface="Wingdings" panose="05000000000000000000" pitchFamily="2" charset="2"/>
              <a:buChar char="§"/>
              <a:defRPr/>
            </a:pPr>
            <a:r>
              <a:rPr lang="en-US" sz="2000" b="0" dirty="0">
                <a:latin typeface="+mn-lt"/>
              </a:rPr>
              <a:t>to enrich our railing product variety, no to mention the Outdoor product mix</a:t>
            </a:r>
            <a:endParaRPr lang="en-US" sz="1200" b="0" dirty="0">
              <a:latin typeface="+mn-lt"/>
            </a:endParaRPr>
          </a:p>
        </p:txBody>
      </p:sp>
      <p:pic>
        <p:nvPicPr>
          <p:cNvPr id="6151" name="Εικόνα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Ευθεία γραμμή σύνδεσης 8"/>
          <p:cNvCxnSpPr/>
          <p:nvPr/>
        </p:nvCxnSpPr>
        <p:spPr>
          <a:xfrm flipH="1">
            <a:off x="5294313" y="1655763"/>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6153" name="Τίτλος 1"/>
          <p:cNvSpPr txBox="1">
            <a:spLocks/>
          </p:cNvSpPr>
          <p:nvPr/>
        </p:nvSpPr>
        <p:spPr bwMode="auto">
          <a:xfrm>
            <a:off x="5211763" y="1263650"/>
            <a:ext cx="2382837"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Why</a:t>
            </a:r>
            <a:endParaRPr lang="el-GR" altLang="el-GR" sz="2400" b="1" dirty="0">
              <a:solidFill>
                <a:srgbClr val="FFC000"/>
              </a:solidFill>
              <a:latin typeface="Calibri Light" panose="020F0302020204030204" pitchFamily="34" charset="0"/>
            </a:endParaRPr>
          </a:p>
        </p:txBody>
      </p:sp>
      <p:pic>
        <p:nvPicPr>
          <p:cNvPr id="6" name="Εικόνα 5">
            <a:extLst>
              <a:ext uri="{FF2B5EF4-FFF2-40B4-BE49-F238E27FC236}">
                <a16:creationId xmlns:a16="http://schemas.microsoft.com/office/drawing/2014/main" id="{EFC69F2A-0031-4209-AB2C-46AAD9EC772D}"/>
              </a:ext>
            </a:extLst>
          </p:cNvPr>
          <p:cNvPicPr>
            <a:picLocks noChangeAspect="1"/>
          </p:cNvPicPr>
          <p:nvPr/>
        </p:nvPicPr>
        <p:blipFill>
          <a:blip r:embed="rId3"/>
          <a:stretch>
            <a:fillRect/>
          </a:stretch>
        </p:blipFill>
        <p:spPr>
          <a:xfrm>
            <a:off x="238126" y="5026720"/>
            <a:ext cx="2584928" cy="1505843"/>
          </a:xfrm>
          <a:prstGeom prst="rect">
            <a:avLst/>
          </a:prstGeom>
        </p:spPr>
      </p:pic>
      <p:pic>
        <p:nvPicPr>
          <p:cNvPr id="7" name="Εικόνα 6">
            <a:extLst>
              <a:ext uri="{FF2B5EF4-FFF2-40B4-BE49-F238E27FC236}">
                <a16:creationId xmlns:a16="http://schemas.microsoft.com/office/drawing/2014/main" id="{E2205F27-4A6D-49EF-9C90-4179C6A62013}"/>
              </a:ext>
            </a:extLst>
          </p:cNvPr>
          <p:cNvPicPr>
            <a:picLocks noChangeAspect="1"/>
          </p:cNvPicPr>
          <p:nvPr/>
        </p:nvPicPr>
        <p:blipFill>
          <a:blip r:embed="rId4"/>
          <a:stretch>
            <a:fillRect/>
          </a:stretch>
        </p:blipFill>
        <p:spPr>
          <a:xfrm>
            <a:off x="3093089" y="5026719"/>
            <a:ext cx="2780017" cy="1505843"/>
          </a:xfrm>
          <a:prstGeom prst="rect">
            <a:avLst/>
          </a:prstGeom>
        </p:spPr>
      </p:pic>
      <p:pic>
        <p:nvPicPr>
          <p:cNvPr id="8" name="Εικόνα 7">
            <a:extLst>
              <a:ext uri="{FF2B5EF4-FFF2-40B4-BE49-F238E27FC236}">
                <a16:creationId xmlns:a16="http://schemas.microsoft.com/office/drawing/2014/main" id="{215D1FCE-F801-4F56-B30D-FE75D6F6CEA7}"/>
              </a:ext>
            </a:extLst>
          </p:cNvPr>
          <p:cNvPicPr>
            <a:picLocks noChangeAspect="1"/>
          </p:cNvPicPr>
          <p:nvPr/>
        </p:nvPicPr>
        <p:blipFill>
          <a:blip r:embed="rId5"/>
          <a:stretch>
            <a:fillRect/>
          </a:stretch>
        </p:blipFill>
        <p:spPr>
          <a:xfrm>
            <a:off x="6144147" y="5041960"/>
            <a:ext cx="2761727" cy="147536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txBox="1">
            <a:spLocks/>
          </p:cNvSpPr>
          <p:nvPr/>
        </p:nvSpPr>
        <p:spPr>
          <a:xfrm>
            <a:off x="75305" y="2047165"/>
            <a:ext cx="9068695" cy="4654848"/>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Some glasses have broken</a:t>
            </a:r>
          </a:p>
          <a:p>
            <a:pPr marL="268288" algn="l" fontAlgn="auto">
              <a:lnSpc>
                <a:spcPct val="100000"/>
              </a:lnSpc>
              <a:spcAft>
                <a:spcPts val="600"/>
              </a:spcAft>
              <a:buClr>
                <a:srgbClr val="FFC000"/>
              </a:buClr>
              <a:defRPr/>
            </a:pPr>
            <a:r>
              <a:rPr lang="en-US" sz="1800" b="0" dirty="0">
                <a:latin typeface="+mn-lt"/>
              </a:rPr>
              <a:t>This may happen with non-tempered glass. It has to do with incorrect installation. One needs to place wedges and U fitting at the same line, and gradually hit</a:t>
            </a: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The construction wobbles, seems not so stable</a:t>
            </a:r>
          </a:p>
          <a:p>
            <a:pPr marL="268288" algn="l" fontAlgn="auto">
              <a:lnSpc>
                <a:spcPct val="100000"/>
              </a:lnSpc>
              <a:spcAft>
                <a:spcPts val="600"/>
              </a:spcAft>
              <a:buClr>
                <a:srgbClr val="FFC000"/>
              </a:buClr>
              <a:defRPr/>
            </a:pPr>
            <a:r>
              <a:rPr lang="en-US" sz="1800" b="0" dirty="0">
                <a:latin typeface="+mn-lt"/>
              </a:rPr>
              <a:t>This may happen when mounting the base profile on some steel anchored corner instead of concrete. </a:t>
            </a: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100mm layers before concrete  </a:t>
            </a:r>
          </a:p>
          <a:p>
            <a:pPr marL="268288" algn="l" fontAlgn="auto">
              <a:lnSpc>
                <a:spcPct val="100000"/>
              </a:lnSpc>
              <a:spcAft>
                <a:spcPts val="600"/>
              </a:spcAft>
              <a:buClr>
                <a:srgbClr val="FFC000"/>
              </a:buClr>
              <a:defRPr/>
            </a:pPr>
            <a:r>
              <a:rPr lang="en-US" sz="1800" b="0" dirty="0">
                <a:latin typeface="+mn-lt"/>
              </a:rPr>
              <a:t>There are special longer screws, e.g. 180-200mm</a:t>
            </a: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There is no base profile that covers our specific need </a:t>
            </a:r>
          </a:p>
          <a:p>
            <a:pPr marL="268288" algn="l" fontAlgn="auto">
              <a:lnSpc>
                <a:spcPct val="100000"/>
              </a:lnSpc>
              <a:spcAft>
                <a:spcPts val="600"/>
              </a:spcAft>
              <a:buClr>
                <a:srgbClr val="FFC000"/>
              </a:buClr>
              <a:defRPr/>
            </a:pPr>
            <a:r>
              <a:rPr lang="en-US" sz="1800" b="0" dirty="0">
                <a:latin typeface="+mn-lt"/>
              </a:rPr>
              <a:t>We as ALUMIL are flexible enough to come with new solutions, e.g. in-floor 12+12mm</a:t>
            </a: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Simple wedge means difficult alignment in contrast to the adjustable ones</a:t>
            </a:r>
          </a:p>
          <a:p>
            <a:pPr marL="268288" algn="l" fontAlgn="auto">
              <a:lnSpc>
                <a:spcPct val="100000"/>
              </a:lnSpc>
              <a:spcAft>
                <a:spcPts val="600"/>
              </a:spcAft>
              <a:buClr>
                <a:srgbClr val="FFC000"/>
              </a:buClr>
              <a:defRPr/>
            </a:pPr>
            <a:r>
              <a:rPr lang="en-US" sz="1800" b="0" dirty="0">
                <a:latin typeface="+mn-lt"/>
              </a:rPr>
              <a:t>It is less easy. This is a worry of those who have not work with M8200 yet. Big clients of ours insist that they do not have such issue.</a:t>
            </a:r>
            <a:endParaRPr lang="en-US" sz="2000" dirty="0">
              <a:latin typeface="+mn-lt"/>
            </a:endParaRPr>
          </a:p>
        </p:txBody>
      </p:sp>
      <p:cxnSp>
        <p:nvCxnSpPr>
          <p:cNvPr id="7" name="Ευθεία γραμμή σύνδεσης 6">
            <a:extLst>
              <a:ext uri="{FF2B5EF4-FFF2-40B4-BE49-F238E27FC236}">
                <a16:creationId xmlns:a16="http://schemas.microsoft.com/office/drawing/2014/main" id="{F29EC624-E7A1-4CF0-9799-94F1550D79CE}"/>
              </a:ext>
            </a:extLst>
          </p:cNvPr>
          <p:cNvCxnSpPr/>
          <p:nvPr/>
        </p:nvCxnSpPr>
        <p:spPr>
          <a:xfrm flipH="1">
            <a:off x="5294313" y="2067802"/>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8" name="Τίτλος 1">
            <a:extLst>
              <a:ext uri="{FF2B5EF4-FFF2-40B4-BE49-F238E27FC236}">
                <a16:creationId xmlns:a16="http://schemas.microsoft.com/office/drawing/2014/main" id="{B303F0F3-4EA8-4835-AFD9-D6A0F42DA8B9}"/>
              </a:ext>
            </a:extLst>
          </p:cNvPr>
          <p:cNvSpPr txBox="1">
            <a:spLocks/>
          </p:cNvSpPr>
          <p:nvPr/>
        </p:nvSpPr>
        <p:spPr bwMode="auto">
          <a:xfrm>
            <a:off x="5211763" y="1653465"/>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Problems </a:t>
            </a:r>
            <a:r>
              <a:rPr lang="el-GR" altLang="el-GR" sz="2400" b="1" dirty="0">
                <a:solidFill>
                  <a:srgbClr val="FFC000"/>
                </a:solidFill>
                <a:latin typeface="Calibri Light" panose="020F0302020204030204" pitchFamily="34" charset="0"/>
              </a:rPr>
              <a:t>&amp;</a:t>
            </a:r>
            <a:r>
              <a:rPr lang="en-US" altLang="el-GR" sz="2400" b="1" dirty="0">
                <a:solidFill>
                  <a:srgbClr val="FFC000"/>
                </a:solidFill>
                <a:latin typeface="Calibri Light" panose="020F0302020204030204" pitchFamily="34" charset="0"/>
              </a:rPr>
              <a:t> Solutions</a:t>
            </a:r>
          </a:p>
        </p:txBody>
      </p:sp>
    </p:spTree>
    <p:extLst>
      <p:ext uri="{BB962C8B-B14F-4D97-AF65-F5344CB8AC3E}">
        <p14:creationId xmlns:p14="http://schemas.microsoft.com/office/powerpoint/2010/main" val="10026204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Ευθεία γραμμή σύνδεσης 1"/>
          <p:cNvCxnSpPr/>
          <p:nvPr/>
        </p:nvCxnSpPr>
        <p:spPr>
          <a:xfrm flipH="1">
            <a:off x="5414963" y="1471594"/>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3" name="Τίτλος 1"/>
          <p:cNvSpPr txBox="1">
            <a:spLocks/>
          </p:cNvSpPr>
          <p:nvPr/>
        </p:nvSpPr>
        <p:spPr bwMode="auto">
          <a:xfrm>
            <a:off x="5414963" y="1010250"/>
            <a:ext cx="356647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Competition Comparison </a:t>
            </a:r>
          </a:p>
          <a:p>
            <a:pPr eaLnBrk="1" hangingPunct="1"/>
            <a:r>
              <a:rPr lang="en-US" altLang="el-GR" sz="2400" b="1" dirty="0">
                <a:solidFill>
                  <a:srgbClr val="FFC000"/>
                </a:solidFill>
                <a:latin typeface="Calibri Light" panose="020F0302020204030204" pitchFamily="34" charset="0"/>
              </a:rPr>
              <a:t>piecemeal logic</a:t>
            </a:r>
          </a:p>
        </p:txBody>
      </p:sp>
      <p:sp>
        <p:nvSpPr>
          <p:cNvPr id="4" name="Τίτλος 3"/>
          <p:cNvSpPr txBox="1">
            <a:spLocks/>
          </p:cNvSpPr>
          <p:nvPr/>
        </p:nvSpPr>
        <p:spPr>
          <a:xfrm>
            <a:off x="658009" y="2779507"/>
            <a:ext cx="8138160" cy="4442460"/>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l" fontAlgn="auto">
              <a:lnSpc>
                <a:spcPct val="100000"/>
              </a:lnSpc>
              <a:spcAft>
                <a:spcPts val="600"/>
              </a:spcAft>
              <a:defRPr/>
            </a:pPr>
            <a:r>
              <a:rPr lang="en-US" sz="1800" b="0" dirty="0">
                <a:latin typeface="+mn-lt"/>
              </a:rPr>
              <a:t>Such systems may have a wide variety of solutions as well, but they are less competitive because</a:t>
            </a:r>
          </a:p>
          <a:p>
            <a:pPr algn="l" fontAlgn="auto">
              <a:lnSpc>
                <a:spcPct val="100000"/>
              </a:lnSpc>
              <a:spcAft>
                <a:spcPts val="600"/>
              </a:spcAft>
              <a:defRPr/>
            </a:pPr>
            <a:endParaRPr lang="en-US" sz="1100" b="0" dirty="0">
              <a:latin typeface="+mn-lt"/>
            </a:endParaRPr>
          </a:p>
          <a:p>
            <a:pPr marL="285750" indent="-285750" algn="l" fontAlgn="auto">
              <a:lnSpc>
                <a:spcPct val="100000"/>
              </a:lnSpc>
              <a:spcAft>
                <a:spcPts val="1200"/>
              </a:spcAft>
              <a:buClr>
                <a:srgbClr val="FFC000"/>
              </a:buClr>
              <a:buFont typeface="Arial" panose="020B0604020202020204" pitchFamily="34" charset="0"/>
              <a:buChar char="•"/>
              <a:defRPr/>
            </a:pPr>
            <a:r>
              <a:rPr lang="en-US" sz="1800" b="0" dirty="0">
                <a:latin typeface="+mn-lt"/>
              </a:rPr>
              <a:t>They may have similar cost with most of M8200 typologies, but they cannot compete in price M8207 on-floor solution</a:t>
            </a:r>
          </a:p>
          <a:p>
            <a:pPr marL="285750" indent="-285750" algn="l" fontAlgn="auto">
              <a:lnSpc>
                <a:spcPct val="100000"/>
              </a:lnSpc>
              <a:spcAft>
                <a:spcPts val="1200"/>
              </a:spcAft>
              <a:buClr>
                <a:srgbClr val="FFC000"/>
              </a:buClr>
              <a:buFont typeface="Arial" panose="020B0604020202020204" pitchFamily="34" charset="0"/>
              <a:buChar char="•"/>
              <a:defRPr/>
            </a:pPr>
            <a:r>
              <a:rPr lang="en-US" sz="1800" b="0" dirty="0">
                <a:latin typeface="+mn-lt"/>
              </a:rPr>
              <a:t>They are much less sturdy and glass panels may loose their alignment or even go off </a:t>
            </a:r>
          </a:p>
          <a:p>
            <a:pPr marL="285750" indent="-285750" algn="l" fontAlgn="auto">
              <a:lnSpc>
                <a:spcPct val="100000"/>
              </a:lnSpc>
              <a:spcAft>
                <a:spcPts val="1200"/>
              </a:spcAft>
              <a:buClr>
                <a:srgbClr val="FFC000"/>
              </a:buClr>
              <a:buFont typeface="Arial" panose="020B0604020202020204" pitchFamily="34" charset="0"/>
              <a:buChar char="•"/>
              <a:defRPr/>
            </a:pPr>
            <a:r>
              <a:rPr lang="en-US" sz="1800" b="0" dirty="0">
                <a:latin typeface="+mn-lt"/>
              </a:rPr>
              <a:t>They offer easy glass installation but the parts themselves are difficult to be aligned, esp. when ground is not flat </a:t>
            </a:r>
          </a:p>
          <a:p>
            <a:pPr marL="285750" indent="-285750" algn="l" fontAlgn="auto">
              <a:lnSpc>
                <a:spcPct val="100000"/>
              </a:lnSpc>
              <a:spcAft>
                <a:spcPts val="1200"/>
              </a:spcAft>
              <a:buClr>
                <a:srgbClr val="FFC000"/>
              </a:buClr>
              <a:buFont typeface="Arial" panose="020B0604020202020204" pitchFamily="34" charset="0"/>
              <a:buChar char="•"/>
              <a:defRPr/>
            </a:pPr>
            <a:r>
              <a:rPr lang="en-US" sz="1800" b="0" dirty="0">
                <a:latin typeface="+mn-lt"/>
              </a:rPr>
              <a:t>They are of much lower quality (and variety) of surface treatment since usually they are not European products.</a:t>
            </a:r>
          </a:p>
          <a:p>
            <a:pPr algn="l" fontAlgn="auto">
              <a:lnSpc>
                <a:spcPct val="100000"/>
              </a:lnSpc>
              <a:spcAft>
                <a:spcPts val="600"/>
              </a:spcAft>
              <a:buClr>
                <a:srgbClr val="FFC000"/>
              </a:buClr>
              <a:defRPr/>
            </a:pPr>
            <a:endParaRPr lang="en-US" sz="1800" b="0" dirty="0">
              <a:latin typeface="+mn-lt"/>
            </a:endParaRPr>
          </a:p>
        </p:txBody>
      </p:sp>
      <p:pic>
        <p:nvPicPr>
          <p:cNvPr id="6" name="Εικόνα 5">
            <a:extLst>
              <a:ext uri="{FF2B5EF4-FFF2-40B4-BE49-F238E27FC236}">
                <a16:creationId xmlns:a16="http://schemas.microsoft.com/office/drawing/2014/main" id="{BE593DEE-5576-4E05-B4D0-9A2E4EB02E13}"/>
              </a:ext>
            </a:extLst>
          </p:cNvPr>
          <p:cNvPicPr>
            <a:picLocks noChangeAspect="1"/>
          </p:cNvPicPr>
          <p:nvPr/>
        </p:nvPicPr>
        <p:blipFill>
          <a:blip r:embed="rId2"/>
          <a:stretch>
            <a:fillRect/>
          </a:stretch>
        </p:blipFill>
        <p:spPr>
          <a:xfrm>
            <a:off x="1173033" y="1096311"/>
            <a:ext cx="2215625" cy="1354631"/>
          </a:xfrm>
          <a:prstGeom prst="rect">
            <a:avLst/>
          </a:prstGeom>
        </p:spPr>
      </p:pic>
    </p:spTree>
    <p:extLst>
      <p:ext uri="{BB962C8B-B14F-4D97-AF65-F5344CB8AC3E}">
        <p14:creationId xmlns:p14="http://schemas.microsoft.com/office/powerpoint/2010/main" val="4039279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Ευθεία γραμμή σύνδεσης 1"/>
          <p:cNvCxnSpPr/>
          <p:nvPr/>
        </p:nvCxnSpPr>
        <p:spPr>
          <a:xfrm flipH="1">
            <a:off x="5414963" y="1471594"/>
            <a:ext cx="3729037"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3" name="Τίτλος 1"/>
          <p:cNvSpPr txBox="1">
            <a:spLocks/>
          </p:cNvSpPr>
          <p:nvPr/>
        </p:nvSpPr>
        <p:spPr bwMode="auto">
          <a:xfrm>
            <a:off x="5414963" y="1010250"/>
            <a:ext cx="3566477"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Competition Comparison </a:t>
            </a:r>
          </a:p>
          <a:p>
            <a:pPr eaLnBrk="1" hangingPunct="1"/>
            <a:r>
              <a:rPr lang="en-US" altLang="el-GR" sz="2400" b="1" dirty="0">
                <a:solidFill>
                  <a:srgbClr val="FFC000"/>
                </a:solidFill>
                <a:latin typeface="Calibri Light" panose="020F0302020204030204" pitchFamily="34" charset="0"/>
              </a:rPr>
              <a:t>Adjustable wedges</a:t>
            </a:r>
          </a:p>
        </p:txBody>
      </p:sp>
      <p:sp>
        <p:nvSpPr>
          <p:cNvPr id="4" name="Τίτλος 3"/>
          <p:cNvSpPr txBox="1">
            <a:spLocks/>
          </p:cNvSpPr>
          <p:nvPr/>
        </p:nvSpPr>
        <p:spPr>
          <a:xfrm>
            <a:off x="632912" y="2502844"/>
            <a:ext cx="8402320" cy="4318745"/>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68288" algn="l" fontAlgn="auto">
              <a:lnSpc>
                <a:spcPct val="100000"/>
              </a:lnSpc>
              <a:spcAft>
                <a:spcPts val="600"/>
              </a:spcAft>
              <a:defRPr/>
            </a:pPr>
            <a:r>
              <a:rPr lang="en-US" sz="2000" b="0" dirty="0">
                <a:latin typeface="+mn-lt"/>
              </a:rPr>
              <a:t>Such systems may be a little bit better in installation ease terms but </a:t>
            </a:r>
          </a:p>
          <a:p>
            <a:pPr marL="285750" indent="-285750" algn="l" fontAlgn="auto">
              <a:lnSpc>
                <a:spcPct val="100000"/>
              </a:lnSpc>
              <a:spcAft>
                <a:spcPts val="600"/>
              </a:spcAft>
              <a:buClr>
                <a:srgbClr val="FFC000"/>
              </a:buClr>
              <a:buFont typeface="Arial" panose="020B0604020202020204" pitchFamily="34" charset="0"/>
              <a:buChar char="•"/>
              <a:defRPr/>
            </a:pPr>
            <a:endParaRPr lang="en-US" sz="1200" b="0" dirty="0">
              <a:latin typeface="+mn-lt"/>
            </a:endParaRPr>
          </a:p>
          <a:p>
            <a:pPr marL="285750" indent="-285750" algn="l" fontAlgn="auto">
              <a:lnSpc>
                <a:spcPct val="100000"/>
              </a:lnSpc>
              <a:spcAft>
                <a:spcPts val="600"/>
              </a:spcAft>
              <a:buClr>
                <a:srgbClr val="FFC000"/>
              </a:buClr>
              <a:buFont typeface="Arial" panose="020B0604020202020204" pitchFamily="34" charset="0"/>
              <a:buChar char="•"/>
              <a:defRPr/>
            </a:pPr>
            <a:r>
              <a:rPr lang="en-US" sz="2000" b="0" dirty="0">
                <a:latin typeface="+mn-lt"/>
              </a:rPr>
              <a:t>They are extremely </a:t>
            </a:r>
            <a:r>
              <a:rPr lang="en-US" sz="2000" dirty="0">
                <a:latin typeface="+mn-lt"/>
              </a:rPr>
              <a:t>expensive</a:t>
            </a:r>
            <a:r>
              <a:rPr lang="en-US" sz="2000" b="0" dirty="0">
                <a:latin typeface="+mn-lt"/>
              </a:rPr>
              <a:t> for what they offer. Profiles are much heavier and the adjustable wedges are very expensive. Only in central Europe there is such a market.</a:t>
            </a:r>
          </a:p>
          <a:p>
            <a:pPr marL="285750" indent="-285750" algn="l" fontAlgn="auto">
              <a:lnSpc>
                <a:spcPct val="100000"/>
              </a:lnSpc>
              <a:spcAft>
                <a:spcPts val="600"/>
              </a:spcAft>
              <a:buClr>
                <a:srgbClr val="FFC000"/>
              </a:buClr>
              <a:buFont typeface="Arial" panose="020B0604020202020204" pitchFamily="34" charset="0"/>
              <a:buChar char="•"/>
              <a:defRPr/>
            </a:pPr>
            <a:endParaRPr lang="en-US" sz="2000" b="0" dirty="0">
              <a:latin typeface="+mn-lt"/>
            </a:endParaRPr>
          </a:p>
          <a:p>
            <a:pPr marL="285750" indent="-285750" algn="l" fontAlgn="auto">
              <a:lnSpc>
                <a:spcPct val="100000"/>
              </a:lnSpc>
              <a:spcAft>
                <a:spcPts val="600"/>
              </a:spcAft>
              <a:buClr>
                <a:srgbClr val="FFC000"/>
              </a:buClr>
              <a:buFont typeface="Arial" panose="020B0604020202020204" pitchFamily="34" charset="0"/>
              <a:buChar char="•"/>
              <a:defRPr/>
            </a:pPr>
            <a:r>
              <a:rPr lang="en-US" sz="2000" b="0" dirty="0">
                <a:latin typeface="+mn-lt"/>
              </a:rPr>
              <a:t>These systems are generally offered by companies that are </a:t>
            </a:r>
            <a:r>
              <a:rPr lang="en-US" sz="2000" b="0" dirty="0" err="1">
                <a:latin typeface="+mn-lt"/>
              </a:rPr>
              <a:t>characterised</a:t>
            </a:r>
            <a:r>
              <a:rPr lang="en-US" sz="2000" b="0" dirty="0">
                <a:latin typeface="+mn-lt"/>
              </a:rPr>
              <a:t> by lack of </a:t>
            </a:r>
            <a:r>
              <a:rPr lang="en-US" sz="2000" dirty="0">
                <a:latin typeface="+mn-lt"/>
              </a:rPr>
              <a:t>flexibility</a:t>
            </a:r>
            <a:r>
              <a:rPr lang="en-US" sz="2000" b="0" dirty="0">
                <a:latin typeface="+mn-lt"/>
              </a:rPr>
              <a:t> in terms of delivery times, special pricing, design </a:t>
            </a:r>
            <a:r>
              <a:rPr lang="en-US" sz="2000" b="0" dirty="0" err="1">
                <a:latin typeface="+mn-lt"/>
              </a:rPr>
              <a:t>customisation</a:t>
            </a:r>
            <a:r>
              <a:rPr lang="en-US" sz="2000" b="0" dirty="0">
                <a:latin typeface="+mn-lt"/>
              </a:rPr>
              <a:t>, production planning, </a:t>
            </a:r>
            <a:r>
              <a:rPr lang="en-US" sz="2000" b="0" dirty="0" err="1">
                <a:latin typeface="+mn-lt"/>
              </a:rPr>
              <a:t>anodising</a:t>
            </a:r>
            <a:r>
              <a:rPr lang="en-US" sz="2000" b="0" dirty="0">
                <a:latin typeface="+mn-lt"/>
              </a:rPr>
              <a:t>/powder coating possibilities, etc.</a:t>
            </a:r>
          </a:p>
          <a:p>
            <a:pPr marL="285750" indent="-285750" algn="l" fontAlgn="auto">
              <a:lnSpc>
                <a:spcPct val="100000"/>
              </a:lnSpc>
              <a:spcAft>
                <a:spcPts val="600"/>
              </a:spcAft>
              <a:buClr>
                <a:srgbClr val="FFC000"/>
              </a:buClr>
              <a:buFont typeface="Arial" panose="020B0604020202020204" pitchFamily="34" charset="0"/>
              <a:buChar char="•"/>
              <a:defRPr/>
            </a:pPr>
            <a:endParaRPr lang="en-US" sz="900" b="0" dirty="0">
              <a:latin typeface="+mn-lt"/>
            </a:endParaRPr>
          </a:p>
          <a:p>
            <a:pPr marL="285750" indent="-285750" algn="l" fontAlgn="auto">
              <a:lnSpc>
                <a:spcPct val="100000"/>
              </a:lnSpc>
              <a:spcAft>
                <a:spcPts val="600"/>
              </a:spcAft>
              <a:buClr>
                <a:srgbClr val="FFC000"/>
              </a:buClr>
              <a:buFont typeface="Arial" panose="020B0604020202020204" pitchFamily="34" charset="0"/>
              <a:buChar char="•"/>
              <a:defRPr/>
            </a:pPr>
            <a:r>
              <a:rPr lang="en-US" sz="2000" b="0" dirty="0">
                <a:latin typeface="+mn-lt"/>
              </a:rPr>
              <a:t>Esp. in large scale projects, our philosophy railings are the most competitive</a:t>
            </a:r>
          </a:p>
          <a:p>
            <a:pPr algn="l" fontAlgn="auto">
              <a:lnSpc>
                <a:spcPct val="100000"/>
              </a:lnSpc>
              <a:spcAft>
                <a:spcPts val="600"/>
              </a:spcAft>
              <a:buClr>
                <a:srgbClr val="FFC000"/>
              </a:buClr>
              <a:defRPr/>
            </a:pPr>
            <a:endParaRPr lang="en-US" sz="1800" b="0" dirty="0">
              <a:latin typeface="+mn-lt"/>
            </a:endParaRPr>
          </a:p>
        </p:txBody>
      </p:sp>
      <p:pic>
        <p:nvPicPr>
          <p:cNvPr id="5" name="Εικόνα 4">
            <a:extLst>
              <a:ext uri="{FF2B5EF4-FFF2-40B4-BE49-F238E27FC236}">
                <a16:creationId xmlns:a16="http://schemas.microsoft.com/office/drawing/2014/main" id="{C6B0FBD7-09FF-4A5C-B159-BDDF34C7DC31}"/>
              </a:ext>
            </a:extLst>
          </p:cNvPr>
          <p:cNvPicPr>
            <a:picLocks noChangeAspect="1"/>
          </p:cNvPicPr>
          <p:nvPr/>
        </p:nvPicPr>
        <p:blipFill rotWithShape="1">
          <a:blip r:embed="rId2"/>
          <a:srcRect t="34069"/>
          <a:stretch/>
        </p:blipFill>
        <p:spPr>
          <a:xfrm>
            <a:off x="1663251" y="691491"/>
            <a:ext cx="2564503" cy="1805525"/>
          </a:xfrm>
          <a:prstGeom prst="rect">
            <a:avLst/>
          </a:prstGeom>
        </p:spPr>
      </p:pic>
    </p:spTree>
    <p:extLst>
      <p:ext uri="{BB962C8B-B14F-4D97-AF65-F5344CB8AC3E}">
        <p14:creationId xmlns:p14="http://schemas.microsoft.com/office/powerpoint/2010/main" val="474039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txBox="1">
            <a:spLocks/>
          </p:cNvSpPr>
          <p:nvPr/>
        </p:nvSpPr>
        <p:spPr>
          <a:xfrm>
            <a:off x="4399877" y="2430332"/>
            <a:ext cx="4636545" cy="3897849"/>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lgn="l" fontAlgn="auto">
              <a:lnSpc>
                <a:spcPct val="100000"/>
              </a:lnSpc>
              <a:spcAft>
                <a:spcPts val="600"/>
              </a:spcAft>
              <a:buClr>
                <a:srgbClr val="FFC000"/>
              </a:buClr>
              <a:buFont typeface="Wingdings" panose="05000000000000000000" pitchFamily="2" charset="2"/>
              <a:buChar char="§"/>
              <a:defRPr/>
            </a:pPr>
            <a:r>
              <a:rPr lang="en-US" sz="2000" dirty="0">
                <a:latin typeface="+mn-lt"/>
              </a:rPr>
              <a:t>Glass railings pre-Q catalogue</a:t>
            </a: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OUTDOOR Solutions Catalogues</a:t>
            </a: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Technical catalogue</a:t>
            </a: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Tiering catalogues (SMARTIA, golden pages)</a:t>
            </a: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Samples </a:t>
            </a:r>
            <a:r>
              <a:rPr lang="en-US" sz="1800" b="0" dirty="0">
                <a:latin typeface="+mn-lt"/>
              </a:rPr>
              <a:t>with glass and handrail 200x250mm appr., for M8200, M8202, M8207, M8209</a:t>
            </a: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XLS file for pricelist and material/cost calculation</a:t>
            </a:r>
          </a:p>
        </p:txBody>
      </p:sp>
      <p:cxnSp>
        <p:nvCxnSpPr>
          <p:cNvPr id="7" name="Ευθεία γραμμή σύνδεσης 6">
            <a:extLst>
              <a:ext uri="{FF2B5EF4-FFF2-40B4-BE49-F238E27FC236}">
                <a16:creationId xmlns:a16="http://schemas.microsoft.com/office/drawing/2014/main" id="{F29EC624-E7A1-4CF0-9799-94F1550D79CE}"/>
              </a:ext>
            </a:extLst>
          </p:cNvPr>
          <p:cNvCxnSpPr/>
          <p:nvPr/>
        </p:nvCxnSpPr>
        <p:spPr>
          <a:xfrm flipH="1">
            <a:off x="5294313" y="2067802"/>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8" name="Τίτλος 1">
            <a:extLst>
              <a:ext uri="{FF2B5EF4-FFF2-40B4-BE49-F238E27FC236}">
                <a16:creationId xmlns:a16="http://schemas.microsoft.com/office/drawing/2014/main" id="{B303F0F3-4EA8-4835-AFD9-D6A0F42DA8B9}"/>
              </a:ext>
            </a:extLst>
          </p:cNvPr>
          <p:cNvSpPr txBox="1">
            <a:spLocks/>
          </p:cNvSpPr>
          <p:nvPr/>
        </p:nvSpPr>
        <p:spPr bwMode="auto">
          <a:xfrm>
            <a:off x="5211763" y="1653465"/>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Promotional material</a:t>
            </a:r>
          </a:p>
        </p:txBody>
      </p:sp>
      <p:pic>
        <p:nvPicPr>
          <p:cNvPr id="9" name="Εικόνα 3">
            <a:extLst>
              <a:ext uri="{FF2B5EF4-FFF2-40B4-BE49-F238E27FC236}">
                <a16:creationId xmlns:a16="http://schemas.microsoft.com/office/drawing/2014/main" id="{D959A86F-3B99-4FA8-BEEB-78E21F663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7939" y="268237"/>
            <a:ext cx="838785" cy="844094"/>
          </a:xfrm>
          <a:prstGeom prst="rect">
            <a:avLst/>
          </a:prstGeom>
          <a:noFill/>
          <a:extLst>
            <a:ext uri="{909E8E84-426E-40DD-AFC4-6F175D3DCCD1}">
              <a14:hiddenFill xmlns:a14="http://schemas.microsoft.com/office/drawing/2010/main">
                <a:solidFill>
                  <a:srgbClr val="FFFFFF"/>
                </a:solidFill>
              </a14:hiddenFill>
            </a:ext>
          </a:extLst>
        </p:spPr>
      </p:pic>
      <p:pic>
        <p:nvPicPr>
          <p:cNvPr id="3" name="Εικόνα 2">
            <a:extLst>
              <a:ext uri="{FF2B5EF4-FFF2-40B4-BE49-F238E27FC236}">
                <a16:creationId xmlns:a16="http://schemas.microsoft.com/office/drawing/2014/main" id="{829CA40D-9381-47CC-8A7F-7B24648BA48F}"/>
              </a:ext>
            </a:extLst>
          </p:cNvPr>
          <p:cNvPicPr>
            <a:picLocks noChangeAspect="1"/>
          </p:cNvPicPr>
          <p:nvPr/>
        </p:nvPicPr>
        <p:blipFill>
          <a:blip r:embed="rId4"/>
          <a:stretch>
            <a:fillRect/>
          </a:stretch>
        </p:blipFill>
        <p:spPr>
          <a:xfrm>
            <a:off x="735870" y="2590798"/>
            <a:ext cx="2816738" cy="3576918"/>
          </a:xfrm>
          <a:prstGeom prst="rect">
            <a:avLst/>
          </a:prstGeom>
        </p:spPr>
      </p:pic>
    </p:spTree>
    <p:extLst>
      <p:ext uri="{BB962C8B-B14F-4D97-AF65-F5344CB8AC3E}">
        <p14:creationId xmlns:p14="http://schemas.microsoft.com/office/powerpoint/2010/main" val="1928549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txBox="1">
            <a:spLocks/>
          </p:cNvSpPr>
          <p:nvPr/>
        </p:nvSpPr>
        <p:spPr>
          <a:xfrm>
            <a:off x="4507455" y="2463501"/>
            <a:ext cx="4636545" cy="4317401"/>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lgn="l" fontAlgn="auto">
              <a:lnSpc>
                <a:spcPct val="100000"/>
              </a:lnSpc>
              <a:spcAft>
                <a:spcPts val="1200"/>
              </a:spcAft>
              <a:buClr>
                <a:srgbClr val="FFC000"/>
              </a:buClr>
              <a:buFont typeface="Wingdings" panose="05000000000000000000" pitchFamily="2" charset="2"/>
              <a:buChar char="§"/>
              <a:defRPr/>
            </a:pPr>
            <a:r>
              <a:rPr lang="en-US" sz="2000" b="0" dirty="0">
                <a:latin typeface="+mn-lt"/>
              </a:rPr>
              <a:t>SMARTIA tiering and sold in in </a:t>
            </a:r>
            <a:r>
              <a:rPr lang="el-GR" sz="2000" b="0" dirty="0">
                <a:latin typeface="+mn-lt"/>
              </a:rPr>
              <a:t>€</a:t>
            </a:r>
            <a:r>
              <a:rPr lang="en-US" sz="2000" b="0" dirty="0">
                <a:latin typeface="+mn-lt"/>
              </a:rPr>
              <a:t>/m</a:t>
            </a:r>
          </a:p>
          <a:p>
            <a:pPr marL="285750" indent="-285750" algn="l" fontAlgn="auto">
              <a:lnSpc>
                <a:spcPct val="100000"/>
              </a:lnSpc>
              <a:spcAft>
                <a:spcPts val="1200"/>
              </a:spcAft>
              <a:buClr>
                <a:srgbClr val="FFC000"/>
              </a:buClr>
              <a:buFont typeface="Wingdings" panose="05000000000000000000" pitchFamily="2" charset="2"/>
              <a:buChar char="§"/>
              <a:defRPr/>
            </a:pPr>
            <a:r>
              <a:rPr lang="en-US" sz="2000" b="0" dirty="0" err="1">
                <a:latin typeface="+mn-lt"/>
              </a:rPr>
              <a:t>Anodising</a:t>
            </a:r>
            <a:r>
              <a:rPr lang="en-US" sz="2000" b="0" dirty="0">
                <a:latin typeface="+mn-lt"/>
              </a:rPr>
              <a:t> and powder coating are charged much lower than in other architectural series </a:t>
            </a:r>
          </a:p>
          <a:p>
            <a:pPr marL="285750" indent="-285750" algn="l" fontAlgn="auto">
              <a:lnSpc>
                <a:spcPct val="100000"/>
              </a:lnSpc>
              <a:spcAft>
                <a:spcPts val="1200"/>
              </a:spcAft>
              <a:buClr>
                <a:srgbClr val="FFC000"/>
              </a:buClr>
              <a:buFont typeface="Wingdings" panose="05000000000000000000" pitchFamily="2" charset="2"/>
              <a:buChar char="§"/>
              <a:defRPr/>
            </a:pPr>
            <a:r>
              <a:rPr lang="en-US" sz="2000" b="0" dirty="0">
                <a:latin typeface="+mn-lt"/>
              </a:rPr>
              <a:t>Special prices in case of very large projects</a:t>
            </a:r>
          </a:p>
          <a:p>
            <a:pPr marL="285750" indent="-285750" algn="l" fontAlgn="auto">
              <a:lnSpc>
                <a:spcPct val="100000"/>
              </a:lnSpc>
              <a:spcAft>
                <a:spcPts val="1200"/>
              </a:spcAft>
              <a:buClr>
                <a:srgbClr val="FFC000"/>
              </a:buClr>
              <a:buFont typeface="Wingdings" panose="05000000000000000000" pitchFamily="2" charset="2"/>
              <a:buChar char="§"/>
              <a:defRPr/>
            </a:pPr>
            <a:r>
              <a:rPr lang="en-US" sz="2000" b="0" dirty="0">
                <a:latin typeface="+mn-lt"/>
              </a:rPr>
              <a:t>Price includes pre-drilling, film, </a:t>
            </a:r>
            <a:r>
              <a:rPr lang="en-US" sz="2000" b="0" dirty="0" err="1">
                <a:latin typeface="+mn-lt"/>
              </a:rPr>
              <a:t>etc</a:t>
            </a:r>
            <a:endParaRPr lang="en-US" sz="2000" b="0" dirty="0">
              <a:latin typeface="+mn-lt"/>
            </a:endParaRPr>
          </a:p>
          <a:p>
            <a:pPr marL="285750" indent="-285750" algn="l" fontAlgn="auto">
              <a:lnSpc>
                <a:spcPct val="100000"/>
              </a:lnSpc>
              <a:spcAft>
                <a:spcPts val="1200"/>
              </a:spcAft>
              <a:buClr>
                <a:srgbClr val="FFC000"/>
              </a:buClr>
              <a:buFont typeface="Wingdings" panose="05000000000000000000" pitchFamily="2" charset="2"/>
              <a:buChar char="§"/>
              <a:defRPr/>
            </a:pPr>
            <a:r>
              <a:rPr lang="en-US" sz="2000" b="0" dirty="0">
                <a:latin typeface="+mn-lt"/>
              </a:rPr>
              <a:t>Stocked in mill finish and natural </a:t>
            </a:r>
            <a:r>
              <a:rPr lang="en-US" sz="2000" b="0" dirty="0" err="1">
                <a:latin typeface="+mn-lt"/>
              </a:rPr>
              <a:t>anodisation</a:t>
            </a:r>
            <a:endParaRPr lang="en-US" sz="2000" b="0" dirty="0">
              <a:latin typeface="+mn-lt"/>
            </a:endParaRPr>
          </a:p>
          <a:p>
            <a:pPr marL="285750" indent="-285750" algn="l" fontAlgn="auto">
              <a:lnSpc>
                <a:spcPct val="100000"/>
              </a:lnSpc>
              <a:spcAft>
                <a:spcPts val="600"/>
              </a:spcAft>
              <a:buClr>
                <a:srgbClr val="FFC000"/>
              </a:buClr>
              <a:buFont typeface="Wingdings" panose="05000000000000000000" pitchFamily="2" charset="2"/>
              <a:buChar char="§"/>
              <a:defRPr/>
            </a:pPr>
            <a:endParaRPr lang="en-US" sz="1600" b="0" dirty="0">
              <a:latin typeface="+mn-lt"/>
            </a:endParaRPr>
          </a:p>
          <a:p>
            <a:pPr algn="l" fontAlgn="auto">
              <a:lnSpc>
                <a:spcPct val="100000"/>
              </a:lnSpc>
              <a:spcAft>
                <a:spcPts val="600"/>
              </a:spcAft>
              <a:buClr>
                <a:srgbClr val="FFC000"/>
              </a:buClr>
              <a:defRPr/>
            </a:pPr>
            <a:r>
              <a:rPr lang="en-US" sz="1600" b="0" dirty="0">
                <a:latin typeface="+mn-lt"/>
              </a:rPr>
              <a:t>Special XLS file with prices and cost/material calc. tool</a:t>
            </a:r>
          </a:p>
          <a:p>
            <a:pPr marL="285750" indent="-285750" algn="l" fontAlgn="auto">
              <a:lnSpc>
                <a:spcPct val="100000"/>
              </a:lnSpc>
              <a:spcAft>
                <a:spcPts val="600"/>
              </a:spcAft>
              <a:buClr>
                <a:srgbClr val="FFC000"/>
              </a:buClr>
              <a:buFont typeface="Wingdings" panose="05000000000000000000" pitchFamily="2" charset="2"/>
              <a:buChar char="§"/>
              <a:defRPr/>
            </a:pPr>
            <a:endParaRPr lang="en-US" sz="2000" b="0" dirty="0">
              <a:latin typeface="+mn-lt"/>
            </a:endParaRPr>
          </a:p>
        </p:txBody>
      </p:sp>
      <p:cxnSp>
        <p:nvCxnSpPr>
          <p:cNvPr id="7" name="Ευθεία γραμμή σύνδεσης 6">
            <a:extLst>
              <a:ext uri="{FF2B5EF4-FFF2-40B4-BE49-F238E27FC236}">
                <a16:creationId xmlns:a16="http://schemas.microsoft.com/office/drawing/2014/main" id="{F29EC624-E7A1-4CF0-9799-94F1550D79CE}"/>
              </a:ext>
            </a:extLst>
          </p:cNvPr>
          <p:cNvCxnSpPr/>
          <p:nvPr/>
        </p:nvCxnSpPr>
        <p:spPr>
          <a:xfrm flipH="1">
            <a:off x="5294313" y="2067802"/>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8" name="Τίτλος 1">
            <a:extLst>
              <a:ext uri="{FF2B5EF4-FFF2-40B4-BE49-F238E27FC236}">
                <a16:creationId xmlns:a16="http://schemas.microsoft.com/office/drawing/2014/main" id="{B303F0F3-4EA8-4835-AFD9-D6A0F42DA8B9}"/>
              </a:ext>
            </a:extLst>
          </p:cNvPr>
          <p:cNvSpPr txBox="1">
            <a:spLocks/>
          </p:cNvSpPr>
          <p:nvPr/>
        </p:nvSpPr>
        <p:spPr bwMode="auto">
          <a:xfrm>
            <a:off x="5211763" y="1653465"/>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Price &amp; commercial policy</a:t>
            </a:r>
          </a:p>
        </p:txBody>
      </p:sp>
      <p:pic>
        <p:nvPicPr>
          <p:cNvPr id="11" name="Εικόνα 11">
            <a:extLst>
              <a:ext uri="{FF2B5EF4-FFF2-40B4-BE49-F238E27FC236}">
                <a16:creationId xmlns:a16="http://schemas.microsoft.com/office/drawing/2014/main" id="{A5B07381-E89A-4FBF-AEC6-270D3B36F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5542" y="316616"/>
            <a:ext cx="838784" cy="844093"/>
          </a:xfrm>
          <a:prstGeom prst="rect">
            <a:avLst/>
          </a:prstGeom>
          <a:noFill/>
          <a:extLst>
            <a:ext uri="{909E8E84-426E-40DD-AFC4-6F175D3DCCD1}">
              <a14:hiddenFill xmlns:a14="http://schemas.microsoft.com/office/drawing/2010/main">
                <a:solidFill>
                  <a:srgbClr val="FFFFFF"/>
                </a:solidFill>
              </a14:hiddenFill>
            </a:ext>
          </a:extLst>
        </p:spPr>
      </p:pic>
      <p:pic>
        <p:nvPicPr>
          <p:cNvPr id="2" name="Εικόνα 1">
            <a:extLst>
              <a:ext uri="{FF2B5EF4-FFF2-40B4-BE49-F238E27FC236}">
                <a16:creationId xmlns:a16="http://schemas.microsoft.com/office/drawing/2014/main" id="{44C8E705-D5EA-4AA7-8241-7AAB19EA826A}"/>
              </a:ext>
            </a:extLst>
          </p:cNvPr>
          <p:cNvPicPr>
            <a:picLocks noChangeAspect="1"/>
          </p:cNvPicPr>
          <p:nvPr/>
        </p:nvPicPr>
        <p:blipFill>
          <a:blip r:embed="rId4"/>
          <a:stretch>
            <a:fillRect/>
          </a:stretch>
        </p:blipFill>
        <p:spPr>
          <a:xfrm>
            <a:off x="376518" y="4098663"/>
            <a:ext cx="3474719" cy="1737360"/>
          </a:xfrm>
          <a:prstGeom prst="rect">
            <a:avLst/>
          </a:prstGeom>
        </p:spPr>
      </p:pic>
    </p:spTree>
    <p:extLst>
      <p:ext uri="{BB962C8B-B14F-4D97-AF65-F5344CB8AC3E}">
        <p14:creationId xmlns:p14="http://schemas.microsoft.com/office/powerpoint/2010/main" val="925131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txBox="1">
            <a:spLocks/>
          </p:cNvSpPr>
          <p:nvPr/>
        </p:nvSpPr>
        <p:spPr>
          <a:xfrm>
            <a:off x="4507455" y="2366737"/>
            <a:ext cx="4636545" cy="4317401"/>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Projects with hotels and other buildings as well as modern residences</a:t>
            </a:r>
          </a:p>
          <a:p>
            <a:pPr marL="285750" indent="-285750" algn="l" fontAlgn="auto">
              <a:lnSpc>
                <a:spcPct val="100000"/>
              </a:lnSpc>
              <a:spcAft>
                <a:spcPts val="600"/>
              </a:spcAft>
              <a:buClr>
                <a:srgbClr val="FFC000"/>
              </a:buClr>
              <a:buFont typeface="Wingdings" panose="05000000000000000000" pitchFamily="2" charset="2"/>
              <a:buChar char="§"/>
              <a:defRPr/>
            </a:pPr>
            <a:endParaRPr lang="en-US" sz="2000" b="0" dirty="0">
              <a:latin typeface="+mn-lt"/>
            </a:endParaRP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Via usual commercial channels i.e. fabricators, architects, </a:t>
            </a:r>
            <a:r>
              <a:rPr lang="en-US" sz="2000" b="0" dirty="0" err="1">
                <a:latin typeface="+mn-lt"/>
              </a:rPr>
              <a:t>etc</a:t>
            </a:r>
            <a:endParaRPr lang="en-US" sz="2000" b="0" dirty="0">
              <a:latin typeface="+mn-lt"/>
            </a:endParaRP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Special sales channel: </a:t>
            </a:r>
            <a:r>
              <a:rPr lang="en-US" sz="1800" dirty="0">
                <a:latin typeface="+mn-lt"/>
              </a:rPr>
              <a:t>Glass suppliers</a:t>
            </a:r>
            <a:endParaRPr lang="en-US" sz="2000" dirty="0">
              <a:latin typeface="+mn-lt"/>
            </a:endParaRPr>
          </a:p>
          <a:p>
            <a:pPr marL="285750" indent="-285750" algn="l" fontAlgn="auto">
              <a:lnSpc>
                <a:spcPct val="100000"/>
              </a:lnSpc>
              <a:spcAft>
                <a:spcPts val="600"/>
              </a:spcAft>
              <a:buClr>
                <a:srgbClr val="FFC000"/>
              </a:buClr>
              <a:buFont typeface="Wingdings" panose="05000000000000000000" pitchFamily="2" charset="2"/>
              <a:buChar char="§"/>
              <a:defRPr/>
            </a:pPr>
            <a:endParaRPr lang="en-US" sz="2000" b="0" dirty="0">
              <a:latin typeface="+mn-lt"/>
            </a:endParaRPr>
          </a:p>
          <a:p>
            <a:pPr marL="285750" indent="-285750" algn="l" fontAlgn="auto">
              <a:lnSpc>
                <a:spcPct val="100000"/>
              </a:lnSpc>
              <a:spcAft>
                <a:spcPts val="600"/>
              </a:spcAft>
              <a:buClr>
                <a:srgbClr val="FFC000"/>
              </a:buClr>
              <a:buFont typeface="Wingdings" panose="05000000000000000000" pitchFamily="2" charset="2"/>
              <a:buChar char="§"/>
              <a:defRPr/>
            </a:pPr>
            <a:r>
              <a:rPr lang="en-US" sz="2000" b="0" dirty="0">
                <a:latin typeface="+mn-lt"/>
              </a:rPr>
              <a:t>Cross selling approach and Outdoor concept</a:t>
            </a:r>
          </a:p>
        </p:txBody>
      </p:sp>
      <p:cxnSp>
        <p:nvCxnSpPr>
          <p:cNvPr id="7" name="Ευθεία γραμμή σύνδεσης 6">
            <a:extLst>
              <a:ext uri="{FF2B5EF4-FFF2-40B4-BE49-F238E27FC236}">
                <a16:creationId xmlns:a16="http://schemas.microsoft.com/office/drawing/2014/main" id="{F29EC624-E7A1-4CF0-9799-94F1550D79CE}"/>
              </a:ext>
            </a:extLst>
          </p:cNvPr>
          <p:cNvCxnSpPr/>
          <p:nvPr/>
        </p:nvCxnSpPr>
        <p:spPr>
          <a:xfrm flipH="1">
            <a:off x="5294313" y="2067802"/>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8" name="Τίτλος 1">
            <a:extLst>
              <a:ext uri="{FF2B5EF4-FFF2-40B4-BE49-F238E27FC236}">
                <a16:creationId xmlns:a16="http://schemas.microsoft.com/office/drawing/2014/main" id="{B303F0F3-4EA8-4835-AFD9-D6A0F42DA8B9}"/>
              </a:ext>
            </a:extLst>
          </p:cNvPr>
          <p:cNvSpPr txBox="1">
            <a:spLocks/>
          </p:cNvSpPr>
          <p:nvPr/>
        </p:nvSpPr>
        <p:spPr bwMode="auto">
          <a:xfrm>
            <a:off x="5211763" y="1653465"/>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Placement</a:t>
            </a:r>
          </a:p>
        </p:txBody>
      </p:sp>
      <p:pic>
        <p:nvPicPr>
          <p:cNvPr id="10" name="Εικόνα 10">
            <a:extLst>
              <a:ext uri="{FF2B5EF4-FFF2-40B4-BE49-F238E27FC236}">
                <a16:creationId xmlns:a16="http://schemas.microsoft.com/office/drawing/2014/main" id="{1675716C-7F69-46F1-B506-7278D138A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384" y="268237"/>
            <a:ext cx="838784" cy="844093"/>
          </a:xfrm>
          <a:prstGeom prst="rect">
            <a:avLst/>
          </a:prstGeom>
          <a:noFill/>
          <a:extLst>
            <a:ext uri="{909E8E84-426E-40DD-AFC4-6F175D3DCCD1}">
              <a14:hiddenFill xmlns:a14="http://schemas.microsoft.com/office/drawing/2010/main">
                <a:solidFill>
                  <a:srgbClr val="FFFFFF"/>
                </a:solidFill>
              </a14:hiddenFill>
            </a:ext>
          </a:extLst>
        </p:spPr>
      </p:pic>
      <p:pic>
        <p:nvPicPr>
          <p:cNvPr id="12" name="Εικόνα 11">
            <a:extLst>
              <a:ext uri="{FF2B5EF4-FFF2-40B4-BE49-F238E27FC236}">
                <a16:creationId xmlns:a16="http://schemas.microsoft.com/office/drawing/2014/main" id="{C1920ABB-9216-4097-8186-AD050CA740BB}"/>
              </a:ext>
            </a:extLst>
          </p:cNvPr>
          <p:cNvPicPr/>
          <p:nvPr/>
        </p:nvPicPr>
        <p:blipFill rotWithShape="1">
          <a:blip r:embed="rId4"/>
          <a:srcRect r="26809"/>
          <a:stretch/>
        </p:blipFill>
        <p:spPr>
          <a:xfrm>
            <a:off x="0" y="2366737"/>
            <a:ext cx="4253529" cy="3953379"/>
          </a:xfrm>
          <a:prstGeom prst="rect">
            <a:avLst/>
          </a:prstGeom>
        </p:spPr>
      </p:pic>
    </p:spTree>
    <p:extLst>
      <p:ext uri="{BB962C8B-B14F-4D97-AF65-F5344CB8AC3E}">
        <p14:creationId xmlns:p14="http://schemas.microsoft.com/office/powerpoint/2010/main" val="165160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3"/>
          <p:cNvSpPr txBox="1">
            <a:spLocks/>
          </p:cNvSpPr>
          <p:nvPr/>
        </p:nvSpPr>
        <p:spPr bwMode="auto">
          <a:xfrm>
            <a:off x="4174453" y="4427108"/>
            <a:ext cx="47974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3600" b="1" dirty="0">
                <a:solidFill>
                  <a:srgbClr val="FFC000"/>
                </a:solidFill>
                <a:latin typeface="+mn-lt"/>
              </a:rPr>
              <a:t>THANK YOU </a:t>
            </a:r>
          </a:p>
          <a:p>
            <a:pPr eaLnBrk="1" hangingPunct="1">
              <a:lnSpc>
                <a:spcPct val="90000"/>
              </a:lnSpc>
            </a:pPr>
            <a:r>
              <a:rPr lang="en-US" altLang="el-GR" sz="3600" b="1" dirty="0">
                <a:solidFill>
                  <a:srgbClr val="FFC000"/>
                </a:solidFill>
                <a:latin typeface="+mn-lt"/>
              </a:rPr>
              <a:t>FOR YOUR ATTENTION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1128544" y="1821094"/>
            <a:ext cx="8015456" cy="1933575"/>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l" fontAlgn="auto">
              <a:lnSpc>
                <a:spcPct val="100000"/>
              </a:lnSpc>
              <a:spcAft>
                <a:spcPts val="600"/>
              </a:spcAft>
              <a:defRPr/>
            </a:pPr>
            <a:r>
              <a:rPr lang="en-US" sz="3200" dirty="0">
                <a:solidFill>
                  <a:srgbClr val="FFC000"/>
                </a:solidFill>
                <a:effectLst>
                  <a:outerShdw blurRad="38100" dist="38100" dir="2700000" algn="tl">
                    <a:srgbClr val="000000">
                      <a:alpha val="43137"/>
                    </a:srgbClr>
                  </a:outerShdw>
                </a:effectLst>
                <a:latin typeface="+mn-lt"/>
              </a:rPr>
              <a:t>TECHNICAL SECTION</a:t>
            </a:r>
            <a:endParaRPr lang="el-GR" sz="3200" dirty="0">
              <a:solidFill>
                <a:srgbClr val="FFC000"/>
              </a:solidFill>
              <a:effectLst>
                <a:outerShdw blurRad="38100" dist="38100" dir="2700000" algn="tl">
                  <a:srgbClr val="000000">
                    <a:alpha val="43137"/>
                  </a:srgbClr>
                </a:outerShdw>
              </a:effectLst>
            </a:endParaRPr>
          </a:p>
        </p:txBody>
      </p:sp>
      <p:pic>
        <p:nvPicPr>
          <p:cNvPr id="5126" name="Εικόνα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ικόνα 3">
            <a:extLst>
              <a:ext uri="{FF2B5EF4-FFF2-40B4-BE49-F238E27FC236}">
                <a16:creationId xmlns:a16="http://schemas.microsoft.com/office/drawing/2014/main" id="{06451478-5A4F-4B8D-8156-9B96B6DB356B}"/>
              </a:ext>
            </a:extLst>
          </p:cNvPr>
          <p:cNvPicPr>
            <a:picLocks noChangeAspect="1"/>
          </p:cNvPicPr>
          <p:nvPr/>
        </p:nvPicPr>
        <p:blipFill>
          <a:blip r:embed="rId3"/>
          <a:stretch>
            <a:fillRect/>
          </a:stretch>
        </p:blipFill>
        <p:spPr>
          <a:xfrm>
            <a:off x="1215613" y="2693406"/>
            <a:ext cx="6035041" cy="3434263"/>
          </a:xfrm>
          <a:prstGeom prst="rect">
            <a:avLst/>
          </a:prstGeom>
        </p:spPr>
      </p:pic>
    </p:spTree>
    <p:extLst>
      <p:ext uri="{BB962C8B-B14F-4D97-AF65-F5344CB8AC3E}">
        <p14:creationId xmlns:p14="http://schemas.microsoft.com/office/powerpoint/2010/main" val="182364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txBox="1">
            <a:spLocks/>
          </p:cNvSpPr>
          <p:nvPr/>
        </p:nvSpPr>
        <p:spPr>
          <a:xfrm>
            <a:off x="4157794" y="1667435"/>
            <a:ext cx="4986206" cy="4421392"/>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l" fontAlgn="auto">
              <a:lnSpc>
                <a:spcPct val="100000"/>
              </a:lnSpc>
              <a:spcAft>
                <a:spcPts val="600"/>
              </a:spcAft>
              <a:defRPr/>
            </a:pPr>
            <a:r>
              <a:rPr lang="en-US" sz="2000" dirty="0">
                <a:latin typeface="+mn-lt"/>
              </a:rPr>
              <a:t>Glass railing philosophies</a:t>
            </a:r>
          </a:p>
          <a:p>
            <a:pPr algn="l" fontAlgn="auto">
              <a:lnSpc>
                <a:spcPct val="100000"/>
              </a:lnSpc>
              <a:spcAft>
                <a:spcPts val="600"/>
              </a:spcAft>
              <a:defRPr/>
            </a:pPr>
            <a:endParaRPr lang="en-US" sz="1800" b="0" dirty="0">
              <a:latin typeface="+mn-lt"/>
            </a:endParaRPr>
          </a:p>
          <a:p>
            <a:pPr algn="l" fontAlgn="auto">
              <a:lnSpc>
                <a:spcPct val="100000"/>
              </a:lnSpc>
              <a:spcAft>
                <a:spcPts val="600"/>
              </a:spcAft>
              <a:defRPr/>
            </a:pPr>
            <a:r>
              <a:rPr lang="en-US" sz="1800" b="0" dirty="0">
                <a:latin typeface="+mn-lt"/>
              </a:rPr>
              <a:t>There are 3 basic structure types of glass railing systems</a:t>
            </a:r>
          </a:p>
          <a:p>
            <a:pPr marL="342900" indent="-342900" algn="l" fontAlgn="auto">
              <a:lnSpc>
                <a:spcPct val="100000"/>
              </a:lnSpc>
              <a:spcAft>
                <a:spcPts val="600"/>
              </a:spcAft>
              <a:buFont typeface="+mj-lt"/>
              <a:buAutoNum type="alphaLcPeriod"/>
              <a:defRPr/>
            </a:pPr>
            <a:r>
              <a:rPr lang="en-US" sz="1800" b="0" dirty="0">
                <a:solidFill>
                  <a:srgbClr val="0000CC"/>
                </a:solidFill>
                <a:latin typeface="+mn-lt"/>
              </a:rPr>
              <a:t>Continuous profiles with simple wedge for glass fixation, like M8200</a:t>
            </a:r>
          </a:p>
          <a:p>
            <a:pPr marL="342900" indent="-342900" algn="l" fontAlgn="auto">
              <a:lnSpc>
                <a:spcPct val="100000"/>
              </a:lnSpc>
              <a:spcAft>
                <a:spcPts val="600"/>
              </a:spcAft>
              <a:buFont typeface="+mj-lt"/>
              <a:buAutoNum type="alphaLcPeriod"/>
              <a:defRPr/>
            </a:pPr>
            <a:r>
              <a:rPr lang="en-US" sz="1800" b="0" dirty="0">
                <a:latin typeface="+mn-lt"/>
              </a:rPr>
              <a:t>Continuous profiles with adjustable (“smart”) wedges, placed on one or both sides (heavy profiles &amp; expensive fittings)</a:t>
            </a:r>
          </a:p>
          <a:p>
            <a:pPr marL="342900" indent="-342900" algn="l" fontAlgn="auto">
              <a:lnSpc>
                <a:spcPct val="100000"/>
              </a:lnSpc>
              <a:spcAft>
                <a:spcPts val="600"/>
              </a:spcAft>
              <a:buFont typeface="+mj-lt"/>
              <a:buAutoNum type="alphaLcPeriod"/>
              <a:defRPr/>
            </a:pPr>
            <a:r>
              <a:rPr lang="en-US" sz="1800" b="0" dirty="0">
                <a:latin typeface="+mn-lt"/>
              </a:rPr>
              <a:t>Piecemeal logic with 10-15cm adjustable parts, which are covered with flat profiles for the continuous effect</a:t>
            </a:r>
          </a:p>
          <a:p>
            <a:pPr marL="342900" indent="-342900" algn="l" fontAlgn="auto">
              <a:lnSpc>
                <a:spcPct val="100000"/>
              </a:lnSpc>
              <a:spcAft>
                <a:spcPts val="600"/>
              </a:spcAft>
              <a:buFont typeface="+mj-lt"/>
              <a:buAutoNum type="alphaLcPeriod"/>
              <a:defRPr/>
            </a:pPr>
            <a:endParaRPr lang="en-US" sz="1800" b="0" dirty="0">
              <a:latin typeface="+mn-lt"/>
            </a:endParaRPr>
          </a:p>
          <a:p>
            <a:pPr algn="l" fontAlgn="auto">
              <a:lnSpc>
                <a:spcPct val="100000"/>
              </a:lnSpc>
              <a:spcAft>
                <a:spcPts val="600"/>
              </a:spcAft>
              <a:defRPr/>
            </a:pPr>
            <a:r>
              <a:rPr lang="en-US" sz="1800" b="0" dirty="0">
                <a:latin typeface="+mn-lt"/>
              </a:rPr>
              <a:t>Placed on-floor, side-mounted, concealed and embedded.</a:t>
            </a:r>
          </a:p>
        </p:txBody>
      </p:sp>
      <p:cxnSp>
        <p:nvCxnSpPr>
          <p:cNvPr id="5" name="Ευθεία γραμμή σύνδεσης 4">
            <a:extLst>
              <a:ext uri="{FF2B5EF4-FFF2-40B4-BE49-F238E27FC236}">
                <a16:creationId xmlns:a16="http://schemas.microsoft.com/office/drawing/2014/main" id="{38C2F757-84A2-4519-ABC2-9B0732EF73CF}"/>
              </a:ext>
            </a:extLst>
          </p:cNvPr>
          <p:cNvCxnSpPr/>
          <p:nvPr/>
        </p:nvCxnSpPr>
        <p:spPr>
          <a:xfrm flipH="1">
            <a:off x="5294313" y="953078"/>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6" name="Τίτλος 1">
            <a:extLst>
              <a:ext uri="{FF2B5EF4-FFF2-40B4-BE49-F238E27FC236}">
                <a16:creationId xmlns:a16="http://schemas.microsoft.com/office/drawing/2014/main" id="{CF1064A7-27EE-4095-A188-C2DD553956CF}"/>
              </a:ext>
            </a:extLst>
          </p:cNvPr>
          <p:cNvSpPr txBox="1">
            <a:spLocks/>
          </p:cNvSpPr>
          <p:nvPr/>
        </p:nvSpPr>
        <p:spPr bwMode="auto">
          <a:xfrm>
            <a:off x="5211763" y="538741"/>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Technical Characteristics</a:t>
            </a:r>
          </a:p>
        </p:txBody>
      </p:sp>
      <p:pic>
        <p:nvPicPr>
          <p:cNvPr id="3" name="Εικόνα 2">
            <a:extLst>
              <a:ext uri="{FF2B5EF4-FFF2-40B4-BE49-F238E27FC236}">
                <a16:creationId xmlns:a16="http://schemas.microsoft.com/office/drawing/2014/main" id="{84A43FCC-1BB4-4B31-962C-760EAC08C5A4}"/>
              </a:ext>
            </a:extLst>
          </p:cNvPr>
          <p:cNvPicPr>
            <a:picLocks noChangeAspect="1"/>
          </p:cNvPicPr>
          <p:nvPr/>
        </p:nvPicPr>
        <p:blipFill>
          <a:blip r:embed="rId3"/>
          <a:stretch>
            <a:fillRect/>
          </a:stretch>
        </p:blipFill>
        <p:spPr>
          <a:xfrm>
            <a:off x="1495761" y="2420471"/>
            <a:ext cx="2015413" cy="2152173"/>
          </a:xfrm>
          <a:prstGeom prst="rect">
            <a:avLst/>
          </a:prstGeom>
        </p:spPr>
      </p:pic>
      <p:pic>
        <p:nvPicPr>
          <p:cNvPr id="7" name="Εικόνα 6">
            <a:extLst>
              <a:ext uri="{FF2B5EF4-FFF2-40B4-BE49-F238E27FC236}">
                <a16:creationId xmlns:a16="http://schemas.microsoft.com/office/drawing/2014/main" id="{90CFCFC1-777C-4084-B70A-FB531DD253D1}"/>
              </a:ext>
            </a:extLst>
          </p:cNvPr>
          <p:cNvPicPr>
            <a:picLocks noChangeAspect="1"/>
          </p:cNvPicPr>
          <p:nvPr/>
        </p:nvPicPr>
        <p:blipFill>
          <a:blip r:embed="rId4"/>
          <a:stretch>
            <a:fillRect/>
          </a:stretch>
        </p:blipFill>
        <p:spPr>
          <a:xfrm>
            <a:off x="570604" y="4749613"/>
            <a:ext cx="2859027" cy="1748006"/>
          </a:xfrm>
          <a:prstGeom prst="rect">
            <a:avLst/>
          </a:prstGeom>
        </p:spPr>
      </p:pic>
      <p:sp>
        <p:nvSpPr>
          <p:cNvPr id="2" name="Ορθογώνιο 1">
            <a:extLst>
              <a:ext uri="{FF2B5EF4-FFF2-40B4-BE49-F238E27FC236}">
                <a16:creationId xmlns:a16="http://schemas.microsoft.com/office/drawing/2014/main" id="{A48643B2-EE64-4903-A8A5-1873289264FE}"/>
              </a:ext>
            </a:extLst>
          </p:cNvPr>
          <p:cNvSpPr/>
          <p:nvPr/>
        </p:nvSpPr>
        <p:spPr>
          <a:xfrm>
            <a:off x="1495761" y="2420471"/>
            <a:ext cx="405277" cy="369332"/>
          </a:xfrm>
          <a:prstGeom prst="rect">
            <a:avLst/>
          </a:prstGeom>
        </p:spPr>
        <p:txBody>
          <a:bodyPr wrap="square">
            <a:spAutoFit/>
          </a:bodyPr>
          <a:lstStyle/>
          <a:p>
            <a:r>
              <a:rPr lang="en-US" b="1" dirty="0">
                <a:solidFill>
                  <a:srgbClr val="FF0000"/>
                </a:solidFill>
              </a:rPr>
              <a:t>b. </a:t>
            </a:r>
            <a:endParaRPr lang="el-GR" b="1" dirty="0">
              <a:solidFill>
                <a:srgbClr val="FF0000"/>
              </a:solidFill>
            </a:endParaRPr>
          </a:p>
        </p:txBody>
      </p:sp>
      <p:sp>
        <p:nvSpPr>
          <p:cNvPr id="8" name="Ορθογώνιο 7">
            <a:extLst>
              <a:ext uri="{FF2B5EF4-FFF2-40B4-BE49-F238E27FC236}">
                <a16:creationId xmlns:a16="http://schemas.microsoft.com/office/drawing/2014/main" id="{75E1975B-3AA1-4A91-B950-64C9641DB0FD}"/>
              </a:ext>
            </a:extLst>
          </p:cNvPr>
          <p:cNvSpPr/>
          <p:nvPr/>
        </p:nvSpPr>
        <p:spPr>
          <a:xfrm>
            <a:off x="2955458" y="4749613"/>
            <a:ext cx="405277" cy="369332"/>
          </a:xfrm>
          <a:prstGeom prst="rect">
            <a:avLst/>
          </a:prstGeom>
        </p:spPr>
        <p:txBody>
          <a:bodyPr wrap="square">
            <a:spAutoFit/>
          </a:bodyPr>
          <a:lstStyle/>
          <a:p>
            <a:r>
              <a:rPr lang="en-US" b="1" dirty="0">
                <a:solidFill>
                  <a:srgbClr val="FF0000"/>
                </a:solidFill>
              </a:rPr>
              <a:t>c. </a:t>
            </a:r>
            <a:endParaRPr lang="el-GR" b="1" dirty="0">
              <a:solidFill>
                <a:srgbClr val="FF0000"/>
              </a:solidFill>
            </a:endParaRPr>
          </a:p>
        </p:txBody>
      </p:sp>
    </p:spTree>
    <p:extLst>
      <p:ext uri="{BB962C8B-B14F-4D97-AF65-F5344CB8AC3E}">
        <p14:creationId xmlns:p14="http://schemas.microsoft.com/office/powerpoint/2010/main" val="1213618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txBox="1">
            <a:spLocks/>
          </p:cNvSpPr>
          <p:nvPr/>
        </p:nvSpPr>
        <p:spPr>
          <a:xfrm>
            <a:off x="4227755" y="1754432"/>
            <a:ext cx="4518212" cy="4317401"/>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algn="l" fontAlgn="auto">
              <a:lnSpc>
                <a:spcPct val="100000"/>
              </a:lnSpc>
              <a:spcAft>
                <a:spcPts val="600"/>
              </a:spcAft>
              <a:buClr>
                <a:srgbClr val="FFC000"/>
              </a:buClr>
              <a:defRPr/>
            </a:pPr>
            <a:r>
              <a:rPr lang="en-US" sz="2000" dirty="0">
                <a:latin typeface="+mn-lt"/>
              </a:rPr>
              <a:t>System </a:t>
            </a:r>
            <a:r>
              <a:rPr lang="en-US" sz="2000" dirty="0" err="1">
                <a:latin typeface="+mn-lt"/>
              </a:rPr>
              <a:t>Categorisation</a:t>
            </a:r>
            <a:endParaRPr lang="en-US" sz="2000" dirty="0">
              <a:latin typeface="+mn-lt"/>
            </a:endParaRPr>
          </a:p>
          <a:p>
            <a:pPr algn="l" fontAlgn="auto">
              <a:lnSpc>
                <a:spcPct val="100000"/>
              </a:lnSpc>
              <a:spcAft>
                <a:spcPts val="600"/>
              </a:spcAft>
              <a:buClr>
                <a:srgbClr val="FFC000"/>
              </a:buClr>
              <a:defRPr/>
            </a:pPr>
            <a:r>
              <a:rPr lang="en-US" sz="1800" b="0" dirty="0">
                <a:latin typeface="+mn-lt"/>
              </a:rPr>
              <a:t>There is a triple categorization, i.e. 1., 2. and 3.) which refers to the linear horizontal load in KN/m (1KN/m, 2KN/m, </a:t>
            </a:r>
            <a:r>
              <a:rPr lang="en-US" sz="1800" b="0" dirty="0" err="1">
                <a:latin typeface="+mn-lt"/>
              </a:rPr>
              <a:t>etc</a:t>
            </a:r>
            <a:r>
              <a:rPr lang="en-US" sz="1800" b="0" dirty="0">
                <a:latin typeface="+mn-lt"/>
              </a:rPr>
              <a:t>) </a:t>
            </a:r>
          </a:p>
          <a:p>
            <a:pPr algn="l" fontAlgn="auto">
              <a:lnSpc>
                <a:spcPct val="100000"/>
              </a:lnSpc>
              <a:spcAft>
                <a:spcPts val="600"/>
              </a:spcAft>
              <a:buClr>
                <a:srgbClr val="FFC000"/>
              </a:buClr>
              <a:defRPr/>
            </a:pPr>
            <a:endParaRPr lang="en-US" sz="1800" b="0" dirty="0">
              <a:latin typeface="+mn-lt"/>
            </a:endParaRPr>
          </a:p>
          <a:p>
            <a:pPr algn="l" fontAlgn="auto">
              <a:lnSpc>
                <a:spcPct val="100000"/>
              </a:lnSpc>
              <a:spcAft>
                <a:spcPts val="600"/>
              </a:spcAft>
              <a:buClr>
                <a:srgbClr val="FFC000"/>
              </a:buClr>
              <a:defRPr/>
            </a:pPr>
            <a:r>
              <a:rPr lang="en-US" sz="1800" b="0" dirty="0">
                <a:latin typeface="+mn-lt"/>
              </a:rPr>
              <a:t>Though there are no EN standards, the market uses this </a:t>
            </a:r>
            <a:r>
              <a:rPr lang="en-US" sz="1800" b="0" dirty="0" err="1">
                <a:latin typeface="+mn-lt"/>
              </a:rPr>
              <a:t>categorisation</a:t>
            </a:r>
            <a:r>
              <a:rPr lang="en-US" sz="1800" b="0" dirty="0">
                <a:latin typeface="+mn-lt"/>
              </a:rPr>
              <a:t> for residential (1), public (2) and special cases (3) correspondingly. </a:t>
            </a:r>
          </a:p>
          <a:p>
            <a:pPr algn="l" fontAlgn="auto">
              <a:lnSpc>
                <a:spcPct val="100000"/>
              </a:lnSpc>
              <a:spcAft>
                <a:spcPts val="600"/>
              </a:spcAft>
              <a:buClr>
                <a:srgbClr val="FFC000"/>
              </a:buClr>
              <a:defRPr/>
            </a:pPr>
            <a:endParaRPr lang="en-US" sz="1800" b="0" dirty="0">
              <a:latin typeface="+mn-lt"/>
            </a:endParaRPr>
          </a:p>
          <a:p>
            <a:pPr algn="l" fontAlgn="auto">
              <a:lnSpc>
                <a:spcPct val="100000"/>
              </a:lnSpc>
              <a:spcAft>
                <a:spcPts val="600"/>
              </a:spcAft>
              <a:buClr>
                <a:srgbClr val="FFC000"/>
              </a:buClr>
              <a:defRPr/>
            </a:pPr>
            <a:r>
              <a:rPr lang="en-US" sz="1800" b="0" dirty="0">
                <a:latin typeface="+mn-lt"/>
              </a:rPr>
              <a:t>The latter refers to stadiums and crowded places, however it is requested quite often lately in the hotel sector. </a:t>
            </a:r>
          </a:p>
          <a:p>
            <a:pPr algn="l" fontAlgn="auto">
              <a:lnSpc>
                <a:spcPct val="100000"/>
              </a:lnSpc>
              <a:spcAft>
                <a:spcPts val="600"/>
              </a:spcAft>
              <a:buClr>
                <a:srgbClr val="FFC000"/>
              </a:buClr>
              <a:defRPr/>
            </a:pPr>
            <a:endParaRPr lang="en-US" sz="1800" b="0" dirty="0">
              <a:latin typeface="+mn-lt"/>
            </a:endParaRPr>
          </a:p>
        </p:txBody>
      </p:sp>
      <p:cxnSp>
        <p:nvCxnSpPr>
          <p:cNvPr id="5" name="Ευθεία γραμμή σύνδεσης 4">
            <a:extLst>
              <a:ext uri="{FF2B5EF4-FFF2-40B4-BE49-F238E27FC236}">
                <a16:creationId xmlns:a16="http://schemas.microsoft.com/office/drawing/2014/main" id="{38C2F757-84A2-4519-ABC2-9B0732EF73CF}"/>
              </a:ext>
            </a:extLst>
          </p:cNvPr>
          <p:cNvCxnSpPr/>
          <p:nvPr/>
        </p:nvCxnSpPr>
        <p:spPr>
          <a:xfrm flipH="1">
            <a:off x="5294313" y="953078"/>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6" name="Τίτλος 1">
            <a:extLst>
              <a:ext uri="{FF2B5EF4-FFF2-40B4-BE49-F238E27FC236}">
                <a16:creationId xmlns:a16="http://schemas.microsoft.com/office/drawing/2014/main" id="{CF1064A7-27EE-4095-A188-C2DD553956CF}"/>
              </a:ext>
            </a:extLst>
          </p:cNvPr>
          <p:cNvSpPr txBox="1">
            <a:spLocks/>
          </p:cNvSpPr>
          <p:nvPr/>
        </p:nvSpPr>
        <p:spPr bwMode="auto">
          <a:xfrm>
            <a:off x="5211763" y="538741"/>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Technical Characteristics</a:t>
            </a:r>
          </a:p>
        </p:txBody>
      </p:sp>
      <p:pic>
        <p:nvPicPr>
          <p:cNvPr id="2" name="Εικόνα 1">
            <a:extLst>
              <a:ext uri="{FF2B5EF4-FFF2-40B4-BE49-F238E27FC236}">
                <a16:creationId xmlns:a16="http://schemas.microsoft.com/office/drawing/2014/main" id="{8649E883-CC1C-4906-B864-A287EE7F41FB}"/>
              </a:ext>
            </a:extLst>
          </p:cNvPr>
          <p:cNvPicPr>
            <a:picLocks noChangeAspect="1"/>
          </p:cNvPicPr>
          <p:nvPr/>
        </p:nvPicPr>
        <p:blipFill>
          <a:blip r:embed="rId3"/>
          <a:stretch>
            <a:fillRect/>
          </a:stretch>
        </p:blipFill>
        <p:spPr>
          <a:xfrm>
            <a:off x="1045148" y="2441986"/>
            <a:ext cx="1751486" cy="3725730"/>
          </a:xfrm>
          <a:prstGeom prst="rect">
            <a:avLst/>
          </a:prstGeom>
        </p:spPr>
      </p:pic>
    </p:spTree>
    <p:extLst>
      <p:ext uri="{BB962C8B-B14F-4D97-AF65-F5344CB8AC3E}">
        <p14:creationId xmlns:p14="http://schemas.microsoft.com/office/powerpoint/2010/main" val="743141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3"/>
          <p:cNvSpPr txBox="1">
            <a:spLocks/>
          </p:cNvSpPr>
          <p:nvPr/>
        </p:nvSpPr>
        <p:spPr bwMode="auto">
          <a:xfrm>
            <a:off x="4304460" y="1925620"/>
            <a:ext cx="4742722" cy="3636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spcAft>
                <a:spcPts val="1800"/>
              </a:spcAft>
              <a:buClr>
                <a:srgbClr val="FFC000"/>
              </a:buClr>
              <a:buFont typeface="Wingdings" panose="05000000000000000000" pitchFamily="2" charset="2"/>
              <a:buChar char="§"/>
            </a:pPr>
            <a:r>
              <a:rPr lang="en-US" altLang="el-GR" dirty="0">
                <a:latin typeface="+mn-lt"/>
              </a:rPr>
              <a:t>Continuous profile with simple wedge</a:t>
            </a:r>
          </a:p>
          <a:p>
            <a:pPr eaLnBrk="1" hangingPunct="1">
              <a:lnSpc>
                <a:spcPct val="90000"/>
              </a:lnSpc>
              <a:spcAft>
                <a:spcPts val="1800"/>
              </a:spcAft>
              <a:buClr>
                <a:srgbClr val="FFC000"/>
              </a:buClr>
              <a:buFont typeface="Wingdings" panose="05000000000000000000" pitchFamily="2" charset="2"/>
              <a:buChar char="§"/>
            </a:pPr>
            <a:r>
              <a:rPr lang="en-US" altLang="el-GR" dirty="0">
                <a:latin typeface="+mn-lt"/>
              </a:rPr>
              <a:t>On-floor, side-mounted, in-floor placement</a:t>
            </a:r>
          </a:p>
          <a:p>
            <a:pPr eaLnBrk="1" hangingPunct="1">
              <a:lnSpc>
                <a:spcPct val="90000"/>
              </a:lnSpc>
              <a:spcAft>
                <a:spcPts val="1800"/>
              </a:spcAft>
              <a:buClr>
                <a:srgbClr val="FFC000"/>
              </a:buClr>
              <a:buFont typeface="Wingdings" panose="05000000000000000000" pitchFamily="2" charset="2"/>
              <a:buChar char="§"/>
            </a:pPr>
            <a:r>
              <a:rPr lang="en-US" altLang="el-GR" dirty="0">
                <a:latin typeface="+mn-lt"/>
              </a:rPr>
              <a:t>Laminate tempered glass of various thicknesses (10+10, 8+8, 6+6 and 5+5mm)</a:t>
            </a:r>
          </a:p>
          <a:p>
            <a:pPr eaLnBrk="1" hangingPunct="1">
              <a:lnSpc>
                <a:spcPct val="90000"/>
              </a:lnSpc>
              <a:spcAft>
                <a:spcPts val="1800"/>
              </a:spcAft>
              <a:buClr>
                <a:srgbClr val="FFC000"/>
              </a:buClr>
              <a:buFont typeface="Wingdings" panose="05000000000000000000" pitchFamily="2" charset="2"/>
              <a:buChar char="§"/>
            </a:pPr>
            <a:r>
              <a:rPr lang="en-US" altLang="el-GR" dirty="0">
                <a:latin typeface="+mn-lt"/>
              </a:rPr>
              <a:t>4-layer membrane for tempered glass and single membrane for non-tempered </a:t>
            </a:r>
            <a:r>
              <a:rPr lang="en-US" altLang="el-GR" sz="1600" dirty="0">
                <a:latin typeface="+mn-lt"/>
              </a:rPr>
              <a:t>(not recommended)</a:t>
            </a:r>
            <a:endParaRPr lang="en-US" altLang="el-GR" dirty="0">
              <a:latin typeface="+mn-lt"/>
            </a:endParaRPr>
          </a:p>
          <a:p>
            <a:pPr eaLnBrk="1" hangingPunct="1">
              <a:lnSpc>
                <a:spcPct val="90000"/>
              </a:lnSpc>
              <a:spcAft>
                <a:spcPts val="1800"/>
              </a:spcAft>
              <a:buClr>
                <a:srgbClr val="FFC000"/>
              </a:buClr>
              <a:buFont typeface="Wingdings" panose="05000000000000000000" pitchFamily="2" charset="2"/>
              <a:buChar char="§"/>
            </a:pPr>
            <a:r>
              <a:rPr lang="en-US" altLang="el-GR" dirty="0"/>
              <a:t>Sophisticated sealing and drainage system</a:t>
            </a:r>
          </a:p>
          <a:p>
            <a:pPr eaLnBrk="1" hangingPunct="1">
              <a:lnSpc>
                <a:spcPct val="90000"/>
              </a:lnSpc>
              <a:spcAft>
                <a:spcPts val="1800"/>
              </a:spcAft>
              <a:buClr>
                <a:srgbClr val="FFC000"/>
              </a:buClr>
              <a:buFont typeface="Wingdings" panose="05000000000000000000" pitchFamily="2" charset="2"/>
              <a:buChar char="§"/>
            </a:pPr>
            <a:r>
              <a:rPr lang="en-US" altLang="el-GR" dirty="0"/>
              <a:t>Linear horizontal load, up to 4.0KN/m </a:t>
            </a:r>
          </a:p>
          <a:p>
            <a:pPr eaLnBrk="1" hangingPunct="1">
              <a:lnSpc>
                <a:spcPct val="90000"/>
              </a:lnSpc>
              <a:spcAft>
                <a:spcPts val="1800"/>
              </a:spcAft>
              <a:buClr>
                <a:srgbClr val="FFC000"/>
              </a:buClr>
              <a:buFont typeface="Wingdings" panose="05000000000000000000" pitchFamily="2" charset="2"/>
              <a:buChar char="§"/>
            </a:pPr>
            <a:r>
              <a:rPr lang="en-US" altLang="el-GR" dirty="0"/>
              <a:t>LED possibility (when the thinner glass is used, e.g. 8+8mm)</a:t>
            </a:r>
          </a:p>
          <a:p>
            <a:pPr eaLnBrk="1" hangingPunct="1">
              <a:lnSpc>
                <a:spcPct val="90000"/>
              </a:lnSpc>
              <a:spcAft>
                <a:spcPts val="1800"/>
              </a:spcAft>
              <a:buClr>
                <a:srgbClr val="FFC000"/>
              </a:buClr>
              <a:buFont typeface="Wingdings" panose="05000000000000000000" pitchFamily="2" charset="2"/>
              <a:buChar char="§"/>
            </a:pPr>
            <a:endParaRPr lang="en-US" altLang="el-GR" dirty="0">
              <a:latin typeface="+mn-lt"/>
            </a:endParaRPr>
          </a:p>
        </p:txBody>
      </p:sp>
      <p:pic>
        <p:nvPicPr>
          <p:cNvPr id="9220" name="Εικόνα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Ευθεία γραμμή σύνδεσης 7"/>
          <p:cNvCxnSpPr/>
          <p:nvPr/>
        </p:nvCxnSpPr>
        <p:spPr>
          <a:xfrm flipH="1">
            <a:off x="5294313" y="953078"/>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9222" name="Τίτλος 1"/>
          <p:cNvSpPr txBox="1">
            <a:spLocks/>
          </p:cNvSpPr>
          <p:nvPr/>
        </p:nvSpPr>
        <p:spPr bwMode="auto">
          <a:xfrm>
            <a:off x="5211763" y="538741"/>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Technical Characteristics Main features</a:t>
            </a:r>
          </a:p>
        </p:txBody>
      </p:sp>
      <p:pic>
        <p:nvPicPr>
          <p:cNvPr id="9" name="Picture 2">
            <a:extLst>
              <a:ext uri="{FF2B5EF4-FFF2-40B4-BE49-F238E27FC236}">
                <a16:creationId xmlns:a16="http://schemas.microsoft.com/office/drawing/2014/main" id="{E360CA35-8684-472F-B6A7-6E32746984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16" t="1126" r="52225" b="29782"/>
          <a:stretch/>
        </p:blipFill>
        <p:spPr bwMode="auto">
          <a:xfrm>
            <a:off x="599185" y="2334409"/>
            <a:ext cx="2498028" cy="349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859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3"/>
          <p:cNvSpPr txBox="1">
            <a:spLocks/>
          </p:cNvSpPr>
          <p:nvPr/>
        </p:nvSpPr>
        <p:spPr bwMode="auto">
          <a:xfrm>
            <a:off x="3097212" y="1835449"/>
            <a:ext cx="6046787" cy="470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Aft>
                <a:spcPts val="0"/>
              </a:spcAft>
              <a:buClr>
                <a:srgbClr val="FFC000"/>
              </a:buClr>
              <a:buFont typeface="Wingdings" panose="05000000000000000000" pitchFamily="2" charset="2"/>
              <a:buChar char="§"/>
            </a:pPr>
            <a:r>
              <a:rPr lang="en-US" altLang="el-GR" dirty="0">
                <a:latin typeface="+mn-lt"/>
              </a:rPr>
              <a:t>Same set of accessories for all the base profiles (</a:t>
            </a:r>
            <a:r>
              <a:rPr lang="en-US" altLang="el-GR" sz="1600" dirty="0">
                <a:latin typeface="+mn-lt"/>
              </a:rPr>
              <a:t>except M8209</a:t>
            </a:r>
            <a:r>
              <a:rPr lang="en-US" altLang="el-GR" dirty="0">
                <a:latin typeface="+mn-lt"/>
              </a:rPr>
              <a:t>) </a:t>
            </a:r>
          </a:p>
          <a:p>
            <a:pPr marL="0" indent="0" eaLnBrk="1" hangingPunct="1">
              <a:spcAft>
                <a:spcPts val="0"/>
              </a:spcAft>
              <a:buClr>
                <a:srgbClr val="FFC000"/>
              </a:buClr>
            </a:pPr>
            <a:endParaRPr lang="en-US" altLang="el-GR" sz="400" dirty="0">
              <a:latin typeface="+mn-lt"/>
            </a:endParaRPr>
          </a:p>
          <a:p>
            <a:pPr lvl="1" eaLnBrk="1" hangingPunct="1">
              <a:spcAft>
                <a:spcPts val="0"/>
              </a:spcAft>
              <a:buClr>
                <a:srgbClr val="FFC000"/>
              </a:buClr>
              <a:buSzPct val="84000"/>
              <a:buFont typeface="Arial" panose="020B0604020202020204" pitchFamily="34" charset="0"/>
              <a:buChar char="•"/>
            </a:pPr>
            <a:r>
              <a:rPr lang="en-US" altLang="el-GR" dirty="0"/>
              <a:t>“U” type accessory to prevent alum. and glass contact</a:t>
            </a:r>
          </a:p>
          <a:p>
            <a:pPr lvl="1" eaLnBrk="1" hangingPunct="1">
              <a:spcAft>
                <a:spcPts val="0"/>
              </a:spcAft>
              <a:buClr>
                <a:srgbClr val="FFC000"/>
              </a:buClr>
              <a:buSzPct val="84000"/>
              <a:buFont typeface="Arial" panose="020B0604020202020204" pitchFamily="34" charset="0"/>
              <a:buChar char="•"/>
            </a:pPr>
            <a:r>
              <a:rPr lang="en-US" altLang="el-GR" dirty="0"/>
              <a:t>Simple wedge 5.0 x 4.0 cm</a:t>
            </a:r>
          </a:p>
          <a:p>
            <a:pPr lvl="1" eaLnBrk="1" hangingPunct="1">
              <a:spcAft>
                <a:spcPts val="0"/>
              </a:spcAft>
              <a:buClr>
                <a:srgbClr val="FFC000"/>
              </a:buClr>
              <a:buSzPct val="84000"/>
              <a:buFont typeface="Arial" panose="020B0604020202020204" pitchFamily="34" charset="0"/>
              <a:buChar char="•"/>
            </a:pPr>
            <a:r>
              <a:rPr lang="en-US" altLang="el-GR" dirty="0"/>
              <a:t>Anchorage screws with metal plates or not</a:t>
            </a:r>
          </a:p>
          <a:p>
            <a:pPr lvl="1" eaLnBrk="1" hangingPunct="1">
              <a:spcAft>
                <a:spcPts val="0"/>
              </a:spcAft>
              <a:buClr>
                <a:srgbClr val="FFC000"/>
              </a:buClr>
              <a:buSzPct val="84000"/>
              <a:buFont typeface="Arial" panose="020B0604020202020204" pitchFamily="34" charset="0"/>
              <a:buChar char="•"/>
            </a:pPr>
            <a:r>
              <a:rPr lang="en-US" altLang="el-GR" dirty="0"/>
              <a:t>Special plastic pad when single membrane (1.2mm)</a:t>
            </a:r>
          </a:p>
          <a:p>
            <a:pPr lvl="1" eaLnBrk="1" hangingPunct="1">
              <a:spcAft>
                <a:spcPts val="0"/>
              </a:spcAft>
              <a:buClr>
                <a:srgbClr val="FFC000"/>
              </a:buClr>
              <a:buSzPct val="84000"/>
              <a:buFont typeface="Arial" panose="020B0604020202020204" pitchFamily="34" charset="0"/>
              <a:buChar char="•"/>
            </a:pPr>
            <a:r>
              <a:rPr lang="en-US" altLang="el-GR" dirty="0"/>
              <a:t>Handrail gaskets</a:t>
            </a:r>
          </a:p>
          <a:p>
            <a:pPr lvl="1" eaLnBrk="1" hangingPunct="1">
              <a:spcAft>
                <a:spcPts val="0"/>
              </a:spcAft>
              <a:buClr>
                <a:srgbClr val="FFC000"/>
              </a:buClr>
              <a:buSzPct val="84000"/>
              <a:buFont typeface="Arial" panose="020B0604020202020204" pitchFamily="34" charset="0"/>
              <a:buChar char="•"/>
            </a:pPr>
            <a:r>
              <a:rPr lang="en-US" altLang="el-GR" dirty="0">
                <a:latin typeface="+mn-lt"/>
              </a:rPr>
              <a:t>Inox or </a:t>
            </a:r>
            <a:r>
              <a:rPr lang="en-US" altLang="el-GR" dirty="0" err="1">
                <a:latin typeface="+mn-lt"/>
              </a:rPr>
              <a:t>aluminium</a:t>
            </a:r>
            <a:r>
              <a:rPr lang="en-US" altLang="el-GR" dirty="0">
                <a:latin typeface="+mn-lt"/>
              </a:rPr>
              <a:t> end covers, the latter in powder coating and matt </a:t>
            </a:r>
            <a:r>
              <a:rPr lang="en-US" altLang="el-GR" dirty="0" err="1">
                <a:latin typeface="+mn-lt"/>
              </a:rPr>
              <a:t>anodising</a:t>
            </a:r>
            <a:r>
              <a:rPr lang="en-US" altLang="el-GR" dirty="0">
                <a:latin typeface="+mn-lt"/>
              </a:rPr>
              <a:t> shades</a:t>
            </a:r>
          </a:p>
          <a:p>
            <a:pPr lvl="1" eaLnBrk="1" hangingPunct="1">
              <a:spcAft>
                <a:spcPts val="0"/>
              </a:spcAft>
              <a:buClr>
                <a:srgbClr val="FFC000"/>
              </a:buClr>
              <a:buSzPct val="84000"/>
              <a:buFont typeface="Arial" panose="020B0604020202020204" pitchFamily="34" charset="0"/>
              <a:buChar char="•"/>
            </a:pPr>
            <a:r>
              <a:rPr lang="en-US" altLang="el-GR" dirty="0">
                <a:latin typeface="+mn-lt"/>
              </a:rPr>
              <a:t>Gasket for sealing the gap (~1cm) between the glass panels</a:t>
            </a:r>
          </a:p>
          <a:p>
            <a:pPr lvl="1" eaLnBrk="1" hangingPunct="1">
              <a:spcAft>
                <a:spcPts val="0"/>
              </a:spcAft>
              <a:buClr>
                <a:srgbClr val="FFC000"/>
              </a:buClr>
              <a:buFont typeface="Wingdings" panose="05000000000000000000" pitchFamily="2" charset="2"/>
              <a:buChar char="§"/>
            </a:pPr>
            <a:endParaRPr lang="en-US" altLang="el-GR" dirty="0">
              <a:latin typeface="+mn-lt"/>
            </a:endParaRPr>
          </a:p>
          <a:p>
            <a:pPr eaLnBrk="1" hangingPunct="1">
              <a:spcAft>
                <a:spcPts val="0"/>
              </a:spcAft>
              <a:buClr>
                <a:srgbClr val="FFC000"/>
              </a:buClr>
              <a:buFont typeface="Wingdings" panose="05000000000000000000" pitchFamily="2" charset="2"/>
              <a:buChar char="§"/>
            </a:pPr>
            <a:r>
              <a:rPr lang="en-US" altLang="el-GR" dirty="0"/>
              <a:t>Every 300mm wedge and “U” fitting</a:t>
            </a:r>
          </a:p>
          <a:p>
            <a:pPr lvl="1" eaLnBrk="1" hangingPunct="1">
              <a:spcAft>
                <a:spcPts val="0"/>
              </a:spcAft>
              <a:buClr>
                <a:srgbClr val="FFC000"/>
              </a:buClr>
              <a:buFont typeface="Wingdings" panose="05000000000000000000" pitchFamily="2" charset="2"/>
              <a:buChar char="§"/>
            </a:pPr>
            <a:endParaRPr lang="en-US" altLang="el-GR" dirty="0"/>
          </a:p>
          <a:p>
            <a:pPr eaLnBrk="1" hangingPunct="1">
              <a:lnSpc>
                <a:spcPct val="90000"/>
              </a:lnSpc>
              <a:spcAft>
                <a:spcPts val="1800"/>
              </a:spcAft>
              <a:buClr>
                <a:srgbClr val="FFC000"/>
              </a:buClr>
              <a:buFont typeface="Wingdings" panose="05000000000000000000" pitchFamily="2" charset="2"/>
              <a:buChar char="§"/>
            </a:pPr>
            <a:r>
              <a:rPr lang="en-US" altLang="el-GR" dirty="0"/>
              <a:t>Various handrails (round, oval, square, 2 flat or none)</a:t>
            </a:r>
          </a:p>
          <a:p>
            <a:pPr eaLnBrk="1" hangingPunct="1">
              <a:lnSpc>
                <a:spcPct val="90000"/>
              </a:lnSpc>
              <a:spcAft>
                <a:spcPts val="1800"/>
              </a:spcAft>
              <a:buClr>
                <a:srgbClr val="FFC000"/>
              </a:buClr>
              <a:buFont typeface="Wingdings" panose="05000000000000000000" pitchFamily="2" charset="2"/>
              <a:buChar char="§"/>
            </a:pPr>
            <a:r>
              <a:rPr lang="en-US" altLang="el-GR" dirty="0">
                <a:latin typeface="+mn-lt"/>
              </a:rPr>
              <a:t>Surface treatment of Alumil quality and variety, </a:t>
            </a:r>
            <a:r>
              <a:rPr lang="en-US" altLang="el-GR" b="1" dirty="0">
                <a:latin typeface="+mn-lt"/>
              </a:rPr>
              <a:t>including polished anodizing (inox type)</a:t>
            </a:r>
          </a:p>
        </p:txBody>
      </p:sp>
      <p:pic>
        <p:nvPicPr>
          <p:cNvPr id="9220" name="Εικόνα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Ευθεία γραμμή σύνδεσης 7"/>
          <p:cNvCxnSpPr/>
          <p:nvPr/>
        </p:nvCxnSpPr>
        <p:spPr>
          <a:xfrm flipH="1">
            <a:off x="5294313" y="953078"/>
            <a:ext cx="3851275"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9222" name="Τίτλος 1"/>
          <p:cNvSpPr txBox="1">
            <a:spLocks/>
          </p:cNvSpPr>
          <p:nvPr/>
        </p:nvSpPr>
        <p:spPr bwMode="auto">
          <a:xfrm>
            <a:off x="5211763" y="538741"/>
            <a:ext cx="36687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l-GR" sz="2400" b="1" dirty="0">
                <a:solidFill>
                  <a:srgbClr val="FFC000"/>
                </a:solidFill>
                <a:latin typeface="Calibri Light" panose="020F0302020204030204" pitchFamily="34" charset="0"/>
              </a:rPr>
              <a:t>Technical Characteristics Main features</a:t>
            </a:r>
          </a:p>
        </p:txBody>
      </p:sp>
      <p:pic>
        <p:nvPicPr>
          <p:cNvPr id="10" name="Εικόνα 9" descr="image001">
            <a:extLst>
              <a:ext uri="{FF2B5EF4-FFF2-40B4-BE49-F238E27FC236}">
                <a16:creationId xmlns:a16="http://schemas.microsoft.com/office/drawing/2014/main" id="{0AD3A353-70D4-4AF2-BD60-750862517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86859" y="2883498"/>
            <a:ext cx="1432560" cy="74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D93EAAD9-1787-4175-A668-93E550188F4C}"/>
              </a:ext>
            </a:extLst>
          </p:cNvPr>
          <p:cNvPicPr>
            <a:picLocks noChangeAspect="1"/>
          </p:cNvPicPr>
          <p:nvPr/>
        </p:nvPicPr>
        <p:blipFill>
          <a:blip r:embed="rId4"/>
          <a:stretch>
            <a:fillRect/>
          </a:stretch>
        </p:blipFill>
        <p:spPr>
          <a:xfrm>
            <a:off x="142239" y="3737409"/>
            <a:ext cx="1621677" cy="451143"/>
          </a:xfrm>
          <a:prstGeom prst="rect">
            <a:avLst/>
          </a:prstGeom>
        </p:spPr>
      </p:pic>
      <p:pic>
        <p:nvPicPr>
          <p:cNvPr id="11" name="Picture 46">
            <a:extLst>
              <a:ext uri="{FF2B5EF4-FFF2-40B4-BE49-F238E27FC236}">
                <a16:creationId xmlns:a16="http://schemas.microsoft.com/office/drawing/2014/main" id="{4629693D-1968-4239-B889-4B8D33374E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543" t="38739" r="74828" b="50935"/>
          <a:stretch>
            <a:fillRect/>
          </a:stretch>
        </p:blipFill>
        <p:spPr bwMode="auto">
          <a:xfrm>
            <a:off x="244009" y="4465544"/>
            <a:ext cx="1318260" cy="108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a:extLst>
              <a:ext uri="{FF2B5EF4-FFF2-40B4-BE49-F238E27FC236}">
                <a16:creationId xmlns:a16="http://schemas.microsoft.com/office/drawing/2014/main" id="{F053C1E7-BBF8-47D5-9699-566416E03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9541" t="50928" r="13615" b="39798"/>
          <a:stretch>
            <a:fillRect/>
          </a:stretch>
        </p:blipFill>
        <p:spPr bwMode="auto">
          <a:xfrm>
            <a:off x="186859" y="5714762"/>
            <a:ext cx="1318260" cy="97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Εικόνα 13">
            <a:extLst>
              <a:ext uri="{FF2B5EF4-FFF2-40B4-BE49-F238E27FC236}">
                <a16:creationId xmlns:a16="http://schemas.microsoft.com/office/drawing/2014/main" id="{E17E6E5C-2247-4394-A94C-C76ABE3A5B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3916" y="5714762"/>
            <a:ext cx="777240" cy="86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a:extLst>
              <a:ext uri="{FF2B5EF4-FFF2-40B4-BE49-F238E27FC236}">
                <a16:creationId xmlns:a16="http://schemas.microsoft.com/office/drawing/2014/main" id="{11DCE12E-5858-461A-8693-7E39029F74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3869" t="41092" r="31635" b="50456"/>
          <a:stretch>
            <a:fillRect/>
          </a:stretch>
        </p:blipFill>
        <p:spPr bwMode="auto">
          <a:xfrm>
            <a:off x="1885090" y="4564373"/>
            <a:ext cx="929640" cy="77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Εικόνα 3">
            <a:extLst>
              <a:ext uri="{FF2B5EF4-FFF2-40B4-BE49-F238E27FC236}">
                <a16:creationId xmlns:a16="http://schemas.microsoft.com/office/drawing/2014/main" id="{BAB047BC-3668-443A-BDD7-7EE300A7BE04}"/>
              </a:ext>
            </a:extLst>
          </p:cNvPr>
          <p:cNvPicPr>
            <a:picLocks noChangeAspect="1"/>
          </p:cNvPicPr>
          <p:nvPr/>
        </p:nvPicPr>
        <p:blipFill>
          <a:blip r:embed="rId9"/>
          <a:stretch>
            <a:fillRect/>
          </a:stretch>
        </p:blipFill>
        <p:spPr>
          <a:xfrm>
            <a:off x="1885090" y="3854149"/>
            <a:ext cx="929640" cy="334403"/>
          </a:xfrm>
          <a:prstGeom prst="rect">
            <a:avLst/>
          </a:prstGeom>
        </p:spPr>
      </p:pic>
    </p:spTree>
    <p:extLst>
      <p:ext uri="{BB962C8B-B14F-4D97-AF65-F5344CB8AC3E}">
        <p14:creationId xmlns:p14="http://schemas.microsoft.com/office/powerpoint/2010/main" val="225992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3"/>
          <p:cNvSpPr txBox="1">
            <a:spLocks/>
          </p:cNvSpPr>
          <p:nvPr/>
        </p:nvSpPr>
        <p:spPr>
          <a:xfrm>
            <a:off x="4356847" y="1407683"/>
            <a:ext cx="4787153" cy="2076871"/>
          </a:xfrm>
          <a:prstGeom prst="rect">
            <a:avLst/>
          </a:prstGeom>
        </p:spPr>
        <p:txBody>
          <a:bodyPr/>
          <a:lstStyle>
            <a:lvl1pPr algn="r" defTabSz="914400" rtl="0" eaLnBrk="1" latinLnBrk="0" hangingPunct="1">
              <a:lnSpc>
                <a:spcPct val="90000"/>
              </a:lnSpc>
              <a:spcBef>
                <a:spcPct val="0"/>
              </a:spcBef>
              <a:buNone/>
              <a:defRPr sz="2400" b="1" kern="1200">
                <a:solidFill>
                  <a:schemeClr val="tx1"/>
                </a:solidFill>
                <a:latin typeface="+mj-lt"/>
                <a:ea typeface="+mj-ea"/>
                <a:cs typeface="+mj-cs"/>
              </a:defRPr>
            </a:lvl1pPr>
          </a:lstStyle>
          <a:p>
            <a:pPr marL="285750" indent="-285750" algn="l" fontAlgn="auto">
              <a:lnSpc>
                <a:spcPct val="100000"/>
              </a:lnSpc>
              <a:spcAft>
                <a:spcPts val="600"/>
              </a:spcAft>
              <a:buClr>
                <a:srgbClr val="FFC000"/>
              </a:buClr>
              <a:buFont typeface="Arial" panose="020B0604020202020204" pitchFamily="34" charset="0"/>
              <a:buChar char="•"/>
              <a:defRPr/>
            </a:pPr>
            <a:r>
              <a:rPr lang="en-US" sz="1900" b="0" dirty="0">
                <a:latin typeface="+mn-lt"/>
              </a:rPr>
              <a:t>7.26 Kg/m </a:t>
            </a:r>
          </a:p>
          <a:p>
            <a:pPr marL="285750" indent="-285750" algn="l" fontAlgn="auto">
              <a:lnSpc>
                <a:spcPct val="100000"/>
              </a:lnSpc>
              <a:spcAft>
                <a:spcPts val="600"/>
              </a:spcAft>
              <a:buClr>
                <a:srgbClr val="FFC000"/>
              </a:buClr>
              <a:buFont typeface="Arial" panose="020B0604020202020204" pitchFamily="34" charset="0"/>
              <a:buChar char="•"/>
              <a:defRPr/>
            </a:pPr>
            <a:r>
              <a:rPr lang="en-US" sz="1900" b="0" dirty="0">
                <a:latin typeface="+mn-lt"/>
              </a:rPr>
              <a:t>the sturdiest base and resistant to 4.0 KN/m linear horizontal load</a:t>
            </a:r>
          </a:p>
          <a:p>
            <a:pPr marL="285750" indent="-285750" algn="l" fontAlgn="auto">
              <a:lnSpc>
                <a:spcPct val="100000"/>
              </a:lnSpc>
              <a:spcAft>
                <a:spcPts val="600"/>
              </a:spcAft>
              <a:buClr>
                <a:srgbClr val="FFC000"/>
              </a:buClr>
              <a:buFont typeface="Arial" panose="020B0604020202020204" pitchFamily="34" charset="0"/>
              <a:buChar char="•"/>
              <a:defRPr/>
            </a:pPr>
            <a:r>
              <a:rPr lang="en-US" sz="1900" b="0" dirty="0">
                <a:latin typeface="+mn-lt"/>
              </a:rPr>
              <a:t>same set of accessories and inox  or </a:t>
            </a:r>
            <a:r>
              <a:rPr lang="en-US" sz="1900" b="0" dirty="0" err="1">
                <a:latin typeface="+mn-lt"/>
              </a:rPr>
              <a:t>aluminium</a:t>
            </a:r>
            <a:r>
              <a:rPr lang="en-US" sz="1900" b="0" dirty="0">
                <a:latin typeface="+mn-lt"/>
              </a:rPr>
              <a:t> caps</a:t>
            </a:r>
          </a:p>
          <a:p>
            <a:pPr marL="285750" indent="-285750" algn="l" fontAlgn="auto">
              <a:lnSpc>
                <a:spcPct val="100000"/>
              </a:lnSpc>
              <a:spcAft>
                <a:spcPts val="600"/>
              </a:spcAft>
              <a:buClr>
                <a:srgbClr val="FFC000"/>
              </a:buClr>
              <a:buFont typeface="Arial" panose="020B0604020202020204" pitchFamily="34" charset="0"/>
              <a:buChar char="•"/>
              <a:defRPr/>
            </a:pPr>
            <a:r>
              <a:rPr lang="en-US" sz="1900" b="0" dirty="0">
                <a:latin typeface="+mn-lt"/>
              </a:rPr>
              <a:t>on floor 8+8 and 10+10mm (certified)</a:t>
            </a:r>
          </a:p>
          <a:p>
            <a:pPr marL="285750" indent="-285750" algn="l" fontAlgn="auto">
              <a:lnSpc>
                <a:spcPct val="100000"/>
              </a:lnSpc>
              <a:spcAft>
                <a:spcPts val="600"/>
              </a:spcAft>
              <a:buClr>
                <a:srgbClr val="FFC000"/>
              </a:buClr>
              <a:buFont typeface="Arial" panose="020B0604020202020204" pitchFamily="34" charset="0"/>
              <a:buChar char="•"/>
              <a:defRPr/>
            </a:pPr>
            <a:endParaRPr lang="en-US" sz="1900" dirty="0">
              <a:latin typeface="+mn-lt"/>
            </a:endParaRPr>
          </a:p>
        </p:txBody>
      </p:sp>
      <p:pic>
        <p:nvPicPr>
          <p:cNvPr id="7178" name="Εικόνα 1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6388" y="714375"/>
            <a:ext cx="1520825"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Ευθεία γραμμή σύνδεσης 13"/>
          <p:cNvCxnSpPr>
            <a:cxnSpLocks/>
          </p:cNvCxnSpPr>
          <p:nvPr/>
        </p:nvCxnSpPr>
        <p:spPr>
          <a:xfrm flipH="1">
            <a:off x="5142119" y="863598"/>
            <a:ext cx="4001881"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5967"/>
          <a:stretch/>
        </p:blipFill>
        <p:spPr bwMode="auto">
          <a:xfrm>
            <a:off x="246234" y="4223461"/>
            <a:ext cx="2450247" cy="250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Τίτλος 1">
            <a:extLst>
              <a:ext uri="{FF2B5EF4-FFF2-40B4-BE49-F238E27FC236}">
                <a16:creationId xmlns:a16="http://schemas.microsoft.com/office/drawing/2014/main" id="{875C84D3-EC18-4BC5-BCF8-262CE6E13F40}"/>
              </a:ext>
            </a:extLst>
          </p:cNvPr>
          <p:cNvSpPr txBox="1">
            <a:spLocks/>
          </p:cNvSpPr>
          <p:nvPr/>
        </p:nvSpPr>
        <p:spPr bwMode="auto">
          <a:xfrm>
            <a:off x="5093428" y="518318"/>
            <a:ext cx="3465512" cy="72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90000"/>
              </a:lnSpc>
            </a:pPr>
            <a:r>
              <a:rPr lang="en-US" altLang="el-GR" sz="2400" b="1" dirty="0">
                <a:solidFill>
                  <a:srgbClr val="FFC000"/>
                </a:solidFill>
                <a:latin typeface="Calibri Light" panose="020F0302020204030204" pitchFamily="34" charset="0"/>
              </a:rPr>
              <a:t>Railing base profiles </a:t>
            </a:r>
          </a:p>
          <a:p>
            <a:pPr eaLnBrk="1" hangingPunct="1">
              <a:lnSpc>
                <a:spcPct val="90000"/>
              </a:lnSpc>
            </a:pPr>
            <a:r>
              <a:rPr lang="en-US" altLang="el-GR" sz="2400" b="1" dirty="0">
                <a:solidFill>
                  <a:srgbClr val="FFC000"/>
                </a:solidFill>
                <a:latin typeface="Calibri Light" panose="020F0302020204030204" pitchFamily="34" charset="0"/>
              </a:rPr>
              <a:t>M8200</a:t>
            </a:r>
            <a:endParaRPr lang="el-GR" altLang="el-GR" sz="2400" b="1" dirty="0">
              <a:solidFill>
                <a:srgbClr val="FFC000"/>
              </a:solidFill>
              <a:latin typeface="Calibri Light" panose="020F0302020204030204" pitchFamily="34" charset="0"/>
            </a:endParaRPr>
          </a:p>
        </p:txBody>
      </p:sp>
      <p:pic>
        <p:nvPicPr>
          <p:cNvPr id="4" name="Εικόνα 3">
            <a:extLst>
              <a:ext uri="{FF2B5EF4-FFF2-40B4-BE49-F238E27FC236}">
                <a16:creationId xmlns:a16="http://schemas.microsoft.com/office/drawing/2014/main" id="{6141F673-ECAA-4F8A-8028-B682910C3A45}"/>
              </a:ext>
            </a:extLst>
          </p:cNvPr>
          <p:cNvPicPr>
            <a:picLocks noChangeAspect="1"/>
          </p:cNvPicPr>
          <p:nvPr/>
        </p:nvPicPr>
        <p:blipFill rotWithShape="1">
          <a:blip r:embed="rId4"/>
          <a:srcRect l="21412" t="56397" r="68118" b="16080"/>
          <a:stretch/>
        </p:blipFill>
        <p:spPr>
          <a:xfrm>
            <a:off x="150607" y="714375"/>
            <a:ext cx="2946607" cy="3191432"/>
          </a:xfrm>
          <a:prstGeom prst="rect">
            <a:avLst/>
          </a:prstGeom>
        </p:spPr>
      </p:pic>
      <p:pic>
        <p:nvPicPr>
          <p:cNvPr id="10" name="Εικόνα 9">
            <a:extLst>
              <a:ext uri="{FF2B5EF4-FFF2-40B4-BE49-F238E27FC236}">
                <a16:creationId xmlns:a16="http://schemas.microsoft.com/office/drawing/2014/main" id="{F6A3EB13-B42D-4E4D-AEC2-E2CC3898A1EB}"/>
              </a:ext>
            </a:extLst>
          </p:cNvPr>
          <p:cNvPicPr>
            <a:picLocks noChangeAspect="1"/>
          </p:cNvPicPr>
          <p:nvPr/>
        </p:nvPicPr>
        <p:blipFill rotWithShape="1">
          <a:blip r:embed="rId5"/>
          <a:srcRect t="8827"/>
          <a:stretch/>
        </p:blipFill>
        <p:spPr>
          <a:xfrm>
            <a:off x="2950703" y="3644352"/>
            <a:ext cx="5947063" cy="3085474"/>
          </a:xfrm>
          <a:prstGeom prst="rect">
            <a:avLst/>
          </a:prstGeom>
        </p:spPr>
      </p:pic>
    </p:spTree>
    <p:extLst>
      <p:ext uri="{BB962C8B-B14F-4D97-AF65-F5344CB8AC3E}">
        <p14:creationId xmlns:p14="http://schemas.microsoft.com/office/powerpoint/2010/main" val="559532495"/>
      </p:ext>
    </p:extLst>
  </p:cSld>
  <p:clrMapOvr>
    <a:masterClrMapping/>
  </p:clrMapOvr>
</p:sld>
</file>

<file path=ppt/theme/theme1.xml><?xml version="1.0" encoding="utf-8"?>
<a:theme xmlns:a="http://schemas.openxmlformats.org/drawingml/2006/main" name="7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Προσαρμοσμένη σχεδίαση">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Presentations" ma:contentTypeID="0x01010058CB53696FB3AB49B6DE1F5161D5312300724175B93B69B7419C46F032A893C0FD" ma:contentTypeVersion="7299" ma:contentTypeDescription="Presentations" ma:contentTypeScope="" ma:versionID="9c0eae4ac7fad0bcf5e5b82e46fa700c">
  <xsd:schema xmlns:xsd="http://www.w3.org/2001/XMLSchema" xmlns:xs="http://www.w3.org/2001/XMLSchema" xmlns:p="http://schemas.microsoft.com/office/2006/metadata/properties" xmlns:ns2="4185b8d0-a6ee-43ce-b45d-70896bd8c6c6" targetNamespace="http://schemas.microsoft.com/office/2006/metadata/properties" ma:root="true" ma:fieldsID="086f6ae0628d7cb3e44763e062ad74d6" ns2:_="">
    <xsd:import namespace="4185b8d0-a6ee-43ce-b45d-70896bd8c6c6"/>
    <xsd:element name="properties">
      <xsd:complexType>
        <xsd:sequence>
          <xsd:element name="documentManagement">
            <xsd:complexType>
              <xsd:all>
                <xsd:element ref="ns2:System" minOccurs="0"/>
                <xsd:element ref="ns2:SystemType" minOccurs="0"/>
                <xsd:element ref="ns2:SpecialSystems" minOccurs="0"/>
                <xsd:element ref="ns2:Tier" minOccurs="0"/>
                <xsd:element ref="ns2:SurfaceTreatments" minOccurs="0"/>
                <xsd:element ref="ns2:Lang" minOccurs="0"/>
                <xsd:element ref="ns2:Year"/>
                <xsd:element ref="ns2:SharedFla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85b8d0-a6ee-43ce-b45d-70896bd8c6c6" elementFormDefault="qualified">
    <xsd:import namespace="http://schemas.microsoft.com/office/2006/documentManagement/types"/>
    <xsd:import namespace="http://schemas.microsoft.com/office/infopath/2007/PartnerControls"/>
    <xsd:element name="System" ma:index="2" nillable="true" ma:displayName="System" ma:internalName="System">
      <xsd:complexType>
        <xsd:complexContent>
          <xsd:extension base="dms:MultiChoice">
            <xsd:sequence>
              <xsd:element name="Value" maxOccurs="unbounded" minOccurs="0" nillable="true">
                <xsd:simpleType>
                  <xsd:restriction base="dms:Choice">
                    <xsd:enumeration value="FC10"/>
                    <xsd:enumeration value="FC50"/>
                    <xsd:enumeration value="FC60"/>
                    <xsd:enumeration value="FC80"/>
                    <xsd:enumeration value="FS1000"/>
                    <xsd:enumeration value="GL1000"/>
                    <xsd:enumeration value="H2100"/>
                    <xsd:enumeration value="H2200"/>
                    <xsd:enumeration value="H2300"/>
                    <xsd:enumeration value="H2400"/>
                    <xsd:enumeration value="H2500"/>
                    <xsd:enumeration value="H2700"/>
                    <xsd:enumeration value="INTERNO"/>
                    <xsd:enumeration value="MD67"/>
                    <xsd:enumeration value="MF65"/>
                    <xsd:enumeration value="MF6500"/>
                    <xsd:enumeration value="MU65"/>
                    <xsd:enumeration value="M1"/>
                    <xsd:enumeration value="M105 URBAN"/>
                    <xsd:enumeration value="M10800"/>
                    <xsd:enumeration value="M10880"/>
                    <xsd:enumeration value="M11000"/>
                    <xsd:enumeration value="M11500"/>
                    <xsd:enumeration value="M12000"/>
                    <xsd:enumeration value="M12500"/>
                    <xsd:enumeration value="M12600"/>
                    <xsd:enumeration value="M13000"/>
                    <xsd:enumeration value="M13500"/>
                    <xsd:enumeration value="M13700"/>
                    <xsd:enumeration value="M13800"/>
                    <xsd:enumeration value="M14000"/>
                    <xsd:enumeration value="M14300"/>
                    <xsd:enumeration value="M14500"/>
                    <xsd:enumeration value="M14600"/>
                    <xsd:enumeration value="M15000"/>
                    <xsd:enumeration value="M150000"/>
                    <xsd:enumeration value="M19800"/>
                    <xsd:enumeration value="M200"/>
                    <xsd:enumeration value="M20000"/>
                    <xsd:enumeration value="M20500"/>
                    <xsd:enumeration value="M20650"/>
                    <xsd:enumeration value="M23000"/>
                    <xsd:enumeration value="M23300"/>
                    <xsd:enumeration value="M23500"/>
                    <xsd:enumeration value="M25000"/>
                    <xsd:enumeration value="M25000 (601 Washington)"/>
                    <xsd:enumeration value="M3"/>
                    <xsd:enumeration value="M300"/>
                    <xsd:enumeration value="M30600"/>
                    <xsd:enumeration value="M35"/>
                    <xsd:enumeration value="M35 URBAN"/>
                    <xsd:enumeration value="M3650"/>
                    <xsd:enumeration value="M4"/>
                    <xsd:enumeration value="M4000 POLYCARBONATE SHEETS"/>
                    <xsd:enumeration value="M450"/>
                    <xsd:enumeration value="M4500"/>
                    <xsd:enumeration value="M45000"/>
                    <xsd:enumeration value="M470"/>
                    <xsd:enumeration value="M470 LS"/>
                    <xsd:enumeration value="M50"/>
                    <xsd:enumeration value="M50 FR"/>
                    <xsd:enumeration value="M51"/>
                    <xsd:enumeration value="M5300"/>
                    <xsd:enumeration value="M5600"/>
                    <xsd:enumeration value="M5660"/>
                    <xsd:enumeration value="M6"/>
                    <xsd:enumeration value="M60"/>
                    <xsd:enumeration value="M6000"/>
                    <xsd:enumeration value="M62500"/>
                    <xsd:enumeration value="M630"/>
                    <xsd:enumeration value="M65"/>
                    <xsd:enumeration value="M7"/>
                    <xsd:enumeration value="M7 FR"/>
                    <xsd:enumeration value="M70 (KIKAR HAMEDINA)"/>
                    <xsd:enumeration value="M7000 J-Bond"/>
                    <xsd:enumeration value="M75"/>
                    <xsd:enumeration value="M7700 Barcode"/>
                    <xsd:enumeration value="M78"/>
                    <xsd:enumeration value="M8000"/>
                    <xsd:enumeration value="M8100"/>
                    <xsd:enumeration value="M8200"/>
                    <xsd:enumeration value="M8250"/>
                    <xsd:enumeration value="M84 FR"/>
                    <xsd:enumeration value="M840"/>
                    <xsd:enumeration value="M85S"/>
                    <xsd:enumeration value="M850"/>
                    <xsd:enumeration value="M8500"/>
                    <xsd:enumeration value="M8800"/>
                    <xsd:enumeration value="M8900"/>
                    <xsd:enumeration value="M900"/>
                    <xsd:enumeration value="M9000"/>
                    <xsd:enumeration value="M9050"/>
                    <xsd:enumeration value="M9100"/>
                    <xsd:enumeration value="M911"/>
                    <xsd:enumeration value="M9150"/>
                    <xsd:enumeration value="M9200"/>
                    <xsd:enumeration value="M9300"/>
                    <xsd:enumeration value="M940"/>
                    <xsd:enumeration value="M9400"/>
                    <xsd:enumeration value="M9600"/>
                    <xsd:enumeration value="M9650"/>
                    <xsd:enumeration value="M9660"/>
                    <xsd:enumeration value="M9700"/>
                    <xsd:enumeration value="M9760"/>
                    <xsd:enumeration value="M9800"/>
                    <xsd:enumeration value="M9850"/>
                    <xsd:enumeration value="PD100"/>
                    <xsd:enumeration value="PG115P Ithaca"/>
                    <xsd:enumeration value="PG120F"/>
                    <xsd:enumeration value="PG120P Mykonos"/>
                    <xsd:enumeration value="PG120P Paros"/>
                    <xsd:enumeration value="PG160P Santorini"/>
                    <xsd:enumeration value="PNH Double Skin Facade"/>
                    <xsd:enumeration value="PS820"/>
                    <xsd:enumeration value="P100"/>
                    <xsd:enumeration value="P150"/>
                    <xsd:enumeration value="P17"/>
                    <xsd:enumeration value="P19"/>
                    <xsd:enumeration value="P20"/>
                    <xsd:enumeration value="P200"/>
                    <xsd:enumeration value="P21"/>
                    <xsd:enumeration value="P400"/>
                    <xsd:enumeration value="P50"/>
                    <xsd:enumeration value="ROM / Da Vinci project"/>
                    <xsd:enumeration value="SD100"/>
                    <xsd:enumeration value="SD115"/>
                    <xsd:enumeration value="SD130"/>
                    <xsd:enumeration value="SD77"/>
                    <xsd:enumeration value="SD95"/>
                    <xsd:enumeration value="SF85"/>
                    <xsd:enumeration value="S100"/>
                    <xsd:enumeration value="S13600"/>
                    <xsd:enumeration value="S200"/>
                    <xsd:enumeration value="S300"/>
                    <xsd:enumeration value="S30700"/>
                    <xsd:enumeration value="S350"/>
                    <xsd:enumeration value="S350 LT"/>
                    <xsd:enumeration value="S400"/>
                    <xsd:enumeration value="S40000"/>
                    <xsd:enumeration value="S440"/>
                    <xsd:enumeration value="S450"/>
                    <xsd:enumeration value="S500"/>
                    <xsd:enumeration value="S560"/>
                    <xsd:enumeration value="S560 (Century Plaza)"/>
                    <xsd:enumeration value="S560 LT"/>
                    <xsd:enumeration value="S60"/>
                    <xsd:enumeration value="S600"/>
                    <xsd:enumeration value="S61"/>
                    <xsd:enumeration value="S650"/>
                    <xsd:enumeration value="S650 AUTOMATIC"/>
                    <xsd:enumeration value="S650 (DISCONTINUED)"/>
                    <xsd:enumeration value="S650 Eclipse"/>
                    <xsd:enumeration value="S67"/>
                    <xsd:enumeration value="S67 URBAN"/>
                    <xsd:enumeration value="S700"/>
                    <xsd:enumeration value="S700 Eclipse"/>
                    <xsd:enumeration value="S700 (Pendrel)"/>
                    <xsd:enumeration value="S720"/>
                    <xsd:enumeration value="S75 (STAR TOWER)"/>
                    <xsd:enumeration value="S75 (515 WEST)"/>
                    <xsd:enumeration value="S75 (601 Washington)"/>
                    <xsd:enumeration value="S75 (601 WASHINGTON CW)"/>
                    <xsd:enumeration value="S75 (80 ADAMS)"/>
                    <xsd:enumeration value="S77"/>
                    <xsd:enumeration value="S77 ALUWOOD"/>
                    <xsd:enumeration value="S77 FR"/>
                    <xsd:enumeration value="S80"/>
                    <xsd:enumeration value="S800"/>
                    <xsd:enumeration value="S91"/>
                    <xsd:enumeration value="S95"/>
                    <xsd:enumeration value="TEST"/>
                    <xsd:enumeration value="THE HELLINIKON"/>
                    <xsd:enumeration value="THERMAL BREAK PROFILES"/>
                    <xsd:enumeration value="WOODALUX"/>
                    <xsd:enumeration value="WOODEE"/>
                    <xsd:enumeration value="WOOPEE"/>
                    <xsd:enumeration value="WOOPEE FR"/>
                    <xsd:enumeration value="Z1000"/>
                    <xsd:enumeration value="ΒΙΟΜΗΧΑΝΙΚΑ ΠΡΟΦΙΛ ΘΕΡΜΟ"/>
                    <xsd:enumeration value="ΒΙΟΜΗΧΑΝΙΚΑ ΠΡΟΦΙΛ ΚΡΥΑ"/>
                    <xsd:enumeration value="Η2700"/>
                    <xsd:enumeration value="ΚΟΙΝΟΧΡΗΣΤΑ ΠΡΟΦΙΛ ΜΕ ΤΟ ΜΕΤΡΟ"/>
                    <xsd:enumeration value="ΚΥΠΡΙΑΚΑ"/>
                    <xsd:enumeration value="ΣΕΙΡΑ Α/Τ / STANDARD"/>
                    <xsd:enumeration value="ΣΕΙΡΑ ΓΙΑ ΕΞΑΡΤΗΜΑΤΑ"/>
                    <xsd:enumeration value="500 BROADWAY"/>
                  </xsd:restriction>
                </xsd:simpleType>
              </xsd:element>
            </xsd:sequence>
          </xsd:extension>
        </xsd:complexContent>
      </xsd:complexType>
    </xsd:element>
    <xsd:element name="SystemType" ma:index="3" nillable="true" ma:displayName="System Type" ma:internalName="SystemType">
      <xsd:complexType>
        <xsd:complexContent>
          <xsd:extension base="dms:MultiChoice">
            <xsd:sequence>
              <xsd:element name="Value" maxOccurs="unbounded" minOccurs="0" nillable="true">
                <xsd:simpleType>
                  <xsd:restriction base="dms:Choice">
                    <xsd:enumeration value="Complementary Systems"/>
                    <xsd:enumeration value="Curtain Walls and Atriums"/>
                    <xsd:enumeration value="Hinged systems"/>
                    <xsd:enumeration value="Industrial"/>
                    <xsd:enumeration value="Outdoors Systems"/>
                    <xsd:enumeration value="Sliding systems"/>
                    <xsd:enumeration value="Special Handling Systems"/>
                  </xsd:restriction>
                </xsd:simpleType>
              </xsd:element>
            </xsd:sequence>
          </xsd:extension>
        </xsd:complexContent>
      </xsd:complexType>
    </xsd:element>
    <xsd:element name="SpecialSystems" ma:index="4" nillable="true" ma:displayName="Special Systems" ma:internalName="SpecialSystems">
      <xsd:complexType>
        <xsd:complexContent>
          <xsd:extension base="dms:MultiChoice">
            <xsd:sequence>
              <xsd:element name="Value" maxOccurs="unbounded" minOccurs="0" nillable="true">
                <xsd:simpleType>
                  <xsd:restriction base="dms:Choice">
                    <xsd:enumeration value="Automatic Door Systems"/>
                    <xsd:enumeration value="Cladding"/>
                    <xsd:enumeration value="Deck"/>
                    <xsd:enumeration value="Door System"/>
                    <xsd:enumeration value="Fencing"/>
                    <xsd:enumeration value="Flyscreens"/>
                    <xsd:enumeration value="Folding doors"/>
                    <xsd:enumeration value="Lift&amp;Slide"/>
                    <xsd:enumeration value="Noise Barriers"/>
                    <xsd:enumeration value="Office Partitions"/>
                    <xsd:enumeration value="Pergola"/>
                    <xsd:enumeration value="Polycarbonate Sheets"/>
                    <xsd:enumeration value="Railing Systems"/>
                    <xsd:enumeration value="Rolling Shutters"/>
                    <xsd:enumeration value="Shutters"/>
                    <xsd:enumeration value="Solar Shading System"/>
                    <xsd:enumeration value="Solar Systems"/>
                    <xsd:enumeration value="Window Sills"/>
                  </xsd:restriction>
                </xsd:simpleType>
              </xsd:element>
            </xsd:sequence>
          </xsd:extension>
        </xsd:complexContent>
      </xsd:complexType>
    </xsd:element>
    <xsd:element name="Tier" ma:index="5" nillable="true" ma:displayName="Tier" ma:internalName="Tier">
      <xsd:complexType>
        <xsd:complexContent>
          <xsd:extension base="dms:MultiChoice">
            <xsd:sequence>
              <xsd:element name="Value" maxOccurs="unbounded" minOccurs="0" nillable="true">
                <xsd:simpleType>
                  <xsd:restriction base="dms:Choice">
                    <xsd:enumeration value="Comfort"/>
                    <xsd:enumeration value="Smartia"/>
                    <xsd:enumeration value="Solar"/>
                    <xsd:enumeration value="Supreme"/>
                  </xsd:restriction>
                </xsd:simpleType>
              </xsd:element>
            </xsd:sequence>
          </xsd:extension>
        </xsd:complexContent>
      </xsd:complexType>
    </xsd:element>
    <xsd:element name="SurfaceTreatments" ma:index="6" nillable="true" ma:displayName="Surface Treatments" ma:internalName="SurfaceTreatments">
      <xsd:complexType>
        <xsd:complexContent>
          <xsd:extension base="dms:MultiChoice">
            <xsd:sequence>
              <xsd:element name="Value" maxOccurs="unbounded" minOccurs="0" nillable="true">
                <xsd:simpleType>
                  <xsd:restriction base="dms:Choice">
                    <xsd:enumeration value="Powder Coating"/>
                    <xsd:enumeration value="Anodizing"/>
                    <xsd:enumeration value="Sublimation"/>
                    <xsd:enumeration value="Preanodizing"/>
                  </xsd:restriction>
                </xsd:simpleType>
              </xsd:element>
            </xsd:sequence>
          </xsd:extension>
        </xsd:complexContent>
      </xsd:complexType>
    </xsd:element>
    <xsd:element name="Lang" ma:index="7" nillable="true" ma:displayName="Lang" ma:description="Language" ma:internalName="Lang" ma:requiredMultiChoice="true">
      <xsd:complexType>
        <xsd:complexContent>
          <xsd:extension base="dms:MultiChoiceFillIn">
            <xsd:sequence>
              <xsd:element name="Value" maxOccurs="unbounded" minOccurs="0" nillable="true">
                <xsd:simpleType>
                  <xsd:union memberTypes="dms:Text">
                    <xsd:simpleType>
                      <xsd:restriction base="dms:Choice">
                        <xsd:enumeration value="Ελληνικά"/>
                        <xsd:enumeration value="Albanian"/>
                        <xsd:enumeration value="Bulgarian"/>
                        <xsd:enumeration value="Czech"/>
                        <xsd:enumeration value="Dutch"/>
                        <xsd:enumeration value="English"/>
                        <xsd:enumeration value="French"/>
                        <xsd:enumeration value="German"/>
                        <xsd:enumeration value="Hungarian"/>
                        <xsd:enumeration value="Italian"/>
                        <xsd:enumeration value="Middle East"/>
                        <xsd:enumeration value="Romanian"/>
                        <xsd:enumeration value="Russian"/>
                        <xsd:enumeration value="Serbian"/>
                        <xsd:enumeration value="Turkish"/>
                      </xsd:restriction>
                    </xsd:simpleType>
                  </xsd:union>
                </xsd:simpleType>
              </xsd:element>
            </xsd:sequence>
          </xsd:extension>
        </xsd:complexContent>
      </xsd:complexType>
    </xsd:element>
    <xsd:element name="Year" ma:index="8" ma:displayName="Year" ma:format="Dropdown" ma:internalName="Year" ma:readOnly="false">
      <xsd:simpleType>
        <xsd:union memberTypes="dms:Text">
          <xsd:simpleType>
            <xsd:restriction base="dms:Choice">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enumeration value="2026"/>
              <xsd:enumeration value="2027"/>
              <xsd:enumeration value="2028"/>
              <xsd:enumeration value="2029"/>
              <xsd:enumeration value="2030"/>
            </xsd:restriction>
          </xsd:simpleType>
        </xsd:union>
      </xsd:simpleType>
    </xsd:element>
    <xsd:element name="SharedFlag" ma:index="15" nillable="true" ma:displayName="SharedFlag" ma:default="No" ma:description="Flag that sets if the document can be shared on Alumil Connect Site" ma:format="Dropdown" ma:internalName="SharedFlag">
      <xsd:simpleType>
        <xsd:restriction base="dms:Choice">
          <xsd:enumeration value="Yes"/>
          <xsd:enumeration value="No"/>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ec1dd4f6-bbd3-4da4-a27a-bf738e660d8c" ContentTypeId="0x01010058CB53696FB3AB49B6DE1F5161D53123"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SystemType xmlns="4185b8d0-a6ee-43ce-b45d-70896bd8c6c6">
      <Value>Outdoors Systems</Value>
    </SystemType>
    <Lang xmlns="4185b8d0-a6ee-43ce-b45d-70896bd8c6c6">
      <Value>English</Value>
    </Lang>
    <SpecialSystems xmlns="4185b8d0-a6ee-43ce-b45d-70896bd8c6c6">
      <Value>Railing Systems</Value>
    </SpecialSystems>
    <Tier xmlns="4185b8d0-a6ee-43ce-b45d-70896bd8c6c6">
      <Value>Smartia</Value>
    </Tier>
    <SurfaceTreatments xmlns="4185b8d0-a6ee-43ce-b45d-70896bd8c6c6" xsi:nil="true"/>
    <Year xmlns="4185b8d0-a6ee-43ce-b45d-70896bd8c6c6">2022</Year>
    <System xmlns="4185b8d0-a6ee-43ce-b45d-70896bd8c6c6">
      <Value>M8200</Value>
    </System>
    <SharedFlag xmlns="4185b8d0-a6ee-43ce-b45d-70896bd8c6c6">Yes</SharedFlag>
  </documentManagement>
</p:properties>
</file>

<file path=customXml/itemProps1.xml><?xml version="1.0" encoding="utf-8"?>
<ds:datastoreItem xmlns:ds="http://schemas.openxmlformats.org/officeDocument/2006/customXml" ds:itemID="{9A44460F-41D2-4F85-B318-0D669054FD68}"/>
</file>

<file path=customXml/itemProps2.xml><?xml version="1.0" encoding="utf-8"?>
<ds:datastoreItem xmlns:ds="http://schemas.openxmlformats.org/officeDocument/2006/customXml" ds:itemID="{ED8B8328-D6B2-49EB-9B73-583B56F0DC98}"/>
</file>

<file path=customXml/itemProps3.xml><?xml version="1.0" encoding="utf-8"?>
<ds:datastoreItem xmlns:ds="http://schemas.openxmlformats.org/officeDocument/2006/customXml" ds:itemID="{C00D23F2-67B2-4095-8DFE-A11C4991B52F}"/>
</file>

<file path=customXml/itemProps4.xml><?xml version="1.0" encoding="utf-8"?>
<ds:datastoreItem xmlns:ds="http://schemas.openxmlformats.org/officeDocument/2006/customXml" ds:itemID="{D58AC936-1DAF-48E9-9DD8-AA9C4F54C0F9}"/>
</file>

<file path=docProps/app.xml><?xml version="1.0" encoding="utf-8"?>
<Properties xmlns="http://schemas.openxmlformats.org/officeDocument/2006/extended-properties" xmlns:vt="http://schemas.openxmlformats.org/officeDocument/2006/docPropsVTypes">
  <Template>Office Theme</Template>
  <TotalTime>1498</TotalTime>
  <Words>1860</Words>
  <Application>Microsoft Office PowerPoint</Application>
  <PresentationFormat>Προβολή στην οθόνη (4:3)</PresentationFormat>
  <Paragraphs>241</Paragraphs>
  <Slides>36</Slides>
  <Notes>6</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4</vt:i4>
      </vt:variant>
      <vt:variant>
        <vt:lpstr>Τίτλοι διαφανειών</vt:lpstr>
      </vt:variant>
      <vt:variant>
        <vt:i4>36</vt:i4>
      </vt:variant>
    </vt:vector>
  </HeadingPairs>
  <TitlesOfParts>
    <vt:vector size="44" baseType="lpstr">
      <vt:lpstr>Calibri Light</vt:lpstr>
      <vt:lpstr>Arial</vt:lpstr>
      <vt:lpstr>Calibri</vt:lpstr>
      <vt:lpstr>Wingdings</vt:lpstr>
      <vt:lpstr>7_Προσαρμοσμένη σχεδίαση</vt:lpstr>
      <vt:lpstr>6_Προσαρμοσμένη σχεδίαση</vt:lpstr>
      <vt:lpstr>1_Προσαρμοσμένη σχεδίαση</vt:lpstr>
      <vt:lpstr>3_Προσαρμοσμένη σχεδίαση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Tzivanidou Anastasia</dc:creator>
  <cp:lastModifiedBy>Harris Pouftis</cp:lastModifiedBy>
  <cp:revision>176</cp:revision>
  <cp:lastPrinted>2016-11-15T08:23:17Z</cp:lastPrinted>
  <dcterms:created xsi:type="dcterms:W3CDTF">2016-03-24T08:23:05Z</dcterms:created>
  <dcterms:modified xsi:type="dcterms:W3CDTF">2022-04-27T08:01:55Z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0x01010058CB53696FB3AB49B6DE1F5161D5312300724175B93B69B7419C46F032A893C0FD</vt:lpwstr>
  </property>
  <property fmtid="{D5CDD505-2E9C-101B-9397-08002B2CF9AE}" pid="3" name="SharedWithUsers">
    <vt:lpwstr>817;#Alumil Connect Constructors</vt:lpwstr>
  </property>
</Properties>
</file>