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docProps/core.xml" ContentType="application/vnd.openxmlformats-package.core-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7" r:id="rId2"/>
    <p:sldMasterId id="2147483681" r:id="rId3"/>
    <p:sldMasterId id="2147483690" r:id="rId4"/>
  </p:sldMasterIdLst>
  <p:notesMasterIdLst>
    <p:notesMasterId r:id="rId45"/>
  </p:notesMasterIdLst>
  <p:sldIdLst>
    <p:sldId id="256" r:id="rId5"/>
    <p:sldId id="259" r:id="rId6"/>
    <p:sldId id="258" r:id="rId7"/>
    <p:sldId id="267" r:id="rId8"/>
    <p:sldId id="260" r:id="rId9"/>
    <p:sldId id="261" r:id="rId10"/>
    <p:sldId id="262" r:id="rId11"/>
    <p:sldId id="263" r:id="rId12"/>
    <p:sldId id="264" r:id="rId13"/>
    <p:sldId id="265" r:id="rId14"/>
    <p:sldId id="266" r:id="rId15"/>
    <p:sldId id="268" r:id="rId16"/>
    <p:sldId id="276" r:id="rId17"/>
    <p:sldId id="277" r:id="rId18"/>
    <p:sldId id="278" r:id="rId19"/>
    <p:sldId id="314" r:id="rId20"/>
    <p:sldId id="315" r:id="rId21"/>
    <p:sldId id="316" r:id="rId22"/>
    <p:sldId id="279" r:id="rId23"/>
    <p:sldId id="317" r:id="rId24"/>
    <p:sldId id="280" r:id="rId25"/>
    <p:sldId id="318" r:id="rId26"/>
    <p:sldId id="282" r:id="rId27"/>
    <p:sldId id="283" r:id="rId28"/>
    <p:sldId id="294" r:id="rId29"/>
    <p:sldId id="321" r:id="rId30"/>
    <p:sldId id="322" r:id="rId31"/>
    <p:sldId id="323" r:id="rId32"/>
    <p:sldId id="320" r:id="rId33"/>
    <p:sldId id="324" r:id="rId34"/>
    <p:sldId id="325" r:id="rId35"/>
    <p:sldId id="326" r:id="rId36"/>
    <p:sldId id="319" r:id="rId37"/>
    <p:sldId id="296" r:id="rId38"/>
    <p:sldId id="297" r:id="rId39"/>
    <p:sldId id="299" r:id="rId40"/>
    <p:sldId id="313" r:id="rId41"/>
    <p:sldId id="298" r:id="rId42"/>
    <p:sldId id="300" r:id="rId43"/>
    <p:sldId id="303"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0B3F72-49E4-4B80-B172-27F87C817E37}" v="90" dt="2020-10-02T07:47:06.7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24" autoAdjust="0"/>
    <p:restoredTop sz="93767" autoAdjust="0"/>
  </p:normalViewPr>
  <p:slideViewPr>
    <p:cSldViewPr snapToGrid="0">
      <p:cViewPr varScale="1">
        <p:scale>
          <a:sx n="86" d="100"/>
          <a:sy n="86" d="100"/>
        </p:scale>
        <p:origin x="131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55" Type="http://schemas.openxmlformats.org/officeDocument/2006/relationships/customXml" Target="../customXml/item4.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openxmlformats.org/officeDocument/2006/relationships/customXml" Target="../customXml/item2.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orgos Andreadis" userId="6dcd40db-d696-4e77-a191-8f98ede82c52" providerId="ADAL" clId="{8E0B3F72-49E4-4B80-B172-27F87C817E37}"/>
    <pc:docChg chg="undo custSel addSld modSld">
      <pc:chgData name="Giorgos Andreadis" userId="6dcd40db-d696-4e77-a191-8f98ede82c52" providerId="ADAL" clId="{8E0B3F72-49E4-4B80-B172-27F87C817E37}" dt="2020-10-02T08:48:47.465" v="6617" actId="20577"/>
      <pc:docMkLst>
        <pc:docMk/>
      </pc:docMkLst>
      <pc:sldChg chg="modSp mod">
        <pc:chgData name="Giorgos Andreadis" userId="6dcd40db-d696-4e77-a191-8f98ede82c52" providerId="ADAL" clId="{8E0B3F72-49E4-4B80-B172-27F87C817E37}" dt="2020-09-29T13:47:26.478" v="5" actId="1076"/>
        <pc:sldMkLst>
          <pc:docMk/>
          <pc:sldMk cId="3556953281" sldId="294"/>
        </pc:sldMkLst>
        <pc:spChg chg="mod">
          <ac:chgData name="Giorgos Andreadis" userId="6dcd40db-d696-4e77-a191-8f98ede82c52" providerId="ADAL" clId="{8E0B3F72-49E4-4B80-B172-27F87C817E37}" dt="2020-09-29T13:47:26.478" v="5" actId="1076"/>
          <ac:spMkLst>
            <pc:docMk/>
            <pc:sldMk cId="3556953281" sldId="294"/>
            <ac:spMk id="2" creationId="{B08FF9CC-AE55-4088-BE80-1357029A47E4}"/>
          </ac:spMkLst>
        </pc:spChg>
      </pc:sldChg>
      <pc:sldChg chg="addSp delSp modSp add mod modAnim">
        <pc:chgData name="Giorgos Andreadis" userId="6dcd40db-d696-4e77-a191-8f98ede82c52" providerId="ADAL" clId="{8E0B3F72-49E4-4B80-B172-27F87C817E37}" dt="2020-10-01T09:44:40.387" v="3187"/>
        <pc:sldMkLst>
          <pc:docMk/>
          <pc:sldMk cId="155561676" sldId="321"/>
        </pc:sldMkLst>
        <pc:spChg chg="mod">
          <ac:chgData name="Giorgos Andreadis" userId="6dcd40db-d696-4e77-a191-8f98ede82c52" providerId="ADAL" clId="{8E0B3F72-49E4-4B80-B172-27F87C817E37}" dt="2020-09-29T13:46:21.063" v="1" actId="6549"/>
          <ac:spMkLst>
            <pc:docMk/>
            <pc:sldMk cId="155561676" sldId="321"/>
            <ac:spMk id="2" creationId="{B08FF9CC-AE55-4088-BE80-1357029A47E4}"/>
          </ac:spMkLst>
        </pc:spChg>
        <pc:spChg chg="add mod">
          <ac:chgData name="Giorgos Andreadis" userId="6dcd40db-d696-4e77-a191-8f98ede82c52" providerId="ADAL" clId="{8E0B3F72-49E4-4B80-B172-27F87C817E37}" dt="2020-10-01T09:44:32.244" v="3185" actId="20578"/>
          <ac:spMkLst>
            <pc:docMk/>
            <pc:sldMk cId="155561676" sldId="321"/>
            <ac:spMk id="4" creationId="{8BA38312-4E64-479B-B777-0CDA7B67D0B3}"/>
          </ac:spMkLst>
        </pc:spChg>
        <pc:spChg chg="add del mod">
          <ac:chgData name="Giorgos Andreadis" userId="6dcd40db-d696-4e77-a191-8f98ede82c52" providerId="ADAL" clId="{8E0B3F72-49E4-4B80-B172-27F87C817E37}" dt="2020-09-29T13:48:44.876" v="8"/>
          <ac:spMkLst>
            <pc:docMk/>
            <pc:sldMk cId="155561676" sldId="321"/>
            <ac:spMk id="4" creationId="{AA3CDD75-406B-42BF-8413-7895B37AFC0D}"/>
          </ac:spMkLst>
        </pc:spChg>
        <pc:spChg chg="add del mod">
          <ac:chgData name="Giorgos Andreadis" userId="6dcd40db-d696-4e77-a191-8f98ede82c52" providerId="ADAL" clId="{8E0B3F72-49E4-4B80-B172-27F87C817E37}" dt="2020-09-29T13:52:37.065" v="65"/>
          <ac:spMkLst>
            <pc:docMk/>
            <pc:sldMk cId="155561676" sldId="321"/>
            <ac:spMk id="5" creationId="{B2A40529-731C-49BB-B66C-F5E9E193967B}"/>
          </ac:spMkLst>
        </pc:spChg>
      </pc:sldChg>
      <pc:sldChg chg="addSp delSp modSp add mod addAnim delAnim modAnim">
        <pc:chgData name="Giorgos Andreadis" userId="6dcd40db-d696-4e77-a191-8f98ede82c52" providerId="ADAL" clId="{8E0B3F72-49E4-4B80-B172-27F87C817E37}" dt="2020-10-01T10:01:19.050" v="3257"/>
        <pc:sldMkLst>
          <pc:docMk/>
          <pc:sldMk cId="638168645" sldId="322"/>
        </pc:sldMkLst>
        <pc:spChg chg="add del mod">
          <ac:chgData name="Giorgos Andreadis" userId="6dcd40db-d696-4e77-a191-8f98ede82c52" providerId="ADAL" clId="{8E0B3F72-49E4-4B80-B172-27F87C817E37}" dt="2020-10-01T09:57:30.927" v="3236" actId="14100"/>
          <ac:spMkLst>
            <pc:docMk/>
            <pc:sldMk cId="638168645" sldId="322"/>
            <ac:spMk id="4" creationId="{8BA38312-4E64-479B-B777-0CDA7B67D0B3}"/>
          </ac:spMkLst>
        </pc:spChg>
        <pc:spChg chg="add mod">
          <ac:chgData name="Giorgos Andreadis" userId="6dcd40db-d696-4e77-a191-8f98ede82c52" providerId="ADAL" clId="{8E0B3F72-49E4-4B80-B172-27F87C817E37}" dt="2020-10-01T09:50:29.269" v="3212" actId="571"/>
          <ac:spMkLst>
            <pc:docMk/>
            <pc:sldMk cId="638168645" sldId="322"/>
            <ac:spMk id="9" creationId="{DA3CDAF3-DA76-4AE1-9217-B9CCFCA96E42}"/>
          </ac:spMkLst>
        </pc:spChg>
        <pc:spChg chg="add mod">
          <ac:chgData name="Giorgos Andreadis" userId="6dcd40db-d696-4e77-a191-8f98ede82c52" providerId="ADAL" clId="{8E0B3F72-49E4-4B80-B172-27F87C817E37}" dt="2020-10-01T09:50:35.716" v="3214" actId="571"/>
          <ac:spMkLst>
            <pc:docMk/>
            <pc:sldMk cId="638168645" sldId="322"/>
            <ac:spMk id="10" creationId="{E0F84EA9-C0A7-4B5E-A3EB-CDF6DECA46F8}"/>
          </ac:spMkLst>
        </pc:spChg>
        <pc:spChg chg="add mod">
          <ac:chgData name="Giorgos Andreadis" userId="6dcd40db-d696-4e77-a191-8f98ede82c52" providerId="ADAL" clId="{8E0B3F72-49E4-4B80-B172-27F87C817E37}" dt="2020-10-01T09:55:22.519" v="3228" actId="571"/>
          <ac:spMkLst>
            <pc:docMk/>
            <pc:sldMk cId="638168645" sldId="322"/>
            <ac:spMk id="11" creationId="{FDA14B52-6F6E-4AFE-A5E4-CEDD09952C28}"/>
          </ac:spMkLst>
        </pc:spChg>
        <pc:spChg chg="add mod">
          <ac:chgData name="Giorgos Andreadis" userId="6dcd40db-d696-4e77-a191-8f98ede82c52" providerId="ADAL" clId="{8E0B3F72-49E4-4B80-B172-27F87C817E37}" dt="2020-10-01T09:57:44.186" v="3238" actId="571"/>
          <ac:spMkLst>
            <pc:docMk/>
            <pc:sldMk cId="638168645" sldId="322"/>
            <ac:spMk id="12" creationId="{77506E48-1F61-46CC-99F0-FC866537E07C}"/>
          </ac:spMkLst>
        </pc:spChg>
        <pc:picChg chg="add mod">
          <ac:chgData name="Giorgos Andreadis" userId="6dcd40db-d696-4e77-a191-8f98ede82c52" providerId="ADAL" clId="{8E0B3F72-49E4-4B80-B172-27F87C817E37}" dt="2020-10-01T09:59:57.699" v="3251" actId="1076"/>
          <ac:picMkLst>
            <pc:docMk/>
            <pc:sldMk cId="638168645" sldId="322"/>
            <ac:picMk id="6" creationId="{700351DD-FA26-420A-AA72-439DAD3BB86B}"/>
          </ac:picMkLst>
        </pc:picChg>
        <pc:picChg chg="add del mod modCrop">
          <ac:chgData name="Giorgos Andreadis" userId="6dcd40db-d696-4e77-a191-8f98ede82c52" providerId="ADAL" clId="{8E0B3F72-49E4-4B80-B172-27F87C817E37}" dt="2020-09-30T13:51:54.268" v="1990" actId="478"/>
          <ac:picMkLst>
            <pc:docMk/>
            <pc:sldMk cId="638168645" sldId="322"/>
            <ac:picMk id="6" creationId="{A969218A-B21F-4697-8EA0-8CB0684170B1}"/>
          </ac:picMkLst>
        </pc:picChg>
        <pc:picChg chg="add mod">
          <ac:chgData name="Giorgos Andreadis" userId="6dcd40db-d696-4e77-a191-8f98ede82c52" providerId="ADAL" clId="{8E0B3F72-49E4-4B80-B172-27F87C817E37}" dt="2020-10-01T09:58:31.971" v="3240" actId="1076"/>
          <ac:picMkLst>
            <pc:docMk/>
            <pc:sldMk cId="638168645" sldId="322"/>
            <ac:picMk id="7" creationId="{7499F45A-FFA8-4A57-A309-A91A0EEF167E}"/>
          </ac:picMkLst>
        </pc:picChg>
        <pc:picChg chg="add mod">
          <ac:chgData name="Giorgos Andreadis" userId="6dcd40db-d696-4e77-a191-8f98ede82c52" providerId="ADAL" clId="{8E0B3F72-49E4-4B80-B172-27F87C817E37}" dt="2020-10-01T09:57:44.186" v="3238" actId="571"/>
          <ac:picMkLst>
            <pc:docMk/>
            <pc:sldMk cId="638168645" sldId="322"/>
            <ac:picMk id="13" creationId="{4D49C4CC-56A7-438A-9E2B-262C7D12E3A5}"/>
          </ac:picMkLst>
        </pc:picChg>
      </pc:sldChg>
      <pc:sldChg chg="addSp delSp modSp add mod modAnim">
        <pc:chgData name="Giorgos Andreadis" userId="6dcd40db-d696-4e77-a191-8f98ede82c52" providerId="ADAL" clId="{8E0B3F72-49E4-4B80-B172-27F87C817E37}" dt="2020-10-01T10:02:12.016" v="3260"/>
        <pc:sldMkLst>
          <pc:docMk/>
          <pc:sldMk cId="1457195155" sldId="323"/>
        </pc:sldMkLst>
        <pc:spChg chg="mod">
          <ac:chgData name="Giorgos Andreadis" userId="6dcd40db-d696-4e77-a191-8f98ede82c52" providerId="ADAL" clId="{8E0B3F72-49E4-4B80-B172-27F87C817E37}" dt="2020-10-01T09:59:12.326" v="3247" actId="6549"/>
          <ac:spMkLst>
            <pc:docMk/>
            <pc:sldMk cId="1457195155" sldId="323"/>
            <ac:spMk id="4" creationId="{8BA38312-4E64-479B-B777-0CDA7B67D0B3}"/>
          </ac:spMkLst>
        </pc:spChg>
        <pc:spChg chg="add mod">
          <ac:chgData name="Giorgos Andreadis" userId="6dcd40db-d696-4e77-a191-8f98ede82c52" providerId="ADAL" clId="{8E0B3F72-49E4-4B80-B172-27F87C817E37}" dt="2020-10-01T09:59:08.962" v="3246" actId="571"/>
          <ac:spMkLst>
            <pc:docMk/>
            <pc:sldMk cId="1457195155" sldId="323"/>
            <ac:spMk id="7" creationId="{399E8955-33EF-40C8-A5A4-E6FCC4BFBDC3}"/>
          </ac:spMkLst>
        </pc:spChg>
        <pc:spChg chg="add mod">
          <ac:chgData name="Giorgos Andreadis" userId="6dcd40db-d696-4e77-a191-8f98ede82c52" providerId="ADAL" clId="{8E0B3F72-49E4-4B80-B172-27F87C817E37}" dt="2020-10-01T09:59:04.736" v="3245" actId="571"/>
          <ac:spMkLst>
            <pc:docMk/>
            <pc:sldMk cId="1457195155" sldId="323"/>
            <ac:spMk id="9" creationId="{A26E9142-0AAD-455C-B598-672686568C5A}"/>
          </ac:spMkLst>
        </pc:spChg>
        <pc:picChg chg="add mod modCrop">
          <ac:chgData name="Giorgos Andreadis" userId="6dcd40db-d696-4e77-a191-8f98ede82c52" providerId="ADAL" clId="{8E0B3F72-49E4-4B80-B172-27F87C817E37}" dt="2020-10-01T09:28:58.348" v="2685" actId="1076"/>
          <ac:picMkLst>
            <pc:docMk/>
            <pc:sldMk cId="1457195155" sldId="323"/>
            <ac:picMk id="6" creationId="{E3EEF794-E1F5-4B4B-9894-B745221371F1}"/>
          </ac:picMkLst>
        </pc:picChg>
        <pc:picChg chg="del">
          <ac:chgData name="Giorgos Andreadis" userId="6dcd40db-d696-4e77-a191-8f98ede82c52" providerId="ADAL" clId="{8E0B3F72-49E4-4B80-B172-27F87C817E37}" dt="2020-09-30T14:13:23.096" v="2450" actId="478"/>
          <ac:picMkLst>
            <pc:docMk/>
            <pc:sldMk cId="1457195155" sldId="323"/>
            <ac:picMk id="7" creationId="{7499F45A-FFA8-4A57-A309-A91A0EEF167E}"/>
          </ac:picMkLst>
        </pc:picChg>
        <pc:picChg chg="add mod">
          <ac:chgData name="Giorgos Andreadis" userId="6dcd40db-d696-4e77-a191-8f98ede82c52" providerId="ADAL" clId="{8E0B3F72-49E4-4B80-B172-27F87C817E37}" dt="2020-10-01T09:59:08.962" v="3246" actId="571"/>
          <ac:picMkLst>
            <pc:docMk/>
            <pc:sldMk cId="1457195155" sldId="323"/>
            <ac:picMk id="8" creationId="{E90BCD8C-703D-4C4C-95EC-FE62F76DF2E1}"/>
          </ac:picMkLst>
        </pc:picChg>
        <pc:picChg chg="add mod">
          <ac:chgData name="Giorgos Andreadis" userId="6dcd40db-d696-4e77-a191-8f98ede82c52" providerId="ADAL" clId="{8E0B3F72-49E4-4B80-B172-27F87C817E37}" dt="2020-10-01T09:59:04.736" v="3245" actId="571"/>
          <ac:picMkLst>
            <pc:docMk/>
            <pc:sldMk cId="1457195155" sldId="323"/>
            <ac:picMk id="10" creationId="{D920699D-0AD3-49E8-AFC3-65DF3A6C3A29}"/>
          </ac:picMkLst>
        </pc:picChg>
      </pc:sldChg>
      <pc:sldChg chg="addSp delSp modSp add mod">
        <pc:chgData name="Giorgos Andreadis" userId="6dcd40db-d696-4e77-a191-8f98ede82c52" providerId="ADAL" clId="{8E0B3F72-49E4-4B80-B172-27F87C817E37}" dt="2020-10-02T07:44:36.836" v="6406" actId="20577"/>
        <pc:sldMkLst>
          <pc:docMk/>
          <pc:sldMk cId="3873329629" sldId="324"/>
        </pc:sldMkLst>
        <pc:spChg chg="mod">
          <ac:chgData name="Giorgos Andreadis" userId="6dcd40db-d696-4e77-a191-8f98ede82c52" providerId="ADAL" clId="{8E0B3F72-49E4-4B80-B172-27F87C817E37}" dt="2020-10-01T09:43:56.170" v="3180" actId="6549"/>
          <ac:spMkLst>
            <pc:docMk/>
            <pc:sldMk cId="3873329629" sldId="324"/>
            <ac:spMk id="2" creationId="{B08FF9CC-AE55-4088-BE80-1357029A47E4}"/>
          </ac:spMkLst>
        </pc:spChg>
        <pc:spChg chg="add del mod">
          <ac:chgData name="Giorgos Andreadis" userId="6dcd40db-d696-4e77-a191-8f98ede82c52" providerId="ADAL" clId="{8E0B3F72-49E4-4B80-B172-27F87C817E37}" dt="2020-10-01T10:03:25.008" v="3264"/>
          <ac:spMkLst>
            <pc:docMk/>
            <pc:sldMk cId="3873329629" sldId="324"/>
            <ac:spMk id="4" creationId="{1AEDE9B3-A703-437A-AA5C-AF99CEDA1BDC}"/>
          </ac:spMkLst>
        </pc:spChg>
        <pc:spChg chg="add del mod">
          <ac:chgData name="Giorgos Andreadis" userId="6dcd40db-d696-4e77-a191-8f98ede82c52" providerId="ADAL" clId="{8E0B3F72-49E4-4B80-B172-27F87C817E37}" dt="2020-10-01T10:04:43.142" v="3358"/>
          <ac:spMkLst>
            <pc:docMk/>
            <pc:sldMk cId="3873329629" sldId="324"/>
            <ac:spMk id="5" creationId="{372E8FAA-25C4-4172-A8E0-B2795C0CDE87}"/>
          </ac:spMkLst>
        </pc:spChg>
        <pc:spChg chg="add del mod">
          <ac:chgData name="Giorgos Andreadis" userId="6dcd40db-d696-4e77-a191-8f98ede82c52" providerId="ADAL" clId="{8E0B3F72-49E4-4B80-B172-27F87C817E37}" dt="2020-10-01T10:06:04.422" v="3365" actId="47"/>
          <ac:spMkLst>
            <pc:docMk/>
            <pc:sldMk cId="3873329629" sldId="324"/>
            <ac:spMk id="6" creationId="{952401FF-AE0E-4693-B008-D287C2B72CEA}"/>
          </ac:spMkLst>
        </pc:spChg>
        <pc:spChg chg="add del mod">
          <ac:chgData name="Giorgos Andreadis" userId="6dcd40db-d696-4e77-a191-8f98ede82c52" providerId="ADAL" clId="{8E0B3F72-49E4-4B80-B172-27F87C817E37}" dt="2020-10-01T10:10:39.286" v="3369"/>
          <ac:spMkLst>
            <pc:docMk/>
            <pc:sldMk cId="3873329629" sldId="324"/>
            <ac:spMk id="7" creationId="{534C53B5-9553-4BC5-86FC-0532A7A53790}"/>
          </ac:spMkLst>
        </pc:spChg>
        <pc:spChg chg="add mod">
          <ac:chgData name="Giorgos Andreadis" userId="6dcd40db-d696-4e77-a191-8f98ede82c52" providerId="ADAL" clId="{8E0B3F72-49E4-4B80-B172-27F87C817E37}" dt="2020-10-01T11:12:34.400" v="4037" actId="5793"/>
          <ac:spMkLst>
            <pc:docMk/>
            <pc:sldMk cId="3873329629" sldId="324"/>
            <ac:spMk id="8" creationId="{515BBE74-84CA-4A7E-9DFF-3A0882D8D05B}"/>
          </ac:spMkLst>
        </pc:spChg>
        <pc:spChg chg="add mod">
          <ac:chgData name="Giorgos Andreadis" userId="6dcd40db-d696-4e77-a191-8f98ede82c52" providerId="ADAL" clId="{8E0B3F72-49E4-4B80-B172-27F87C817E37}" dt="2020-10-02T07:44:36.836" v="6406" actId="20577"/>
          <ac:spMkLst>
            <pc:docMk/>
            <pc:sldMk cId="3873329629" sldId="324"/>
            <ac:spMk id="13" creationId="{619AC938-0616-4898-B761-54D01D863C66}"/>
          </ac:spMkLst>
        </pc:spChg>
        <pc:spChg chg="add del mod">
          <ac:chgData name="Giorgos Andreadis" userId="6dcd40db-d696-4e77-a191-8f98ede82c52" providerId="ADAL" clId="{8E0B3F72-49E4-4B80-B172-27F87C817E37}" dt="2020-10-01T12:25:00.965" v="4857"/>
          <ac:spMkLst>
            <pc:docMk/>
            <pc:sldMk cId="3873329629" sldId="324"/>
            <ac:spMk id="14" creationId="{A98960DB-3722-476C-8EDF-0D7412912A08}"/>
          </ac:spMkLst>
        </pc:spChg>
        <pc:picChg chg="add del mod">
          <ac:chgData name="Giorgos Andreadis" userId="6dcd40db-d696-4e77-a191-8f98ede82c52" providerId="ADAL" clId="{8E0B3F72-49E4-4B80-B172-27F87C817E37}" dt="2020-10-01T11:11:18.873" v="3981" actId="478"/>
          <ac:picMkLst>
            <pc:docMk/>
            <pc:sldMk cId="3873329629" sldId="324"/>
            <ac:picMk id="10" creationId="{594A742A-8E13-4F17-B86D-E639006CD90B}"/>
          </ac:picMkLst>
        </pc:picChg>
        <pc:picChg chg="add mod">
          <ac:chgData name="Giorgos Andreadis" userId="6dcd40db-d696-4e77-a191-8f98ede82c52" providerId="ADAL" clId="{8E0B3F72-49E4-4B80-B172-27F87C817E37}" dt="2020-10-01T11:12:37.737" v="4038" actId="1076"/>
          <ac:picMkLst>
            <pc:docMk/>
            <pc:sldMk cId="3873329629" sldId="324"/>
            <ac:picMk id="12" creationId="{8D61FF2A-9C02-4315-B335-4B006C732499}"/>
          </ac:picMkLst>
        </pc:picChg>
      </pc:sldChg>
      <pc:sldChg chg="addSp delSp modSp add mod">
        <pc:chgData name="Giorgos Andreadis" userId="6dcd40db-d696-4e77-a191-8f98ede82c52" providerId="ADAL" clId="{8E0B3F72-49E4-4B80-B172-27F87C817E37}" dt="2020-10-02T07:39:28.076" v="6261" actId="313"/>
        <pc:sldMkLst>
          <pc:docMk/>
          <pc:sldMk cId="1361624332" sldId="325"/>
        </pc:sldMkLst>
        <pc:spChg chg="mod">
          <ac:chgData name="Giorgos Andreadis" userId="6dcd40db-d696-4e77-a191-8f98ede82c52" providerId="ADAL" clId="{8E0B3F72-49E4-4B80-B172-27F87C817E37}" dt="2020-10-02T07:39:28.076" v="6261" actId="313"/>
          <ac:spMkLst>
            <pc:docMk/>
            <pc:sldMk cId="1361624332" sldId="325"/>
            <ac:spMk id="13" creationId="{619AC938-0616-4898-B761-54D01D863C66}"/>
          </ac:spMkLst>
        </pc:spChg>
        <pc:picChg chg="add mod">
          <ac:chgData name="Giorgos Andreadis" userId="6dcd40db-d696-4e77-a191-8f98ede82c52" providerId="ADAL" clId="{8E0B3F72-49E4-4B80-B172-27F87C817E37}" dt="2020-10-02T07:37:41.121" v="6065" actId="962"/>
          <ac:picMkLst>
            <pc:docMk/>
            <pc:sldMk cId="1361624332" sldId="325"/>
            <ac:picMk id="5" creationId="{6165461C-92E0-4541-8C84-E9A631D1024B}"/>
          </ac:picMkLst>
        </pc:picChg>
        <pc:picChg chg="del">
          <ac:chgData name="Giorgos Andreadis" userId="6dcd40db-d696-4e77-a191-8f98ede82c52" providerId="ADAL" clId="{8E0B3F72-49E4-4B80-B172-27F87C817E37}" dt="2020-10-02T07:36:20.272" v="6061" actId="478"/>
          <ac:picMkLst>
            <pc:docMk/>
            <pc:sldMk cId="1361624332" sldId="325"/>
            <ac:picMk id="12" creationId="{8D61FF2A-9C02-4315-B335-4B006C732499}"/>
          </ac:picMkLst>
        </pc:picChg>
      </pc:sldChg>
      <pc:sldChg chg="addSp delSp modSp add mod">
        <pc:chgData name="Giorgos Andreadis" userId="6dcd40db-d696-4e77-a191-8f98ede82c52" providerId="ADAL" clId="{8E0B3F72-49E4-4B80-B172-27F87C817E37}" dt="2020-10-02T08:48:47.465" v="6617" actId="20577"/>
        <pc:sldMkLst>
          <pc:docMk/>
          <pc:sldMk cId="4160136698" sldId="326"/>
        </pc:sldMkLst>
        <pc:spChg chg="mod">
          <ac:chgData name="Giorgos Andreadis" userId="6dcd40db-d696-4e77-a191-8f98ede82c52" providerId="ADAL" clId="{8E0B3F72-49E4-4B80-B172-27F87C817E37}" dt="2020-10-02T08:48:47.465" v="6617" actId="20577"/>
          <ac:spMkLst>
            <pc:docMk/>
            <pc:sldMk cId="4160136698" sldId="326"/>
            <ac:spMk id="13" creationId="{619AC938-0616-4898-B761-54D01D863C66}"/>
          </ac:spMkLst>
        </pc:spChg>
        <pc:picChg chg="del">
          <ac:chgData name="Giorgos Andreadis" userId="6dcd40db-d696-4e77-a191-8f98ede82c52" providerId="ADAL" clId="{8E0B3F72-49E4-4B80-B172-27F87C817E37}" dt="2020-10-02T07:46:16.839" v="6408" actId="478"/>
          <ac:picMkLst>
            <pc:docMk/>
            <pc:sldMk cId="4160136698" sldId="326"/>
            <ac:picMk id="5" creationId="{6165461C-92E0-4541-8C84-E9A631D1024B}"/>
          </ac:picMkLst>
        </pc:picChg>
        <pc:picChg chg="add mod">
          <ac:chgData name="Giorgos Andreadis" userId="6dcd40db-d696-4e77-a191-8f98ede82c52" providerId="ADAL" clId="{8E0B3F72-49E4-4B80-B172-27F87C817E37}" dt="2020-10-02T07:50:58.834" v="6506" actId="14100"/>
          <ac:picMkLst>
            <pc:docMk/>
            <pc:sldMk cId="4160136698" sldId="326"/>
            <ac:picMk id="7" creationId="{89979EFF-12DE-41BB-B64A-2B6880786B9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3A7CD4-2CED-4BA8-80C9-8ACE7EF15D64}" type="datetimeFigureOut">
              <a:rPr lang="el-GR" smtClean="0"/>
              <a:t>2/10/2020</a:t>
            </a:fld>
            <a:endParaRPr lang="el-G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D2314-3384-41BE-84BD-D6FC4D950BF6}" type="slidenum">
              <a:rPr lang="el-GR" smtClean="0"/>
              <a:t>‹#›</a:t>
            </a:fld>
            <a:endParaRPr lang="el-GR"/>
          </a:p>
        </p:txBody>
      </p:sp>
    </p:spTree>
    <p:extLst>
      <p:ext uri="{BB962C8B-B14F-4D97-AF65-F5344CB8AC3E}">
        <p14:creationId xmlns:p14="http://schemas.microsoft.com/office/powerpoint/2010/main" val="2325104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0DD2314-3384-41BE-84BD-D6FC4D950BF6}" type="slidenum">
              <a:rPr lang="el-GR" smtClean="0"/>
              <a:t>3</a:t>
            </a:fld>
            <a:endParaRPr lang="el-GR"/>
          </a:p>
        </p:txBody>
      </p:sp>
    </p:spTree>
    <p:extLst>
      <p:ext uri="{BB962C8B-B14F-4D97-AF65-F5344CB8AC3E}">
        <p14:creationId xmlns:p14="http://schemas.microsoft.com/office/powerpoint/2010/main" val="3750743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0DD2314-3384-41BE-84BD-D6FC4D950BF6}" type="slidenum">
              <a:rPr lang="el-GR" smtClean="0"/>
              <a:t>20</a:t>
            </a:fld>
            <a:endParaRPr lang="el-GR"/>
          </a:p>
        </p:txBody>
      </p:sp>
    </p:spTree>
    <p:extLst>
      <p:ext uri="{BB962C8B-B14F-4D97-AF65-F5344CB8AC3E}">
        <p14:creationId xmlns:p14="http://schemas.microsoft.com/office/powerpoint/2010/main" val="3771086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0DD2314-3384-41BE-84BD-D6FC4D950BF6}" type="slidenum">
              <a:rPr lang="el-GR" smtClean="0"/>
              <a:t>21</a:t>
            </a:fld>
            <a:endParaRPr lang="el-GR"/>
          </a:p>
        </p:txBody>
      </p:sp>
    </p:spTree>
    <p:extLst>
      <p:ext uri="{BB962C8B-B14F-4D97-AF65-F5344CB8AC3E}">
        <p14:creationId xmlns:p14="http://schemas.microsoft.com/office/powerpoint/2010/main" val="1641346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0DD2314-3384-41BE-84BD-D6FC4D950BF6}" type="slidenum">
              <a:rPr lang="el-GR" smtClean="0"/>
              <a:t>22</a:t>
            </a:fld>
            <a:endParaRPr lang="el-GR"/>
          </a:p>
        </p:txBody>
      </p:sp>
    </p:spTree>
    <p:extLst>
      <p:ext uri="{BB962C8B-B14F-4D97-AF65-F5344CB8AC3E}">
        <p14:creationId xmlns:p14="http://schemas.microsoft.com/office/powerpoint/2010/main" val="445104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0DD2314-3384-41BE-84BD-D6FC4D950BF6}" type="slidenum">
              <a:rPr lang="el-GR" smtClean="0"/>
              <a:t>23</a:t>
            </a:fld>
            <a:endParaRPr lang="el-GR"/>
          </a:p>
        </p:txBody>
      </p:sp>
    </p:spTree>
    <p:extLst>
      <p:ext uri="{BB962C8B-B14F-4D97-AF65-F5344CB8AC3E}">
        <p14:creationId xmlns:p14="http://schemas.microsoft.com/office/powerpoint/2010/main" val="2580456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0DD2314-3384-41BE-84BD-D6FC4D950BF6}" type="slidenum">
              <a:rPr lang="el-GR" smtClean="0"/>
              <a:t>34</a:t>
            </a:fld>
            <a:endParaRPr lang="el-GR"/>
          </a:p>
        </p:txBody>
      </p:sp>
    </p:spTree>
    <p:extLst>
      <p:ext uri="{BB962C8B-B14F-4D97-AF65-F5344CB8AC3E}">
        <p14:creationId xmlns:p14="http://schemas.microsoft.com/office/powerpoint/2010/main" val="2765366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0DD2314-3384-41BE-84BD-D6FC4D950BF6}" type="slidenum">
              <a:rPr lang="el-GR" smtClean="0"/>
              <a:t>35</a:t>
            </a:fld>
            <a:endParaRPr lang="el-GR"/>
          </a:p>
        </p:txBody>
      </p:sp>
    </p:spTree>
    <p:extLst>
      <p:ext uri="{BB962C8B-B14F-4D97-AF65-F5344CB8AC3E}">
        <p14:creationId xmlns:p14="http://schemas.microsoft.com/office/powerpoint/2010/main" val="709784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0DD2314-3384-41BE-84BD-D6FC4D950BF6}" type="slidenum">
              <a:rPr lang="el-GR" smtClean="0"/>
              <a:t>36</a:t>
            </a:fld>
            <a:endParaRPr lang="el-GR"/>
          </a:p>
        </p:txBody>
      </p:sp>
    </p:spTree>
    <p:extLst>
      <p:ext uri="{BB962C8B-B14F-4D97-AF65-F5344CB8AC3E}">
        <p14:creationId xmlns:p14="http://schemas.microsoft.com/office/powerpoint/2010/main" val="2044847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0DD2314-3384-41BE-84BD-D6FC4D950BF6}" type="slidenum">
              <a:rPr lang="el-GR" smtClean="0"/>
              <a:t>37</a:t>
            </a:fld>
            <a:endParaRPr lang="el-GR"/>
          </a:p>
        </p:txBody>
      </p:sp>
    </p:spTree>
    <p:extLst>
      <p:ext uri="{BB962C8B-B14F-4D97-AF65-F5344CB8AC3E}">
        <p14:creationId xmlns:p14="http://schemas.microsoft.com/office/powerpoint/2010/main" val="215876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0DD2314-3384-41BE-84BD-D6FC4D950BF6}" type="slidenum">
              <a:rPr lang="el-GR" smtClean="0"/>
              <a:t>38</a:t>
            </a:fld>
            <a:endParaRPr lang="el-GR"/>
          </a:p>
        </p:txBody>
      </p:sp>
    </p:spTree>
    <p:extLst>
      <p:ext uri="{BB962C8B-B14F-4D97-AF65-F5344CB8AC3E}">
        <p14:creationId xmlns:p14="http://schemas.microsoft.com/office/powerpoint/2010/main" val="3603706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0DD2314-3384-41BE-84BD-D6FC4D950BF6}" type="slidenum">
              <a:rPr lang="el-GR" smtClean="0"/>
              <a:t>39</a:t>
            </a:fld>
            <a:endParaRPr lang="el-GR"/>
          </a:p>
        </p:txBody>
      </p:sp>
    </p:spTree>
    <p:extLst>
      <p:ext uri="{BB962C8B-B14F-4D97-AF65-F5344CB8AC3E}">
        <p14:creationId xmlns:p14="http://schemas.microsoft.com/office/powerpoint/2010/main" val="1637070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0DD2314-3384-41BE-84BD-D6FC4D950BF6}" type="slidenum">
              <a:rPr lang="el-GR" smtClean="0"/>
              <a:t>12</a:t>
            </a:fld>
            <a:endParaRPr lang="el-GR"/>
          </a:p>
        </p:txBody>
      </p:sp>
    </p:spTree>
    <p:extLst>
      <p:ext uri="{BB962C8B-B14F-4D97-AF65-F5344CB8AC3E}">
        <p14:creationId xmlns:p14="http://schemas.microsoft.com/office/powerpoint/2010/main" val="4187268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0DD2314-3384-41BE-84BD-D6FC4D950BF6}" type="slidenum">
              <a:rPr lang="el-GR" smtClean="0"/>
              <a:t>13</a:t>
            </a:fld>
            <a:endParaRPr lang="el-GR"/>
          </a:p>
        </p:txBody>
      </p:sp>
    </p:spTree>
    <p:extLst>
      <p:ext uri="{BB962C8B-B14F-4D97-AF65-F5344CB8AC3E}">
        <p14:creationId xmlns:p14="http://schemas.microsoft.com/office/powerpoint/2010/main" val="1332464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0DD2314-3384-41BE-84BD-D6FC4D950BF6}" type="slidenum">
              <a:rPr lang="el-GR" smtClean="0"/>
              <a:t>14</a:t>
            </a:fld>
            <a:endParaRPr lang="el-GR"/>
          </a:p>
        </p:txBody>
      </p:sp>
    </p:spTree>
    <p:extLst>
      <p:ext uri="{BB962C8B-B14F-4D97-AF65-F5344CB8AC3E}">
        <p14:creationId xmlns:p14="http://schemas.microsoft.com/office/powerpoint/2010/main" val="2157300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0DD2314-3384-41BE-84BD-D6FC4D950BF6}" type="slidenum">
              <a:rPr lang="el-GR" smtClean="0"/>
              <a:t>15</a:t>
            </a:fld>
            <a:endParaRPr lang="el-GR"/>
          </a:p>
        </p:txBody>
      </p:sp>
    </p:spTree>
    <p:extLst>
      <p:ext uri="{BB962C8B-B14F-4D97-AF65-F5344CB8AC3E}">
        <p14:creationId xmlns:p14="http://schemas.microsoft.com/office/powerpoint/2010/main" val="4058672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0DD2314-3384-41BE-84BD-D6FC4D950BF6}" type="slidenum">
              <a:rPr lang="el-GR" smtClean="0"/>
              <a:t>16</a:t>
            </a:fld>
            <a:endParaRPr lang="el-GR"/>
          </a:p>
        </p:txBody>
      </p:sp>
    </p:spTree>
    <p:extLst>
      <p:ext uri="{BB962C8B-B14F-4D97-AF65-F5344CB8AC3E}">
        <p14:creationId xmlns:p14="http://schemas.microsoft.com/office/powerpoint/2010/main" val="1171927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0DD2314-3384-41BE-84BD-D6FC4D950BF6}" type="slidenum">
              <a:rPr lang="el-GR" smtClean="0"/>
              <a:t>17</a:t>
            </a:fld>
            <a:endParaRPr lang="el-GR"/>
          </a:p>
        </p:txBody>
      </p:sp>
    </p:spTree>
    <p:extLst>
      <p:ext uri="{BB962C8B-B14F-4D97-AF65-F5344CB8AC3E}">
        <p14:creationId xmlns:p14="http://schemas.microsoft.com/office/powerpoint/2010/main" val="3001412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0DD2314-3384-41BE-84BD-D6FC4D950BF6}" type="slidenum">
              <a:rPr lang="el-GR" smtClean="0"/>
              <a:t>18</a:t>
            </a:fld>
            <a:endParaRPr lang="el-GR"/>
          </a:p>
        </p:txBody>
      </p:sp>
    </p:spTree>
    <p:extLst>
      <p:ext uri="{BB962C8B-B14F-4D97-AF65-F5344CB8AC3E}">
        <p14:creationId xmlns:p14="http://schemas.microsoft.com/office/powerpoint/2010/main" val="786699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0DD2314-3384-41BE-84BD-D6FC4D950BF6}" type="slidenum">
              <a:rPr lang="el-GR" smtClean="0"/>
              <a:t>19</a:t>
            </a:fld>
            <a:endParaRPr lang="el-GR"/>
          </a:p>
        </p:txBody>
      </p:sp>
    </p:spTree>
    <p:extLst>
      <p:ext uri="{BB962C8B-B14F-4D97-AF65-F5344CB8AC3E}">
        <p14:creationId xmlns:p14="http://schemas.microsoft.com/office/powerpoint/2010/main" val="2759464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Διαφάνεια τίτλου">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49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Κεφαλίδα ενότητας">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934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a:xfrm>
            <a:off x="457203" y="6356356"/>
            <a:ext cx="2133600" cy="365124"/>
          </a:xfrm>
          <a:prstGeom prst="rect">
            <a:avLst/>
          </a:prstGeom>
        </p:spPr>
        <p:txBody>
          <a:bodyPr/>
          <a:lstStyle/>
          <a:p>
            <a:fld id="{7CEBBAFE-3A8E-4002-87D1-ABD34A3AFFDD}" type="datetimeFigureOut">
              <a:rPr lang="el-GR" smtClean="0"/>
              <a:pPr/>
              <a:t>2/10/2020</a:t>
            </a:fld>
            <a:endParaRPr lang="el-GR"/>
          </a:p>
        </p:txBody>
      </p:sp>
      <p:sp>
        <p:nvSpPr>
          <p:cNvPr id="3" name="Θέση υποσέλιδου 2"/>
          <p:cNvSpPr>
            <a:spLocks noGrp="1"/>
          </p:cNvSpPr>
          <p:nvPr>
            <p:ph type="ftr" sz="quarter" idx="11"/>
          </p:nvPr>
        </p:nvSpPr>
        <p:spPr>
          <a:xfrm>
            <a:off x="3124201" y="6356356"/>
            <a:ext cx="2895599" cy="365124"/>
          </a:xfrm>
          <a:prstGeom prst="rect">
            <a:avLst/>
          </a:prstGeom>
        </p:spPr>
        <p:txBody>
          <a:bodyPr/>
          <a:lstStyle/>
          <a:p>
            <a:endParaRPr lang="el-GR"/>
          </a:p>
        </p:txBody>
      </p:sp>
      <p:sp>
        <p:nvSpPr>
          <p:cNvPr id="4" name="Θέση αριθμού διαφάνειας 3"/>
          <p:cNvSpPr>
            <a:spLocks noGrp="1"/>
          </p:cNvSpPr>
          <p:nvPr>
            <p:ph type="sldNum" sz="quarter" idx="12"/>
          </p:nvPr>
        </p:nvSpPr>
        <p:spPr>
          <a:xfrm>
            <a:off x="6553202" y="6356356"/>
            <a:ext cx="2133600" cy="365124"/>
          </a:xfrm>
          <a:prstGeom prst="rect">
            <a:avLst/>
          </a:prstGeom>
        </p:spPr>
        <p:txBody>
          <a:bodyPr/>
          <a:lstStyle/>
          <a:p>
            <a:fld id="{B0B3D5AD-3E5D-4B74-A764-546A471B9339}" type="slidenum">
              <a:rPr lang="el-GR" smtClean="0"/>
              <a:pPr/>
              <a:t>‹#›</a:t>
            </a:fld>
            <a:endParaRPr lang="el-GR"/>
          </a:p>
        </p:txBody>
      </p:sp>
    </p:spTree>
    <p:extLst>
      <p:ext uri="{BB962C8B-B14F-4D97-AF65-F5344CB8AC3E}">
        <p14:creationId xmlns:p14="http://schemas.microsoft.com/office/powerpoint/2010/main" val="2153368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Προσαρμοσμένη διάταξη">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18737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Διαφάνεια τίτλου">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351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Διαφάνεια τίτλου">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1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CREEN TRANSPARENT LOGO WITH FULL 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482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142802" y="1122104"/>
            <a:ext cx="6858397" cy="2388634"/>
          </a:xfrm>
          <a:prstGeom prst="rect">
            <a:avLst/>
          </a:prstGeom>
        </p:spPr>
        <p:txBody>
          <a:bodyPr anchor="b"/>
          <a:lstStyle>
            <a:lvl1pPr algn="ctr">
              <a:defRPr sz="5999"/>
            </a:lvl1pPr>
          </a:lstStyle>
          <a:p>
            <a:r>
              <a:rPr lang="el-GR"/>
              <a:t>Στυλ κύριου τίτλου</a:t>
            </a:r>
          </a:p>
        </p:txBody>
      </p:sp>
      <p:sp>
        <p:nvSpPr>
          <p:cNvPr id="3" name="Υπότιτλος 2"/>
          <p:cNvSpPr>
            <a:spLocks noGrp="1"/>
          </p:cNvSpPr>
          <p:nvPr>
            <p:ph type="subTitle" idx="1"/>
          </p:nvPr>
        </p:nvSpPr>
        <p:spPr>
          <a:xfrm>
            <a:off x="1142802" y="3602791"/>
            <a:ext cx="6858397" cy="1655380"/>
          </a:xfrm>
          <a:prstGeom prst="rect">
            <a:avLst/>
          </a:prstGeo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l-GR"/>
              <a:t>Στυλ κύριου υπότιτλου</a:t>
            </a:r>
          </a:p>
        </p:txBody>
      </p:sp>
      <p:sp>
        <p:nvSpPr>
          <p:cNvPr id="4" name="Θέση ημερομηνίας 3"/>
          <p:cNvSpPr>
            <a:spLocks noGrp="1"/>
          </p:cNvSpPr>
          <p:nvPr>
            <p:ph type="dt" sz="half" idx="10"/>
          </p:nvPr>
        </p:nvSpPr>
        <p:spPr>
          <a:xfrm>
            <a:off x="628541" y="6356467"/>
            <a:ext cx="2057043" cy="365040"/>
          </a:xfrm>
          <a:prstGeom prst="rect">
            <a:avLst/>
          </a:prstGeom>
        </p:spPr>
        <p:txBody>
          <a:bodyPr/>
          <a:lstStyle/>
          <a:p>
            <a:fld id="{FF597F67-5B19-474B-8193-473B884A7E0A}" type="datetimeFigureOut">
              <a:rPr lang="el-GR" smtClean="0"/>
              <a:pPr/>
              <a:t>2/10/2020</a:t>
            </a:fld>
            <a:endParaRPr lang="el-GR"/>
          </a:p>
        </p:txBody>
      </p:sp>
      <p:sp>
        <p:nvSpPr>
          <p:cNvPr id="5" name="Θέση υποσέλιδου 4"/>
          <p:cNvSpPr>
            <a:spLocks noGrp="1"/>
          </p:cNvSpPr>
          <p:nvPr>
            <p:ph type="ftr" sz="quarter" idx="11"/>
          </p:nvPr>
        </p:nvSpPr>
        <p:spPr>
          <a:xfrm>
            <a:off x="3028424" y="6356467"/>
            <a:ext cx="3087152" cy="365040"/>
          </a:xfrm>
          <a:prstGeom prst="rect">
            <a:avLst/>
          </a:prstGeom>
        </p:spPr>
        <p:txBody>
          <a:bodyPr/>
          <a:lstStyle/>
          <a:p>
            <a:endParaRPr lang="el-GR"/>
          </a:p>
        </p:txBody>
      </p:sp>
      <p:sp>
        <p:nvSpPr>
          <p:cNvPr id="6" name="Θέση αριθμού διαφάνειας 5"/>
          <p:cNvSpPr>
            <a:spLocks noGrp="1"/>
          </p:cNvSpPr>
          <p:nvPr>
            <p:ph type="sldNum" sz="quarter" idx="12"/>
          </p:nvPr>
        </p:nvSpPr>
        <p:spPr>
          <a:xfrm>
            <a:off x="6458416" y="6356467"/>
            <a:ext cx="2057043" cy="365040"/>
          </a:xfrm>
          <a:prstGeom prst="rect">
            <a:avLst/>
          </a:prstGeom>
        </p:spPr>
        <p:txBody>
          <a:bodyPr/>
          <a:lstStyle/>
          <a:p>
            <a:fld id="{4DC4069F-BF6F-4084-A079-E6B2E5FAC50B}" type="slidenum">
              <a:rPr lang="el-GR" smtClean="0"/>
              <a:pPr/>
              <a:t>‹#›</a:t>
            </a:fld>
            <a:endParaRPr lang="el-GR"/>
          </a:p>
        </p:txBody>
      </p:sp>
    </p:spTree>
    <p:extLst>
      <p:ext uri="{BB962C8B-B14F-4D97-AF65-F5344CB8AC3E}">
        <p14:creationId xmlns:p14="http://schemas.microsoft.com/office/powerpoint/2010/main" val="3802874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628541" y="365041"/>
            <a:ext cx="7886918" cy="1325256"/>
          </a:xfrm>
          <a:prstGeom prst="rect">
            <a:avLst/>
          </a:prstGeom>
        </p:spPr>
        <p:txBody>
          <a:bodyPr/>
          <a:lstStyle/>
          <a:p>
            <a:r>
              <a:rPr lang="el-GR"/>
              <a:t>Στυλ κύριου τίτλου</a:t>
            </a:r>
          </a:p>
        </p:txBody>
      </p:sp>
      <p:sp>
        <p:nvSpPr>
          <p:cNvPr id="3" name="Θέση περιεχομένου 2"/>
          <p:cNvSpPr>
            <a:spLocks noGrp="1"/>
          </p:cNvSpPr>
          <p:nvPr>
            <p:ph idx="1"/>
          </p:nvPr>
        </p:nvSpPr>
        <p:spPr>
          <a:xfrm>
            <a:off x="628541" y="1825203"/>
            <a:ext cx="7886918" cy="4351917"/>
          </a:xfrm>
          <a:prstGeom prst="rect">
            <a:avLst/>
          </a:prstGeo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a:xfrm>
            <a:off x="628541" y="6356467"/>
            <a:ext cx="2057043" cy="365040"/>
          </a:xfrm>
          <a:prstGeom prst="rect">
            <a:avLst/>
          </a:prstGeom>
        </p:spPr>
        <p:txBody>
          <a:bodyPr/>
          <a:lstStyle/>
          <a:p>
            <a:fld id="{FF597F67-5B19-474B-8193-473B884A7E0A}" type="datetimeFigureOut">
              <a:rPr lang="el-GR" smtClean="0"/>
              <a:pPr/>
              <a:t>2/10/2020</a:t>
            </a:fld>
            <a:endParaRPr lang="el-GR"/>
          </a:p>
        </p:txBody>
      </p:sp>
      <p:sp>
        <p:nvSpPr>
          <p:cNvPr id="5" name="Θέση υποσέλιδου 4"/>
          <p:cNvSpPr>
            <a:spLocks noGrp="1"/>
          </p:cNvSpPr>
          <p:nvPr>
            <p:ph type="ftr" sz="quarter" idx="11"/>
          </p:nvPr>
        </p:nvSpPr>
        <p:spPr>
          <a:xfrm>
            <a:off x="3028424" y="6356467"/>
            <a:ext cx="3087152" cy="365040"/>
          </a:xfrm>
          <a:prstGeom prst="rect">
            <a:avLst/>
          </a:prstGeom>
        </p:spPr>
        <p:txBody>
          <a:bodyPr/>
          <a:lstStyle/>
          <a:p>
            <a:endParaRPr lang="el-GR"/>
          </a:p>
        </p:txBody>
      </p:sp>
      <p:sp>
        <p:nvSpPr>
          <p:cNvPr id="6" name="Θέση αριθμού διαφάνειας 5"/>
          <p:cNvSpPr>
            <a:spLocks noGrp="1"/>
          </p:cNvSpPr>
          <p:nvPr>
            <p:ph type="sldNum" sz="quarter" idx="12"/>
          </p:nvPr>
        </p:nvSpPr>
        <p:spPr>
          <a:xfrm>
            <a:off x="6458416" y="6356467"/>
            <a:ext cx="2057043" cy="365040"/>
          </a:xfrm>
          <a:prstGeom prst="rect">
            <a:avLst/>
          </a:prstGeom>
        </p:spPr>
        <p:txBody>
          <a:bodyPr/>
          <a:lstStyle/>
          <a:p>
            <a:fld id="{4DC4069F-BF6F-4084-A079-E6B2E5FAC50B}" type="slidenum">
              <a:rPr lang="el-GR" smtClean="0"/>
              <a:pPr/>
              <a:t>‹#›</a:t>
            </a:fld>
            <a:endParaRPr lang="el-GR"/>
          </a:p>
        </p:txBody>
      </p:sp>
    </p:spTree>
    <p:extLst>
      <p:ext uri="{BB962C8B-B14F-4D97-AF65-F5344CB8AC3E}">
        <p14:creationId xmlns:p14="http://schemas.microsoft.com/office/powerpoint/2010/main" val="1443512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623780" y="1709343"/>
            <a:ext cx="7886917" cy="2853664"/>
          </a:xfrm>
          <a:prstGeom prst="rect">
            <a:avLst/>
          </a:prstGeom>
        </p:spPr>
        <p:txBody>
          <a:bodyPr anchor="b"/>
          <a:lstStyle>
            <a:lvl1pPr>
              <a:defRPr sz="5999"/>
            </a:lvl1pPr>
          </a:lstStyle>
          <a:p>
            <a:r>
              <a:rPr lang="el-GR"/>
              <a:t>Στυλ κύριου τίτλου</a:t>
            </a:r>
          </a:p>
        </p:txBody>
      </p:sp>
      <p:sp>
        <p:nvSpPr>
          <p:cNvPr id="3" name="Θέση κειμένου 2"/>
          <p:cNvSpPr>
            <a:spLocks noGrp="1"/>
          </p:cNvSpPr>
          <p:nvPr>
            <p:ph type="body" idx="1"/>
          </p:nvPr>
        </p:nvSpPr>
        <p:spPr>
          <a:xfrm>
            <a:off x="623780" y="4589987"/>
            <a:ext cx="7886917" cy="1499841"/>
          </a:xfrm>
          <a:prstGeom prst="rect">
            <a:avLst/>
          </a:prstGeo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a:xfrm>
            <a:off x="628541" y="6356467"/>
            <a:ext cx="2057043" cy="365040"/>
          </a:xfrm>
          <a:prstGeom prst="rect">
            <a:avLst/>
          </a:prstGeom>
        </p:spPr>
        <p:txBody>
          <a:bodyPr/>
          <a:lstStyle/>
          <a:p>
            <a:fld id="{FF597F67-5B19-474B-8193-473B884A7E0A}" type="datetimeFigureOut">
              <a:rPr lang="el-GR" smtClean="0"/>
              <a:pPr/>
              <a:t>2/10/2020</a:t>
            </a:fld>
            <a:endParaRPr lang="el-GR"/>
          </a:p>
        </p:txBody>
      </p:sp>
      <p:sp>
        <p:nvSpPr>
          <p:cNvPr id="5" name="Θέση υποσέλιδου 4"/>
          <p:cNvSpPr>
            <a:spLocks noGrp="1"/>
          </p:cNvSpPr>
          <p:nvPr>
            <p:ph type="ftr" sz="quarter" idx="11"/>
          </p:nvPr>
        </p:nvSpPr>
        <p:spPr>
          <a:xfrm>
            <a:off x="3028424" y="6356467"/>
            <a:ext cx="3087152" cy="365040"/>
          </a:xfrm>
          <a:prstGeom prst="rect">
            <a:avLst/>
          </a:prstGeom>
        </p:spPr>
        <p:txBody>
          <a:bodyPr/>
          <a:lstStyle/>
          <a:p>
            <a:endParaRPr lang="el-GR"/>
          </a:p>
        </p:txBody>
      </p:sp>
      <p:sp>
        <p:nvSpPr>
          <p:cNvPr id="6" name="Θέση αριθμού διαφάνειας 5"/>
          <p:cNvSpPr>
            <a:spLocks noGrp="1"/>
          </p:cNvSpPr>
          <p:nvPr>
            <p:ph type="sldNum" sz="quarter" idx="12"/>
          </p:nvPr>
        </p:nvSpPr>
        <p:spPr>
          <a:xfrm>
            <a:off x="6458416" y="6356467"/>
            <a:ext cx="2057043" cy="365040"/>
          </a:xfrm>
          <a:prstGeom prst="rect">
            <a:avLst/>
          </a:prstGeom>
        </p:spPr>
        <p:txBody>
          <a:bodyPr/>
          <a:lstStyle/>
          <a:p>
            <a:fld id="{4DC4069F-BF6F-4084-A079-E6B2E5FAC50B}" type="slidenum">
              <a:rPr lang="el-GR" smtClean="0"/>
              <a:pPr/>
              <a:t>‹#›</a:t>
            </a:fld>
            <a:endParaRPr lang="el-GR"/>
          </a:p>
        </p:txBody>
      </p:sp>
    </p:spTree>
    <p:extLst>
      <p:ext uri="{BB962C8B-B14F-4D97-AF65-F5344CB8AC3E}">
        <p14:creationId xmlns:p14="http://schemas.microsoft.com/office/powerpoint/2010/main" val="1649870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a:xfrm>
            <a:off x="628541" y="365041"/>
            <a:ext cx="7886918" cy="1325256"/>
          </a:xfrm>
          <a:prstGeom prst="rect">
            <a:avLst/>
          </a:prstGeom>
        </p:spPr>
        <p:txBody>
          <a:bodyPr/>
          <a:lstStyle/>
          <a:p>
            <a:r>
              <a:rPr lang="el-GR"/>
              <a:t>Στυλ κύριου τίτλου</a:t>
            </a:r>
          </a:p>
        </p:txBody>
      </p:sp>
      <p:sp>
        <p:nvSpPr>
          <p:cNvPr id="3" name="Θέση περιεχομένου 2"/>
          <p:cNvSpPr>
            <a:spLocks noGrp="1"/>
          </p:cNvSpPr>
          <p:nvPr>
            <p:ph sz="half" idx="1"/>
          </p:nvPr>
        </p:nvSpPr>
        <p:spPr>
          <a:xfrm>
            <a:off x="628541" y="1825203"/>
            <a:ext cx="3866479" cy="4351917"/>
          </a:xfrm>
          <a:prstGeom prst="rect">
            <a:avLst/>
          </a:prstGeo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7393" y="1825203"/>
            <a:ext cx="3868066" cy="4351917"/>
          </a:xfrm>
          <a:prstGeom prst="rect">
            <a:avLst/>
          </a:prstGeo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a:xfrm>
            <a:off x="628541" y="6356467"/>
            <a:ext cx="2057043" cy="365040"/>
          </a:xfrm>
          <a:prstGeom prst="rect">
            <a:avLst/>
          </a:prstGeom>
        </p:spPr>
        <p:txBody>
          <a:bodyPr/>
          <a:lstStyle/>
          <a:p>
            <a:fld id="{FF597F67-5B19-474B-8193-473B884A7E0A}" type="datetimeFigureOut">
              <a:rPr lang="el-GR" smtClean="0"/>
              <a:pPr/>
              <a:t>2/10/2020</a:t>
            </a:fld>
            <a:endParaRPr lang="el-GR"/>
          </a:p>
        </p:txBody>
      </p:sp>
      <p:sp>
        <p:nvSpPr>
          <p:cNvPr id="6" name="Θέση υποσέλιδου 5"/>
          <p:cNvSpPr>
            <a:spLocks noGrp="1"/>
          </p:cNvSpPr>
          <p:nvPr>
            <p:ph type="ftr" sz="quarter" idx="11"/>
          </p:nvPr>
        </p:nvSpPr>
        <p:spPr>
          <a:xfrm>
            <a:off x="3028424" y="6356467"/>
            <a:ext cx="3087152" cy="365040"/>
          </a:xfrm>
          <a:prstGeom prst="rect">
            <a:avLst/>
          </a:prstGeom>
        </p:spPr>
        <p:txBody>
          <a:bodyPr/>
          <a:lstStyle/>
          <a:p>
            <a:endParaRPr lang="el-GR"/>
          </a:p>
        </p:txBody>
      </p:sp>
      <p:sp>
        <p:nvSpPr>
          <p:cNvPr id="7" name="Θέση αριθμού διαφάνειας 6"/>
          <p:cNvSpPr>
            <a:spLocks noGrp="1"/>
          </p:cNvSpPr>
          <p:nvPr>
            <p:ph type="sldNum" sz="quarter" idx="12"/>
          </p:nvPr>
        </p:nvSpPr>
        <p:spPr>
          <a:xfrm>
            <a:off x="6458416" y="6356467"/>
            <a:ext cx="2057043" cy="365040"/>
          </a:xfrm>
          <a:prstGeom prst="rect">
            <a:avLst/>
          </a:prstGeom>
        </p:spPr>
        <p:txBody>
          <a:bodyPr/>
          <a:lstStyle/>
          <a:p>
            <a:fld id="{4DC4069F-BF6F-4084-A079-E6B2E5FAC50B}" type="slidenum">
              <a:rPr lang="el-GR" smtClean="0"/>
              <a:pPr/>
              <a:t>‹#›</a:t>
            </a:fld>
            <a:endParaRPr lang="el-GR"/>
          </a:p>
        </p:txBody>
      </p:sp>
    </p:spTree>
    <p:extLst>
      <p:ext uri="{BB962C8B-B14F-4D97-AF65-F5344CB8AC3E}">
        <p14:creationId xmlns:p14="http://schemas.microsoft.com/office/powerpoint/2010/main" val="25130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Τίτλος και περιεχόμενο">
    <p:spTree>
      <p:nvGrpSpPr>
        <p:cNvPr id="1" name=""/>
        <p:cNvGrpSpPr/>
        <p:nvPr/>
      </p:nvGrpSpPr>
      <p:grpSpPr>
        <a:xfrm>
          <a:off x="0" y="0"/>
          <a:ext cx="0" cy="0"/>
          <a:chOff x="0" y="0"/>
          <a:chExt cx="0" cy="0"/>
        </a:xfrm>
      </p:grpSpPr>
    </p:spTree>
    <p:extLst>
      <p:ext uri="{BB962C8B-B14F-4D97-AF65-F5344CB8AC3E}">
        <p14:creationId xmlns:p14="http://schemas.microsoft.com/office/powerpoint/2010/main" val="7803438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630129" y="365041"/>
            <a:ext cx="7886917" cy="1325256"/>
          </a:xfrm>
          <a:prstGeom prst="rect">
            <a:avLst/>
          </a:prstGeom>
        </p:spPr>
        <p:txBody>
          <a:bodyPr/>
          <a:lstStyle/>
          <a:p>
            <a:r>
              <a:rPr lang="el-GR"/>
              <a:t>Στυλ κύριου τίτλου</a:t>
            </a:r>
          </a:p>
        </p:txBody>
      </p:sp>
      <p:sp>
        <p:nvSpPr>
          <p:cNvPr id="3" name="Θέση κειμένου 2"/>
          <p:cNvSpPr>
            <a:spLocks noGrp="1"/>
          </p:cNvSpPr>
          <p:nvPr>
            <p:ph type="body" idx="1"/>
          </p:nvPr>
        </p:nvSpPr>
        <p:spPr>
          <a:xfrm>
            <a:off x="630129" y="1680774"/>
            <a:ext cx="3868065" cy="823721"/>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30129" y="2504495"/>
            <a:ext cx="3868065" cy="3685322"/>
          </a:xfrm>
          <a:prstGeom prst="rect">
            <a:avLst/>
          </a:prstGeo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29934" y="1680774"/>
            <a:ext cx="3887112" cy="823721"/>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29934" y="2504495"/>
            <a:ext cx="3887112" cy="3685322"/>
          </a:xfrm>
          <a:prstGeom prst="rect">
            <a:avLst/>
          </a:prstGeo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a:xfrm>
            <a:off x="628541" y="6356467"/>
            <a:ext cx="2057043" cy="365040"/>
          </a:xfrm>
          <a:prstGeom prst="rect">
            <a:avLst/>
          </a:prstGeom>
        </p:spPr>
        <p:txBody>
          <a:bodyPr/>
          <a:lstStyle/>
          <a:p>
            <a:fld id="{FF597F67-5B19-474B-8193-473B884A7E0A}" type="datetimeFigureOut">
              <a:rPr lang="el-GR" smtClean="0"/>
              <a:pPr/>
              <a:t>2/10/2020</a:t>
            </a:fld>
            <a:endParaRPr lang="el-GR"/>
          </a:p>
        </p:txBody>
      </p:sp>
      <p:sp>
        <p:nvSpPr>
          <p:cNvPr id="8" name="Θέση υποσέλιδου 7"/>
          <p:cNvSpPr>
            <a:spLocks noGrp="1"/>
          </p:cNvSpPr>
          <p:nvPr>
            <p:ph type="ftr" sz="quarter" idx="11"/>
          </p:nvPr>
        </p:nvSpPr>
        <p:spPr>
          <a:xfrm>
            <a:off x="3028424" y="6356467"/>
            <a:ext cx="3087152" cy="365040"/>
          </a:xfrm>
          <a:prstGeom prst="rect">
            <a:avLst/>
          </a:prstGeom>
        </p:spPr>
        <p:txBody>
          <a:bodyPr/>
          <a:lstStyle/>
          <a:p>
            <a:endParaRPr lang="el-GR"/>
          </a:p>
        </p:txBody>
      </p:sp>
      <p:sp>
        <p:nvSpPr>
          <p:cNvPr id="9" name="Θέση αριθμού διαφάνειας 8"/>
          <p:cNvSpPr>
            <a:spLocks noGrp="1"/>
          </p:cNvSpPr>
          <p:nvPr>
            <p:ph type="sldNum" sz="quarter" idx="12"/>
          </p:nvPr>
        </p:nvSpPr>
        <p:spPr>
          <a:xfrm>
            <a:off x="6458416" y="6356467"/>
            <a:ext cx="2057043" cy="365040"/>
          </a:xfrm>
          <a:prstGeom prst="rect">
            <a:avLst/>
          </a:prstGeom>
        </p:spPr>
        <p:txBody>
          <a:bodyPr/>
          <a:lstStyle/>
          <a:p>
            <a:fld id="{4DC4069F-BF6F-4084-A079-E6B2E5FAC50B}" type="slidenum">
              <a:rPr lang="el-GR" smtClean="0"/>
              <a:pPr/>
              <a:t>‹#›</a:t>
            </a:fld>
            <a:endParaRPr lang="el-GR"/>
          </a:p>
        </p:txBody>
      </p:sp>
    </p:spTree>
    <p:extLst>
      <p:ext uri="{BB962C8B-B14F-4D97-AF65-F5344CB8AC3E}">
        <p14:creationId xmlns:p14="http://schemas.microsoft.com/office/powerpoint/2010/main" val="4054855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a:xfrm>
            <a:off x="628541" y="365041"/>
            <a:ext cx="7886918" cy="1325256"/>
          </a:xfrm>
          <a:prstGeom prst="rect">
            <a:avLst/>
          </a:prstGeom>
        </p:spPr>
        <p:txBody>
          <a:bodyPr/>
          <a:lstStyle/>
          <a:p>
            <a:r>
              <a:rPr lang="el-GR"/>
              <a:t>Στυλ κύριου τίτλου</a:t>
            </a:r>
          </a:p>
        </p:txBody>
      </p:sp>
      <p:sp>
        <p:nvSpPr>
          <p:cNvPr id="3" name="Θέση ημερομηνίας 2"/>
          <p:cNvSpPr>
            <a:spLocks noGrp="1"/>
          </p:cNvSpPr>
          <p:nvPr>
            <p:ph type="dt" sz="half" idx="10"/>
          </p:nvPr>
        </p:nvSpPr>
        <p:spPr>
          <a:xfrm>
            <a:off x="628541" y="6356467"/>
            <a:ext cx="2057043" cy="365040"/>
          </a:xfrm>
          <a:prstGeom prst="rect">
            <a:avLst/>
          </a:prstGeom>
        </p:spPr>
        <p:txBody>
          <a:bodyPr/>
          <a:lstStyle/>
          <a:p>
            <a:fld id="{FF597F67-5B19-474B-8193-473B884A7E0A}" type="datetimeFigureOut">
              <a:rPr lang="el-GR" smtClean="0"/>
              <a:pPr/>
              <a:t>2/10/2020</a:t>
            </a:fld>
            <a:endParaRPr lang="el-GR"/>
          </a:p>
        </p:txBody>
      </p:sp>
      <p:sp>
        <p:nvSpPr>
          <p:cNvPr id="4" name="Θέση υποσέλιδου 3"/>
          <p:cNvSpPr>
            <a:spLocks noGrp="1"/>
          </p:cNvSpPr>
          <p:nvPr>
            <p:ph type="ftr" sz="quarter" idx="11"/>
          </p:nvPr>
        </p:nvSpPr>
        <p:spPr>
          <a:xfrm>
            <a:off x="3028424" y="6356467"/>
            <a:ext cx="3087152" cy="365040"/>
          </a:xfrm>
          <a:prstGeom prst="rect">
            <a:avLst/>
          </a:prstGeom>
        </p:spPr>
        <p:txBody>
          <a:bodyPr/>
          <a:lstStyle/>
          <a:p>
            <a:endParaRPr lang="el-GR"/>
          </a:p>
        </p:txBody>
      </p:sp>
      <p:sp>
        <p:nvSpPr>
          <p:cNvPr id="5" name="Θέση αριθμού διαφάνειας 4"/>
          <p:cNvSpPr>
            <a:spLocks noGrp="1"/>
          </p:cNvSpPr>
          <p:nvPr>
            <p:ph type="sldNum" sz="quarter" idx="12"/>
          </p:nvPr>
        </p:nvSpPr>
        <p:spPr>
          <a:xfrm>
            <a:off x="6458416" y="6356467"/>
            <a:ext cx="2057043" cy="365040"/>
          </a:xfrm>
          <a:prstGeom prst="rect">
            <a:avLst/>
          </a:prstGeom>
        </p:spPr>
        <p:txBody>
          <a:bodyPr/>
          <a:lstStyle/>
          <a:p>
            <a:fld id="{4DC4069F-BF6F-4084-A079-E6B2E5FAC50B}" type="slidenum">
              <a:rPr lang="el-GR" smtClean="0"/>
              <a:pPr/>
              <a:t>‹#›</a:t>
            </a:fld>
            <a:endParaRPr lang="el-GR"/>
          </a:p>
        </p:txBody>
      </p:sp>
    </p:spTree>
    <p:extLst>
      <p:ext uri="{BB962C8B-B14F-4D97-AF65-F5344CB8AC3E}">
        <p14:creationId xmlns:p14="http://schemas.microsoft.com/office/powerpoint/2010/main" val="613156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a:xfrm>
            <a:off x="628541" y="6356467"/>
            <a:ext cx="2057043" cy="365040"/>
          </a:xfrm>
          <a:prstGeom prst="rect">
            <a:avLst/>
          </a:prstGeom>
        </p:spPr>
        <p:txBody>
          <a:bodyPr/>
          <a:lstStyle/>
          <a:p>
            <a:fld id="{FF597F67-5B19-474B-8193-473B884A7E0A}" type="datetimeFigureOut">
              <a:rPr lang="el-GR" smtClean="0"/>
              <a:pPr/>
              <a:t>2/10/2020</a:t>
            </a:fld>
            <a:endParaRPr lang="el-GR"/>
          </a:p>
        </p:txBody>
      </p:sp>
      <p:sp>
        <p:nvSpPr>
          <p:cNvPr id="3" name="Θέση υποσέλιδου 2"/>
          <p:cNvSpPr>
            <a:spLocks noGrp="1"/>
          </p:cNvSpPr>
          <p:nvPr>
            <p:ph type="ftr" sz="quarter" idx="11"/>
          </p:nvPr>
        </p:nvSpPr>
        <p:spPr>
          <a:xfrm>
            <a:off x="3028424" y="6356467"/>
            <a:ext cx="3087152" cy="365040"/>
          </a:xfrm>
          <a:prstGeom prst="rect">
            <a:avLst/>
          </a:prstGeom>
        </p:spPr>
        <p:txBody>
          <a:bodyPr/>
          <a:lstStyle/>
          <a:p>
            <a:endParaRPr lang="el-GR"/>
          </a:p>
        </p:txBody>
      </p:sp>
      <p:sp>
        <p:nvSpPr>
          <p:cNvPr id="4" name="Θέση αριθμού διαφάνειας 3"/>
          <p:cNvSpPr>
            <a:spLocks noGrp="1"/>
          </p:cNvSpPr>
          <p:nvPr>
            <p:ph type="sldNum" sz="quarter" idx="12"/>
          </p:nvPr>
        </p:nvSpPr>
        <p:spPr>
          <a:xfrm>
            <a:off x="6458416" y="6356467"/>
            <a:ext cx="2057043" cy="365040"/>
          </a:xfrm>
          <a:prstGeom prst="rect">
            <a:avLst/>
          </a:prstGeom>
        </p:spPr>
        <p:txBody>
          <a:bodyPr/>
          <a:lstStyle/>
          <a:p>
            <a:fld id="{4DC4069F-BF6F-4084-A079-E6B2E5FAC50B}" type="slidenum">
              <a:rPr lang="el-GR" smtClean="0"/>
              <a:pPr/>
              <a:t>‹#›</a:t>
            </a:fld>
            <a:endParaRPr lang="el-GR"/>
          </a:p>
        </p:txBody>
      </p:sp>
    </p:spTree>
    <p:extLst>
      <p:ext uri="{BB962C8B-B14F-4D97-AF65-F5344CB8AC3E}">
        <p14:creationId xmlns:p14="http://schemas.microsoft.com/office/powerpoint/2010/main" val="22827003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Τίτλος και περιεχόμενο">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412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Προσαρμοσμένη διάταξη">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75434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a:xfrm>
            <a:off x="628650" y="6356350"/>
            <a:ext cx="2057400" cy="365125"/>
          </a:xfrm>
          <a:prstGeom prst="rect">
            <a:avLst/>
          </a:prstGeom>
        </p:spPr>
        <p:txBody>
          <a:bodyPr/>
          <a:lstStyle/>
          <a:p>
            <a:fld id="{0E66A6EE-451B-4B00-B94E-44CC9CF721D6}" type="datetimeFigureOut">
              <a:rPr lang="el-GR" smtClean="0"/>
              <a:t>2/10/2020</a:t>
            </a:fld>
            <a:endParaRPr lang="el-GR"/>
          </a:p>
        </p:txBody>
      </p:sp>
      <p:sp>
        <p:nvSpPr>
          <p:cNvPr id="3" name="Θέση υποσέλιδου 2"/>
          <p:cNvSpPr>
            <a:spLocks noGrp="1"/>
          </p:cNvSpPr>
          <p:nvPr>
            <p:ph type="ftr" sz="quarter" idx="11"/>
          </p:nvPr>
        </p:nvSpPr>
        <p:spPr>
          <a:xfrm>
            <a:off x="3028950" y="6356350"/>
            <a:ext cx="3086100" cy="365125"/>
          </a:xfrm>
          <a:prstGeom prst="rect">
            <a:avLst/>
          </a:prstGeom>
        </p:spPr>
        <p:txBody>
          <a:bodyPr/>
          <a:lstStyle/>
          <a:p>
            <a:endParaRPr lang="el-GR"/>
          </a:p>
        </p:txBody>
      </p:sp>
      <p:sp>
        <p:nvSpPr>
          <p:cNvPr id="4" name="Θέση αριθμού διαφάνειας 3"/>
          <p:cNvSpPr>
            <a:spLocks noGrp="1"/>
          </p:cNvSpPr>
          <p:nvPr>
            <p:ph type="sldNum" sz="quarter" idx="12"/>
          </p:nvPr>
        </p:nvSpPr>
        <p:spPr>
          <a:xfrm>
            <a:off x="6457950" y="6356350"/>
            <a:ext cx="2057400" cy="365125"/>
          </a:xfrm>
          <a:prstGeom prst="rect">
            <a:avLst/>
          </a:prstGeom>
        </p:spPr>
        <p:txBody>
          <a:bodyPr/>
          <a:lstStyle/>
          <a:p>
            <a:fld id="{94F1189A-953D-4E06-9634-382F3D090EAD}" type="slidenum">
              <a:rPr lang="el-GR" smtClean="0"/>
              <a:t>‹#›</a:t>
            </a:fld>
            <a:endParaRPr lang="el-GR"/>
          </a:p>
        </p:txBody>
      </p:sp>
    </p:spTree>
    <p:extLst>
      <p:ext uri="{BB962C8B-B14F-4D97-AF65-F5344CB8AC3E}">
        <p14:creationId xmlns:p14="http://schemas.microsoft.com/office/powerpoint/2010/main" val="893922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Διαφάνεια τίτλου">
    <p:spTree>
      <p:nvGrpSpPr>
        <p:cNvPr id="1" name=""/>
        <p:cNvGrpSpPr/>
        <p:nvPr/>
      </p:nvGrpSpPr>
      <p:grpSpPr>
        <a:xfrm>
          <a:off x="0" y="0"/>
          <a:ext cx="0" cy="0"/>
          <a:chOff x="0" y="0"/>
          <a:chExt cx="0" cy="0"/>
        </a:xfrm>
      </p:grpSpPr>
      <p:sp>
        <p:nvSpPr>
          <p:cNvPr id="8" name="Τίτλος 1"/>
          <p:cNvSpPr>
            <a:spLocks noGrp="1"/>
          </p:cNvSpPr>
          <p:nvPr>
            <p:ph type="title"/>
          </p:nvPr>
        </p:nvSpPr>
        <p:spPr>
          <a:xfrm>
            <a:off x="5543803" y="449998"/>
            <a:ext cx="3320779" cy="597913"/>
          </a:xfrm>
          <a:prstGeom prst="rect">
            <a:avLst/>
          </a:prstGeom>
        </p:spPr>
        <p:txBody>
          <a:bodyPr/>
          <a:lstStyle>
            <a:lvl1pPr algn="r">
              <a:defRPr sz="2400" b="1">
                <a:solidFill>
                  <a:schemeClr val="tx1"/>
                </a:solidFill>
              </a:defRPr>
            </a:lvl1pPr>
          </a:lstStyle>
          <a:p>
            <a:r>
              <a:rPr lang="el-GR" dirty="0"/>
              <a:t>Στυλ κύριου τίτλου</a:t>
            </a:r>
          </a:p>
        </p:txBody>
      </p:sp>
    </p:spTree>
    <p:extLst>
      <p:ext uri="{BB962C8B-B14F-4D97-AF65-F5344CB8AC3E}">
        <p14:creationId xmlns:p14="http://schemas.microsoft.com/office/powerpoint/2010/main" val="1772638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Τίτλος και περιεχόμενο">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74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Κεφαλίδα ενότητας">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857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Διαφάνεια τίτλου">
    <p:spTree>
      <p:nvGrpSpPr>
        <p:cNvPr id="1" name=""/>
        <p:cNvGrpSpPr/>
        <p:nvPr/>
      </p:nvGrpSpPr>
      <p:grpSpPr>
        <a:xfrm>
          <a:off x="0" y="0"/>
          <a:ext cx="0" cy="0"/>
          <a:chOff x="0" y="0"/>
          <a:chExt cx="0" cy="0"/>
        </a:xfrm>
      </p:grpSpPr>
      <p:sp>
        <p:nvSpPr>
          <p:cNvPr id="7" name="Τίτλος 1"/>
          <p:cNvSpPr>
            <a:spLocks noGrp="1"/>
          </p:cNvSpPr>
          <p:nvPr>
            <p:ph type="title"/>
          </p:nvPr>
        </p:nvSpPr>
        <p:spPr>
          <a:xfrm>
            <a:off x="5543803" y="449998"/>
            <a:ext cx="3320779" cy="597913"/>
          </a:xfrm>
          <a:prstGeom prst="rect">
            <a:avLst/>
          </a:prstGeom>
        </p:spPr>
        <p:txBody>
          <a:bodyPr/>
          <a:lstStyle>
            <a:lvl1pPr algn="r">
              <a:defRPr sz="2400" b="1">
                <a:solidFill>
                  <a:schemeClr val="bg1"/>
                </a:solidFill>
              </a:defRPr>
            </a:lvl1pPr>
          </a:lstStyle>
          <a:p>
            <a:r>
              <a:rPr lang="el-GR" dirty="0"/>
              <a:t>Στυλ κύριου τίτλου</a:t>
            </a:r>
          </a:p>
        </p:txBody>
      </p:sp>
    </p:spTree>
    <p:extLst>
      <p:ext uri="{BB962C8B-B14F-4D97-AF65-F5344CB8AC3E}">
        <p14:creationId xmlns:p14="http://schemas.microsoft.com/office/powerpoint/2010/main" val="189056320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Τίτλος και περιεχόμενο">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1192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2.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3.jpg"/><Relationship Id="rId4" Type="http://schemas.openxmlformats.org/officeDocument/2006/relationships/slideLayout" Target="../slideLayouts/slideLayout1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image" Target="../media/image4.jpeg"/><Relationship Id="rId4" Type="http://schemas.openxmlformats.org/officeDocument/2006/relationships/slideLayout" Target="../slideLayouts/slideLayout19.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Εικόνα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286504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Εικόνα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9509164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Εικόνα 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8485669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Εικόνα 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94" y="794"/>
            <a:ext cx="9142412" cy="6856412"/>
          </a:xfrm>
          <a:prstGeom prst="rect">
            <a:avLst/>
          </a:prstGeom>
        </p:spPr>
      </p:pic>
    </p:spTree>
    <p:extLst>
      <p:ext uri="{BB962C8B-B14F-4D97-AF65-F5344CB8AC3E}">
        <p14:creationId xmlns:p14="http://schemas.microsoft.com/office/powerpoint/2010/main" val="244183336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4.emf"/><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6.emf"/><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0.jp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0.jp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0.jpg"/></Relationships>
</file>

<file path=ppt/slides/_rels/slide19.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14.emf"/></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25.pn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33.jp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38.jp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38.jp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1.jpg"/><Relationship Id="rId5" Type="http://schemas.openxmlformats.org/officeDocument/2006/relationships/image" Target="../media/image39.png"/><Relationship Id="rId4" Type="http://schemas.openxmlformats.org/officeDocument/2006/relationships/image" Target="../media/image38.jp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1.jpg"/><Relationship Id="rId5" Type="http://schemas.openxmlformats.org/officeDocument/2006/relationships/image" Target="../media/image39.png"/><Relationship Id="rId4" Type="http://schemas.openxmlformats.org/officeDocument/2006/relationships/image" Target="../media/image38.jp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2.jpg"/><Relationship Id="rId5" Type="http://schemas.openxmlformats.org/officeDocument/2006/relationships/image" Target="../media/image39.png"/><Relationship Id="rId4" Type="http://schemas.openxmlformats.org/officeDocument/2006/relationships/image" Target="../media/image38.jp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8.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FD5BAF-0768-4D6E-B00C-10829F35706F}"/>
              </a:ext>
            </a:extLst>
          </p:cNvPr>
          <p:cNvSpPr txBox="1"/>
          <p:nvPr/>
        </p:nvSpPr>
        <p:spPr>
          <a:xfrm>
            <a:off x="3666478" y="4998127"/>
            <a:ext cx="4403324" cy="1015663"/>
          </a:xfrm>
          <a:prstGeom prst="rect">
            <a:avLst/>
          </a:prstGeom>
          <a:noFill/>
        </p:spPr>
        <p:txBody>
          <a:bodyPr wrap="square" rtlCol="0">
            <a:spAutoFit/>
          </a:bodyPr>
          <a:lstStyle/>
          <a:p>
            <a:r>
              <a:rPr lang="en-US" sz="3600" b="1"/>
              <a:t> SMARTIA S67 URBAN</a:t>
            </a:r>
          </a:p>
          <a:p>
            <a:endParaRPr lang="el-GR" sz="2400" b="1" dirty="0"/>
          </a:p>
        </p:txBody>
      </p:sp>
    </p:spTree>
    <p:extLst>
      <p:ext uri="{BB962C8B-B14F-4D97-AF65-F5344CB8AC3E}">
        <p14:creationId xmlns:p14="http://schemas.microsoft.com/office/powerpoint/2010/main" val="1363647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8B9DE44-7D22-4A1C-A43E-44631D3B1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2998" y="324152"/>
            <a:ext cx="2276861" cy="652273"/>
          </a:xfrm>
          <a:prstGeom prst="rect">
            <a:avLst/>
          </a:prstGeom>
        </p:spPr>
      </p:pic>
      <p:sp>
        <p:nvSpPr>
          <p:cNvPr id="17" name="Θέση περιεχομένου 2">
            <a:extLst>
              <a:ext uri="{FF2B5EF4-FFF2-40B4-BE49-F238E27FC236}">
                <a16:creationId xmlns:a16="http://schemas.microsoft.com/office/drawing/2014/main" id="{AD0001B2-7BB2-42FE-95BA-EF82581D7F9F}"/>
              </a:ext>
            </a:extLst>
          </p:cNvPr>
          <p:cNvSpPr txBox="1">
            <a:spLocks/>
          </p:cNvSpPr>
          <p:nvPr/>
        </p:nvSpPr>
        <p:spPr>
          <a:xfrm>
            <a:off x="684362" y="1207410"/>
            <a:ext cx="7888288" cy="51845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4740A"/>
                </a:solidFill>
              </a:rPr>
              <a:t> </a:t>
            </a:r>
            <a:endParaRPr lang="en-US" sz="2400" b="1" dirty="0"/>
          </a:p>
          <a:p>
            <a:pPr marL="514350" indent="-514350">
              <a:buFont typeface="Arial" panose="020B0604020202020204" pitchFamily="34" charset="0"/>
              <a:buAutoNum type="arabicPeriod"/>
            </a:pPr>
            <a:endParaRPr lang="en-US" sz="3200" b="1" dirty="0">
              <a:solidFill>
                <a:srgbClr val="FFC000"/>
              </a:solidFill>
            </a:endParaRPr>
          </a:p>
          <a:p>
            <a:pPr marL="514350" indent="-514350">
              <a:buFont typeface="Arial" panose="020B0604020202020204" pitchFamily="34" charset="0"/>
              <a:buAutoNum type="arabicPeriod"/>
            </a:pPr>
            <a:endParaRPr lang="el-GR" sz="3200" b="1" dirty="0">
              <a:solidFill>
                <a:srgbClr val="FFC000"/>
              </a:solidFill>
            </a:endParaRPr>
          </a:p>
        </p:txBody>
      </p:sp>
      <p:sp>
        <p:nvSpPr>
          <p:cNvPr id="6" name="TextBox 5">
            <a:extLst>
              <a:ext uri="{FF2B5EF4-FFF2-40B4-BE49-F238E27FC236}">
                <a16:creationId xmlns:a16="http://schemas.microsoft.com/office/drawing/2014/main" id="{EB4FAE43-620F-4640-AD75-7197EA9E7A71}"/>
              </a:ext>
            </a:extLst>
          </p:cNvPr>
          <p:cNvSpPr txBox="1"/>
          <p:nvPr/>
        </p:nvSpPr>
        <p:spPr>
          <a:xfrm>
            <a:off x="3901668" y="2672409"/>
            <a:ext cx="4701986" cy="369332"/>
          </a:xfrm>
          <a:prstGeom prst="rect">
            <a:avLst/>
          </a:prstGeom>
          <a:noFill/>
        </p:spPr>
        <p:txBody>
          <a:bodyPr wrap="square" rtlCol="0">
            <a:spAutoFit/>
          </a:bodyPr>
          <a:lstStyle/>
          <a:p>
            <a:pPr marL="285750" indent="-285750">
              <a:buFont typeface="Wingdings" panose="05000000000000000000" pitchFamily="2" charset="2"/>
              <a:buChar char="q"/>
            </a:pPr>
            <a:endParaRPr lang="el-GR" dirty="0"/>
          </a:p>
        </p:txBody>
      </p:sp>
      <p:pic>
        <p:nvPicPr>
          <p:cNvPr id="2" name="Εικόνα 2" descr="Εικόνα που περιέχει ρολόι&#10;&#10;Η περιγραφή δημιουργήθηκε με πολύ υψηλή αξιοπιστία">
            <a:extLst>
              <a:ext uri="{FF2B5EF4-FFF2-40B4-BE49-F238E27FC236}">
                <a16:creationId xmlns:a16="http://schemas.microsoft.com/office/drawing/2014/main" id="{6FF73D84-CE6B-478A-8CC9-7717DAF5B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346" y="1984931"/>
            <a:ext cx="5184576" cy="4584660"/>
          </a:xfrm>
          <a:prstGeom prst="rect">
            <a:avLst/>
          </a:prstGeom>
        </p:spPr>
      </p:pic>
      <p:cxnSp>
        <p:nvCxnSpPr>
          <p:cNvPr id="10" name="Straight Connector 9">
            <a:extLst>
              <a:ext uri="{FF2B5EF4-FFF2-40B4-BE49-F238E27FC236}">
                <a16:creationId xmlns:a16="http://schemas.microsoft.com/office/drawing/2014/main" id="{C535329C-4115-46FA-B09F-09F3ECE765B3}"/>
              </a:ext>
            </a:extLst>
          </p:cNvPr>
          <p:cNvCxnSpPr>
            <a:cxnSpLocks/>
          </p:cNvCxnSpPr>
          <p:nvPr/>
        </p:nvCxnSpPr>
        <p:spPr>
          <a:xfrm flipH="1">
            <a:off x="5805996" y="2057283"/>
            <a:ext cx="3338004" cy="0"/>
          </a:xfrm>
          <a:prstGeom prst="line">
            <a:avLst/>
          </a:prstGeom>
        </p:spPr>
        <p:style>
          <a:lnRef idx="1">
            <a:schemeClr val="accent4"/>
          </a:lnRef>
          <a:fillRef idx="0">
            <a:schemeClr val="accent4"/>
          </a:fillRef>
          <a:effectRef idx="0">
            <a:schemeClr val="accent4"/>
          </a:effectRef>
          <a:fontRef idx="minor">
            <a:schemeClr val="tx1"/>
          </a:fontRef>
        </p:style>
      </p:cxnSp>
      <p:sp>
        <p:nvSpPr>
          <p:cNvPr id="13" name="TextBox 12">
            <a:extLst>
              <a:ext uri="{FF2B5EF4-FFF2-40B4-BE49-F238E27FC236}">
                <a16:creationId xmlns:a16="http://schemas.microsoft.com/office/drawing/2014/main" id="{B715B63D-4612-4293-B021-44A47F76C47D}"/>
              </a:ext>
            </a:extLst>
          </p:cNvPr>
          <p:cNvSpPr txBox="1"/>
          <p:nvPr/>
        </p:nvSpPr>
        <p:spPr>
          <a:xfrm>
            <a:off x="6095664" y="1638620"/>
            <a:ext cx="2621002" cy="461665"/>
          </a:xfrm>
          <a:prstGeom prst="rect">
            <a:avLst/>
          </a:prstGeom>
          <a:noFill/>
        </p:spPr>
        <p:txBody>
          <a:bodyPr wrap="square" rtlCol="0">
            <a:spAutoFit/>
          </a:bodyPr>
          <a:lstStyle/>
          <a:p>
            <a:r>
              <a:rPr lang="en-US" sz="2400" dirty="0">
                <a:solidFill>
                  <a:srgbClr val="FFC000"/>
                </a:solidFill>
              </a:rPr>
              <a:t>Typologies</a:t>
            </a:r>
            <a:endParaRPr lang="el-GR" sz="2400" dirty="0">
              <a:solidFill>
                <a:srgbClr val="FFC000"/>
              </a:solidFill>
            </a:endParaRPr>
          </a:p>
        </p:txBody>
      </p:sp>
      <p:sp>
        <p:nvSpPr>
          <p:cNvPr id="14" name="TextBox 13">
            <a:extLst>
              <a:ext uri="{FF2B5EF4-FFF2-40B4-BE49-F238E27FC236}">
                <a16:creationId xmlns:a16="http://schemas.microsoft.com/office/drawing/2014/main" id="{58D4CD00-0CDD-4D5C-BE0C-0C387374301F}"/>
              </a:ext>
            </a:extLst>
          </p:cNvPr>
          <p:cNvSpPr txBox="1"/>
          <p:nvPr/>
        </p:nvSpPr>
        <p:spPr>
          <a:xfrm>
            <a:off x="6061407" y="2322359"/>
            <a:ext cx="2878732" cy="646331"/>
          </a:xfrm>
          <a:prstGeom prst="rect">
            <a:avLst/>
          </a:prstGeom>
          <a:noFill/>
        </p:spPr>
        <p:txBody>
          <a:bodyPr wrap="square" rtlCol="0">
            <a:spAutoFit/>
          </a:bodyPr>
          <a:lstStyle/>
          <a:p>
            <a:pPr marL="285750" indent="-285750">
              <a:buClr>
                <a:srgbClr val="FFC000"/>
              </a:buClr>
              <a:buFont typeface="Wingdings" panose="05000000000000000000" pitchFamily="2" charset="2"/>
              <a:buChar char="q"/>
            </a:pPr>
            <a:r>
              <a:rPr lang="en-US" dirty="0"/>
              <a:t>Applicable to all tilt and turn typologies.</a:t>
            </a:r>
            <a:endParaRPr lang="el-GR" dirty="0"/>
          </a:p>
        </p:txBody>
      </p:sp>
    </p:spTree>
    <p:extLst>
      <p:ext uri="{BB962C8B-B14F-4D97-AF65-F5344CB8AC3E}">
        <p14:creationId xmlns:p14="http://schemas.microsoft.com/office/powerpoint/2010/main" val="4183098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8B9DE44-7D22-4A1C-A43E-44631D3B1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2998" y="324152"/>
            <a:ext cx="2276861" cy="652273"/>
          </a:xfrm>
          <a:prstGeom prst="rect">
            <a:avLst/>
          </a:prstGeom>
        </p:spPr>
      </p:pic>
      <p:sp>
        <p:nvSpPr>
          <p:cNvPr id="17" name="Θέση περιεχομένου 2">
            <a:extLst>
              <a:ext uri="{FF2B5EF4-FFF2-40B4-BE49-F238E27FC236}">
                <a16:creationId xmlns:a16="http://schemas.microsoft.com/office/drawing/2014/main" id="{AD0001B2-7BB2-42FE-95BA-EF82581D7F9F}"/>
              </a:ext>
            </a:extLst>
          </p:cNvPr>
          <p:cNvSpPr txBox="1">
            <a:spLocks/>
          </p:cNvSpPr>
          <p:nvPr/>
        </p:nvSpPr>
        <p:spPr>
          <a:xfrm>
            <a:off x="684362" y="1207410"/>
            <a:ext cx="7888288" cy="51845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4740A"/>
                </a:solidFill>
              </a:rPr>
              <a:t> </a:t>
            </a:r>
            <a:endParaRPr lang="en-US" sz="2400" b="1" dirty="0"/>
          </a:p>
          <a:p>
            <a:pPr marL="514350" indent="-514350">
              <a:buFont typeface="Arial" panose="020B0604020202020204" pitchFamily="34" charset="0"/>
              <a:buAutoNum type="arabicPeriod"/>
            </a:pPr>
            <a:endParaRPr lang="en-US" sz="3200" b="1" dirty="0">
              <a:solidFill>
                <a:srgbClr val="FFC000"/>
              </a:solidFill>
            </a:endParaRPr>
          </a:p>
          <a:p>
            <a:pPr marL="514350" indent="-514350">
              <a:buFont typeface="Arial" panose="020B0604020202020204" pitchFamily="34" charset="0"/>
              <a:buAutoNum type="arabicPeriod"/>
            </a:pPr>
            <a:endParaRPr lang="el-GR" sz="3200" b="1" dirty="0">
              <a:solidFill>
                <a:srgbClr val="FFC000"/>
              </a:solidFill>
            </a:endParaRPr>
          </a:p>
        </p:txBody>
      </p:sp>
      <p:sp>
        <p:nvSpPr>
          <p:cNvPr id="6" name="TextBox 5">
            <a:extLst>
              <a:ext uri="{FF2B5EF4-FFF2-40B4-BE49-F238E27FC236}">
                <a16:creationId xmlns:a16="http://schemas.microsoft.com/office/drawing/2014/main" id="{EB4FAE43-620F-4640-AD75-7197EA9E7A71}"/>
              </a:ext>
            </a:extLst>
          </p:cNvPr>
          <p:cNvSpPr txBox="1"/>
          <p:nvPr/>
        </p:nvSpPr>
        <p:spPr>
          <a:xfrm>
            <a:off x="3870664" y="2645776"/>
            <a:ext cx="4701986" cy="369332"/>
          </a:xfrm>
          <a:prstGeom prst="rect">
            <a:avLst/>
          </a:prstGeom>
          <a:noFill/>
        </p:spPr>
        <p:txBody>
          <a:bodyPr wrap="square" rtlCol="0">
            <a:spAutoFit/>
          </a:bodyPr>
          <a:lstStyle/>
          <a:p>
            <a:pPr marL="285750" indent="-285750">
              <a:buFont typeface="Wingdings" panose="05000000000000000000" pitchFamily="2" charset="2"/>
              <a:buChar char="q"/>
            </a:pPr>
            <a:endParaRPr lang="el-GR" dirty="0"/>
          </a:p>
        </p:txBody>
      </p:sp>
      <p:cxnSp>
        <p:nvCxnSpPr>
          <p:cNvPr id="8" name="Straight Connector 7">
            <a:extLst>
              <a:ext uri="{FF2B5EF4-FFF2-40B4-BE49-F238E27FC236}">
                <a16:creationId xmlns:a16="http://schemas.microsoft.com/office/drawing/2014/main" id="{4AA4D42F-15E7-4A88-AC67-00C87DA73603}"/>
              </a:ext>
            </a:extLst>
          </p:cNvPr>
          <p:cNvCxnSpPr>
            <a:cxnSpLocks/>
          </p:cNvCxnSpPr>
          <p:nvPr/>
        </p:nvCxnSpPr>
        <p:spPr>
          <a:xfrm flipH="1">
            <a:off x="5805996" y="2057283"/>
            <a:ext cx="3338004" cy="0"/>
          </a:xfrm>
          <a:prstGeom prst="line">
            <a:avLst/>
          </a:prstGeom>
        </p:spPr>
        <p:style>
          <a:lnRef idx="1">
            <a:schemeClr val="accent4"/>
          </a:lnRef>
          <a:fillRef idx="0">
            <a:schemeClr val="accent4"/>
          </a:fillRef>
          <a:effectRef idx="0">
            <a:schemeClr val="accent4"/>
          </a:effectRef>
          <a:fontRef idx="minor">
            <a:schemeClr val="tx1"/>
          </a:fontRef>
        </p:style>
      </p:cxnSp>
      <p:sp>
        <p:nvSpPr>
          <p:cNvPr id="2" name="TextBox 1">
            <a:extLst>
              <a:ext uri="{FF2B5EF4-FFF2-40B4-BE49-F238E27FC236}">
                <a16:creationId xmlns:a16="http://schemas.microsoft.com/office/drawing/2014/main" id="{0C9ECF87-BC93-4D83-86EE-0A15B74C282C}"/>
              </a:ext>
            </a:extLst>
          </p:cNvPr>
          <p:cNvSpPr txBox="1"/>
          <p:nvPr/>
        </p:nvSpPr>
        <p:spPr>
          <a:xfrm>
            <a:off x="6095664" y="1638620"/>
            <a:ext cx="2621002" cy="461665"/>
          </a:xfrm>
          <a:prstGeom prst="rect">
            <a:avLst/>
          </a:prstGeom>
          <a:noFill/>
        </p:spPr>
        <p:txBody>
          <a:bodyPr wrap="square" rtlCol="0">
            <a:spAutoFit/>
          </a:bodyPr>
          <a:lstStyle/>
          <a:p>
            <a:r>
              <a:rPr lang="en-US" sz="2400" dirty="0">
                <a:solidFill>
                  <a:srgbClr val="FFC000"/>
                </a:solidFill>
              </a:rPr>
              <a:t>Technical details</a:t>
            </a:r>
            <a:endParaRPr lang="el-GR" sz="2400" dirty="0">
              <a:solidFill>
                <a:srgbClr val="FFC000"/>
              </a:solidFill>
            </a:endParaRPr>
          </a:p>
        </p:txBody>
      </p:sp>
      <p:sp>
        <p:nvSpPr>
          <p:cNvPr id="5" name="TextBox 4">
            <a:extLst>
              <a:ext uri="{FF2B5EF4-FFF2-40B4-BE49-F238E27FC236}">
                <a16:creationId xmlns:a16="http://schemas.microsoft.com/office/drawing/2014/main" id="{5E0FB9EE-B92A-42FB-A356-1DE80BAFE8B7}"/>
              </a:ext>
            </a:extLst>
          </p:cNvPr>
          <p:cNvSpPr txBox="1"/>
          <p:nvPr/>
        </p:nvSpPr>
        <p:spPr>
          <a:xfrm>
            <a:off x="5193437" y="2432482"/>
            <a:ext cx="3826275" cy="5078313"/>
          </a:xfrm>
          <a:prstGeom prst="rect">
            <a:avLst/>
          </a:prstGeom>
          <a:noFill/>
        </p:spPr>
        <p:txBody>
          <a:bodyPr wrap="square" rtlCol="0">
            <a:spAutoFit/>
          </a:bodyPr>
          <a:lstStyle/>
          <a:p>
            <a:pPr marL="285750" indent="-285750">
              <a:buClr>
                <a:srgbClr val="FFC000"/>
              </a:buClr>
              <a:buFont typeface="Wingdings" panose="05000000000000000000" pitchFamily="2" charset="2"/>
              <a:buChar char="q"/>
            </a:pPr>
            <a:r>
              <a:rPr lang="en-US" dirty="0"/>
              <a:t>Available in two versions: Standard and Hi.</a:t>
            </a:r>
            <a:endParaRPr lang="en-US" b="1" dirty="0"/>
          </a:p>
          <a:p>
            <a:pPr marL="285750" indent="-285750">
              <a:buClr>
                <a:srgbClr val="FFC000"/>
              </a:buClr>
              <a:buFont typeface="Wingdings" panose="05000000000000000000" pitchFamily="2" charset="2"/>
              <a:buChar char="q"/>
            </a:pPr>
            <a:endParaRPr lang="en-US" b="1" dirty="0"/>
          </a:p>
          <a:p>
            <a:pPr marL="285750" indent="-285750">
              <a:buClr>
                <a:srgbClr val="FFC000"/>
              </a:buClr>
              <a:buFont typeface="Wingdings" panose="05000000000000000000" pitchFamily="2" charset="2"/>
              <a:buChar char="q"/>
            </a:pPr>
            <a:r>
              <a:rPr lang="en-US" dirty="0"/>
              <a:t>Heavy constructions can be easily implemented: maximum weight per sash up to </a:t>
            </a:r>
            <a:r>
              <a:rPr lang="en-US" b="1" dirty="0"/>
              <a:t>180 kg</a:t>
            </a:r>
          </a:p>
          <a:p>
            <a:pPr marL="285750" indent="-285750">
              <a:buClr>
                <a:srgbClr val="FFC000"/>
              </a:buClr>
              <a:buFont typeface="Wingdings" panose="05000000000000000000" pitchFamily="2" charset="2"/>
              <a:buChar char="q"/>
            </a:pPr>
            <a:endParaRPr lang="en-US" dirty="0"/>
          </a:p>
          <a:p>
            <a:pPr marL="285750" indent="-285750">
              <a:buClr>
                <a:srgbClr val="FFC000"/>
              </a:buClr>
              <a:buFont typeface="Wingdings" panose="05000000000000000000" pitchFamily="2" charset="2"/>
              <a:buChar char="q"/>
            </a:pPr>
            <a:r>
              <a:rPr lang="en-US" dirty="0"/>
              <a:t>Designed for European groove mechanism (…only)</a:t>
            </a:r>
          </a:p>
          <a:p>
            <a:pPr marL="285750" indent="-285750">
              <a:buClr>
                <a:srgbClr val="FFC000"/>
              </a:buClr>
              <a:buFont typeface="Wingdings" panose="05000000000000000000" pitchFamily="2" charset="2"/>
              <a:buChar char="q"/>
            </a:pPr>
            <a:endParaRPr lang="en-US" dirty="0"/>
          </a:p>
          <a:p>
            <a:pPr marL="285750" indent="-285750">
              <a:buClr>
                <a:srgbClr val="FFC000"/>
              </a:buClr>
              <a:buFont typeface="Wingdings" panose="05000000000000000000" pitchFamily="2" charset="2"/>
              <a:buChar char="q"/>
            </a:pPr>
            <a:r>
              <a:rPr lang="en-US" dirty="0"/>
              <a:t>Improve aesthetics with the use of concealed hinges.</a:t>
            </a:r>
          </a:p>
          <a:p>
            <a:pPr marL="285750" indent="-285750">
              <a:buClr>
                <a:srgbClr val="FFC000"/>
              </a:buClr>
              <a:buFont typeface="Wingdings" panose="05000000000000000000" pitchFamily="2" charset="2"/>
              <a:buChar char="q"/>
            </a:pPr>
            <a:endParaRPr lang="en-US" dirty="0"/>
          </a:p>
          <a:p>
            <a:pPr marL="285750" indent="-285750">
              <a:buClr>
                <a:srgbClr val="FFC000"/>
              </a:buClr>
              <a:buFont typeface="Wingdings" panose="05000000000000000000" pitchFamily="2" charset="2"/>
              <a:buChar char="q"/>
            </a:pPr>
            <a:r>
              <a:rPr lang="en-US" dirty="0"/>
              <a:t>Grid system of small glass panes can be implemented with the use of muntin bars. </a:t>
            </a:r>
          </a:p>
          <a:p>
            <a:pPr marL="285750" indent="-285750">
              <a:buClr>
                <a:srgbClr val="FFC000"/>
              </a:buClr>
              <a:buFont typeface="Wingdings" panose="05000000000000000000" pitchFamily="2" charset="2"/>
              <a:buChar char="q"/>
            </a:pPr>
            <a:endParaRPr lang="en-US" dirty="0"/>
          </a:p>
          <a:p>
            <a:pPr marL="285750" indent="-285750">
              <a:buClr>
                <a:srgbClr val="FFC000"/>
              </a:buClr>
              <a:buFont typeface="Wingdings" panose="05000000000000000000" pitchFamily="2" charset="2"/>
              <a:buChar char="q"/>
            </a:pPr>
            <a:endParaRPr lang="el-GR" dirty="0"/>
          </a:p>
        </p:txBody>
      </p:sp>
      <p:pic>
        <p:nvPicPr>
          <p:cNvPr id="4" name="Picture 3" descr="A picture containing toy, room&#10;&#10;Description automatically generated">
            <a:extLst>
              <a:ext uri="{FF2B5EF4-FFF2-40B4-BE49-F238E27FC236}">
                <a16:creationId xmlns:a16="http://schemas.microsoft.com/office/drawing/2014/main" id="{8216F07C-E57F-48DF-A0E3-4DAF206DF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300" y="2582482"/>
            <a:ext cx="3876812" cy="3516268"/>
          </a:xfrm>
          <a:prstGeom prst="rect">
            <a:avLst/>
          </a:prstGeom>
        </p:spPr>
      </p:pic>
    </p:spTree>
    <p:extLst>
      <p:ext uri="{BB962C8B-B14F-4D97-AF65-F5344CB8AC3E}">
        <p14:creationId xmlns:p14="http://schemas.microsoft.com/office/powerpoint/2010/main" val="168383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8B9DE44-7D22-4A1C-A43E-44631D3B1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998" y="324152"/>
            <a:ext cx="2276861" cy="652273"/>
          </a:xfrm>
          <a:prstGeom prst="rect">
            <a:avLst/>
          </a:prstGeom>
        </p:spPr>
      </p:pic>
      <p:sp>
        <p:nvSpPr>
          <p:cNvPr id="17" name="Θέση περιεχομένου 2">
            <a:extLst>
              <a:ext uri="{FF2B5EF4-FFF2-40B4-BE49-F238E27FC236}">
                <a16:creationId xmlns:a16="http://schemas.microsoft.com/office/drawing/2014/main" id="{AD0001B2-7BB2-42FE-95BA-EF82581D7F9F}"/>
              </a:ext>
            </a:extLst>
          </p:cNvPr>
          <p:cNvSpPr txBox="1">
            <a:spLocks/>
          </p:cNvSpPr>
          <p:nvPr/>
        </p:nvSpPr>
        <p:spPr>
          <a:xfrm>
            <a:off x="684362" y="1207410"/>
            <a:ext cx="7888288" cy="51845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4740A"/>
                </a:solidFill>
              </a:rPr>
              <a:t> </a:t>
            </a:r>
            <a:endParaRPr lang="en-US" sz="2400" b="1" dirty="0"/>
          </a:p>
          <a:p>
            <a:pPr marL="514350" indent="-514350">
              <a:buFont typeface="Arial" panose="020B0604020202020204" pitchFamily="34" charset="0"/>
              <a:buAutoNum type="arabicPeriod"/>
            </a:pPr>
            <a:endParaRPr lang="en-US" sz="3200" b="1" dirty="0">
              <a:solidFill>
                <a:srgbClr val="FFC000"/>
              </a:solidFill>
            </a:endParaRPr>
          </a:p>
          <a:p>
            <a:pPr marL="514350" indent="-514350">
              <a:buFont typeface="Arial" panose="020B0604020202020204" pitchFamily="34" charset="0"/>
              <a:buAutoNum type="arabicPeriod"/>
            </a:pPr>
            <a:endParaRPr lang="el-GR" sz="3200" b="1" dirty="0">
              <a:solidFill>
                <a:srgbClr val="FFC000"/>
              </a:solidFill>
            </a:endParaRPr>
          </a:p>
        </p:txBody>
      </p:sp>
      <p:sp>
        <p:nvSpPr>
          <p:cNvPr id="6" name="TextBox 5">
            <a:extLst>
              <a:ext uri="{FF2B5EF4-FFF2-40B4-BE49-F238E27FC236}">
                <a16:creationId xmlns:a16="http://schemas.microsoft.com/office/drawing/2014/main" id="{EB4FAE43-620F-4640-AD75-7197EA9E7A71}"/>
              </a:ext>
            </a:extLst>
          </p:cNvPr>
          <p:cNvSpPr txBox="1"/>
          <p:nvPr/>
        </p:nvSpPr>
        <p:spPr>
          <a:xfrm>
            <a:off x="3870664" y="2645776"/>
            <a:ext cx="4701986" cy="369332"/>
          </a:xfrm>
          <a:prstGeom prst="rect">
            <a:avLst/>
          </a:prstGeom>
          <a:noFill/>
        </p:spPr>
        <p:txBody>
          <a:bodyPr wrap="square" rtlCol="0">
            <a:spAutoFit/>
          </a:bodyPr>
          <a:lstStyle/>
          <a:p>
            <a:pPr marL="285750" indent="-285750">
              <a:buFont typeface="Wingdings" panose="05000000000000000000" pitchFamily="2" charset="2"/>
              <a:buChar char="q"/>
            </a:pPr>
            <a:endParaRPr lang="el-GR" dirty="0"/>
          </a:p>
        </p:txBody>
      </p:sp>
      <p:cxnSp>
        <p:nvCxnSpPr>
          <p:cNvPr id="8" name="Straight Connector 7">
            <a:extLst>
              <a:ext uri="{FF2B5EF4-FFF2-40B4-BE49-F238E27FC236}">
                <a16:creationId xmlns:a16="http://schemas.microsoft.com/office/drawing/2014/main" id="{4AA4D42F-15E7-4A88-AC67-00C87DA73603}"/>
              </a:ext>
            </a:extLst>
          </p:cNvPr>
          <p:cNvCxnSpPr>
            <a:cxnSpLocks/>
          </p:cNvCxnSpPr>
          <p:nvPr/>
        </p:nvCxnSpPr>
        <p:spPr>
          <a:xfrm flipH="1">
            <a:off x="5805996" y="2057283"/>
            <a:ext cx="3338004" cy="0"/>
          </a:xfrm>
          <a:prstGeom prst="line">
            <a:avLst/>
          </a:prstGeom>
        </p:spPr>
        <p:style>
          <a:lnRef idx="1">
            <a:schemeClr val="accent4"/>
          </a:lnRef>
          <a:fillRef idx="0">
            <a:schemeClr val="accent4"/>
          </a:fillRef>
          <a:effectRef idx="0">
            <a:schemeClr val="accent4"/>
          </a:effectRef>
          <a:fontRef idx="minor">
            <a:schemeClr val="tx1"/>
          </a:fontRef>
        </p:style>
      </p:cxnSp>
      <p:sp>
        <p:nvSpPr>
          <p:cNvPr id="2" name="TextBox 1">
            <a:extLst>
              <a:ext uri="{FF2B5EF4-FFF2-40B4-BE49-F238E27FC236}">
                <a16:creationId xmlns:a16="http://schemas.microsoft.com/office/drawing/2014/main" id="{0C9ECF87-BC93-4D83-86EE-0A15B74C282C}"/>
              </a:ext>
            </a:extLst>
          </p:cNvPr>
          <p:cNvSpPr txBox="1"/>
          <p:nvPr/>
        </p:nvSpPr>
        <p:spPr>
          <a:xfrm>
            <a:off x="6095664" y="1638620"/>
            <a:ext cx="2621002" cy="461665"/>
          </a:xfrm>
          <a:prstGeom prst="rect">
            <a:avLst/>
          </a:prstGeom>
          <a:noFill/>
        </p:spPr>
        <p:txBody>
          <a:bodyPr wrap="square" rtlCol="0">
            <a:spAutoFit/>
          </a:bodyPr>
          <a:lstStyle/>
          <a:p>
            <a:r>
              <a:rPr lang="en-US" sz="2400" dirty="0">
                <a:solidFill>
                  <a:srgbClr val="FFC000"/>
                </a:solidFill>
              </a:rPr>
              <a:t>Technical details</a:t>
            </a:r>
            <a:endParaRPr lang="el-GR" sz="2400" dirty="0">
              <a:solidFill>
                <a:srgbClr val="FFC000"/>
              </a:solidFill>
            </a:endParaRPr>
          </a:p>
        </p:txBody>
      </p:sp>
      <p:pic>
        <p:nvPicPr>
          <p:cNvPr id="52" name="Picture 51">
            <a:extLst>
              <a:ext uri="{FF2B5EF4-FFF2-40B4-BE49-F238E27FC236}">
                <a16:creationId xmlns:a16="http://schemas.microsoft.com/office/drawing/2014/main" id="{8F2170E2-A0BC-42EB-9154-6B0FD95EEB03}"/>
              </a:ext>
            </a:extLst>
          </p:cNvPr>
          <p:cNvPicPr>
            <a:picLocks noChangeAspect="1"/>
          </p:cNvPicPr>
          <p:nvPr/>
        </p:nvPicPr>
        <p:blipFill rotWithShape="1">
          <a:blip r:embed="rId4"/>
          <a:srcRect l="31136" t="10691" r="42841" b="17991"/>
          <a:stretch/>
        </p:blipFill>
        <p:spPr>
          <a:xfrm>
            <a:off x="-162418" y="2155623"/>
            <a:ext cx="3889066" cy="4313580"/>
          </a:xfrm>
          <a:prstGeom prst="rect">
            <a:avLst/>
          </a:prstGeom>
        </p:spPr>
      </p:pic>
      <p:pic>
        <p:nvPicPr>
          <p:cNvPr id="53" name="Picture 52">
            <a:extLst>
              <a:ext uri="{FF2B5EF4-FFF2-40B4-BE49-F238E27FC236}">
                <a16:creationId xmlns:a16="http://schemas.microsoft.com/office/drawing/2014/main" id="{3F5EFC84-89F4-4514-823C-1733423493CF}"/>
              </a:ext>
            </a:extLst>
          </p:cNvPr>
          <p:cNvPicPr>
            <a:picLocks noChangeAspect="1"/>
          </p:cNvPicPr>
          <p:nvPr/>
        </p:nvPicPr>
        <p:blipFill rotWithShape="1">
          <a:blip r:embed="rId5"/>
          <a:srcRect l="40429" t="32540" r="48335" b="37632"/>
          <a:stretch/>
        </p:blipFill>
        <p:spPr>
          <a:xfrm>
            <a:off x="4122693" y="2057283"/>
            <a:ext cx="4197928" cy="4510261"/>
          </a:xfrm>
          <a:prstGeom prst="rect">
            <a:avLst/>
          </a:prstGeom>
        </p:spPr>
      </p:pic>
      <p:sp>
        <p:nvSpPr>
          <p:cNvPr id="4" name="TextBox 3">
            <a:extLst>
              <a:ext uri="{FF2B5EF4-FFF2-40B4-BE49-F238E27FC236}">
                <a16:creationId xmlns:a16="http://schemas.microsoft.com/office/drawing/2014/main" id="{93466C9C-0531-4D5F-8788-EC5303A3B8C4}"/>
              </a:ext>
            </a:extLst>
          </p:cNvPr>
          <p:cNvSpPr txBox="1"/>
          <p:nvPr/>
        </p:nvSpPr>
        <p:spPr>
          <a:xfrm>
            <a:off x="5213620" y="6364571"/>
            <a:ext cx="1309378" cy="338554"/>
          </a:xfrm>
          <a:prstGeom prst="rect">
            <a:avLst/>
          </a:prstGeom>
          <a:noFill/>
        </p:spPr>
        <p:txBody>
          <a:bodyPr wrap="square" rtlCol="0">
            <a:spAutoFit/>
          </a:bodyPr>
          <a:lstStyle/>
          <a:p>
            <a:r>
              <a:rPr lang="en-US" sz="1600" dirty="0"/>
              <a:t>Muntin bars</a:t>
            </a:r>
            <a:endParaRPr lang="el-GR" sz="1600" dirty="0"/>
          </a:p>
        </p:txBody>
      </p:sp>
      <p:cxnSp>
        <p:nvCxnSpPr>
          <p:cNvPr id="7" name="Straight Arrow Connector 6">
            <a:extLst>
              <a:ext uri="{FF2B5EF4-FFF2-40B4-BE49-F238E27FC236}">
                <a16:creationId xmlns:a16="http://schemas.microsoft.com/office/drawing/2014/main" id="{0C051578-A45C-48D9-961B-6E032288CAB4}"/>
              </a:ext>
            </a:extLst>
          </p:cNvPr>
          <p:cNvCxnSpPr>
            <a:cxnSpLocks/>
          </p:cNvCxnSpPr>
          <p:nvPr/>
        </p:nvCxnSpPr>
        <p:spPr>
          <a:xfrm flipV="1">
            <a:off x="5917766" y="5688944"/>
            <a:ext cx="906718" cy="7139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9759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8B9DE44-7D22-4A1C-A43E-44631D3B1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998" y="324152"/>
            <a:ext cx="2276861" cy="652273"/>
          </a:xfrm>
          <a:prstGeom prst="rect">
            <a:avLst/>
          </a:prstGeom>
        </p:spPr>
      </p:pic>
      <p:sp>
        <p:nvSpPr>
          <p:cNvPr id="17" name="Θέση περιεχομένου 2">
            <a:extLst>
              <a:ext uri="{FF2B5EF4-FFF2-40B4-BE49-F238E27FC236}">
                <a16:creationId xmlns:a16="http://schemas.microsoft.com/office/drawing/2014/main" id="{AD0001B2-7BB2-42FE-95BA-EF82581D7F9F}"/>
              </a:ext>
            </a:extLst>
          </p:cNvPr>
          <p:cNvSpPr txBox="1">
            <a:spLocks/>
          </p:cNvSpPr>
          <p:nvPr/>
        </p:nvSpPr>
        <p:spPr>
          <a:xfrm>
            <a:off x="684362" y="1207410"/>
            <a:ext cx="7888288" cy="51845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4740A"/>
                </a:solidFill>
              </a:rPr>
              <a:t> </a:t>
            </a:r>
            <a:endParaRPr lang="en-US" sz="2400" b="1" dirty="0"/>
          </a:p>
          <a:p>
            <a:pPr marL="514350" indent="-514350">
              <a:buFont typeface="Arial" panose="020B0604020202020204" pitchFamily="34" charset="0"/>
              <a:buAutoNum type="arabicPeriod"/>
            </a:pPr>
            <a:endParaRPr lang="en-US" sz="3200" b="1" dirty="0">
              <a:solidFill>
                <a:srgbClr val="FFC000"/>
              </a:solidFill>
            </a:endParaRPr>
          </a:p>
          <a:p>
            <a:pPr marL="514350" indent="-514350">
              <a:buFont typeface="Arial" panose="020B0604020202020204" pitchFamily="34" charset="0"/>
              <a:buAutoNum type="arabicPeriod"/>
            </a:pPr>
            <a:endParaRPr lang="el-GR" sz="3200" b="1" dirty="0">
              <a:solidFill>
                <a:srgbClr val="FFC000"/>
              </a:solidFill>
            </a:endParaRPr>
          </a:p>
        </p:txBody>
      </p:sp>
      <p:sp>
        <p:nvSpPr>
          <p:cNvPr id="6" name="TextBox 5">
            <a:extLst>
              <a:ext uri="{FF2B5EF4-FFF2-40B4-BE49-F238E27FC236}">
                <a16:creationId xmlns:a16="http://schemas.microsoft.com/office/drawing/2014/main" id="{EB4FAE43-620F-4640-AD75-7197EA9E7A71}"/>
              </a:ext>
            </a:extLst>
          </p:cNvPr>
          <p:cNvSpPr txBox="1"/>
          <p:nvPr/>
        </p:nvSpPr>
        <p:spPr>
          <a:xfrm>
            <a:off x="3870664" y="2645776"/>
            <a:ext cx="4701986" cy="369332"/>
          </a:xfrm>
          <a:prstGeom prst="rect">
            <a:avLst/>
          </a:prstGeom>
          <a:noFill/>
        </p:spPr>
        <p:txBody>
          <a:bodyPr wrap="square" rtlCol="0">
            <a:spAutoFit/>
          </a:bodyPr>
          <a:lstStyle/>
          <a:p>
            <a:pPr marL="285750" indent="-285750">
              <a:buFont typeface="Wingdings" panose="05000000000000000000" pitchFamily="2" charset="2"/>
              <a:buChar char="q"/>
            </a:pPr>
            <a:endParaRPr lang="el-GR" dirty="0"/>
          </a:p>
        </p:txBody>
      </p:sp>
      <p:cxnSp>
        <p:nvCxnSpPr>
          <p:cNvPr id="8" name="Straight Connector 7">
            <a:extLst>
              <a:ext uri="{FF2B5EF4-FFF2-40B4-BE49-F238E27FC236}">
                <a16:creationId xmlns:a16="http://schemas.microsoft.com/office/drawing/2014/main" id="{4AA4D42F-15E7-4A88-AC67-00C87DA73603}"/>
              </a:ext>
            </a:extLst>
          </p:cNvPr>
          <p:cNvCxnSpPr>
            <a:cxnSpLocks/>
          </p:cNvCxnSpPr>
          <p:nvPr/>
        </p:nvCxnSpPr>
        <p:spPr>
          <a:xfrm flipH="1">
            <a:off x="5805996" y="2057283"/>
            <a:ext cx="3338004" cy="0"/>
          </a:xfrm>
          <a:prstGeom prst="line">
            <a:avLst/>
          </a:prstGeom>
        </p:spPr>
        <p:style>
          <a:lnRef idx="1">
            <a:schemeClr val="accent4"/>
          </a:lnRef>
          <a:fillRef idx="0">
            <a:schemeClr val="accent4"/>
          </a:fillRef>
          <a:effectRef idx="0">
            <a:schemeClr val="accent4"/>
          </a:effectRef>
          <a:fontRef idx="minor">
            <a:schemeClr val="tx1"/>
          </a:fontRef>
        </p:style>
      </p:cxnSp>
      <p:sp>
        <p:nvSpPr>
          <p:cNvPr id="2" name="TextBox 1">
            <a:extLst>
              <a:ext uri="{FF2B5EF4-FFF2-40B4-BE49-F238E27FC236}">
                <a16:creationId xmlns:a16="http://schemas.microsoft.com/office/drawing/2014/main" id="{0C9ECF87-BC93-4D83-86EE-0A15B74C282C}"/>
              </a:ext>
            </a:extLst>
          </p:cNvPr>
          <p:cNvSpPr txBox="1"/>
          <p:nvPr/>
        </p:nvSpPr>
        <p:spPr>
          <a:xfrm>
            <a:off x="6095664" y="1638620"/>
            <a:ext cx="2621002" cy="461665"/>
          </a:xfrm>
          <a:prstGeom prst="rect">
            <a:avLst/>
          </a:prstGeom>
          <a:noFill/>
        </p:spPr>
        <p:txBody>
          <a:bodyPr wrap="square" rtlCol="0">
            <a:spAutoFit/>
          </a:bodyPr>
          <a:lstStyle/>
          <a:p>
            <a:r>
              <a:rPr lang="en-US" sz="2400" dirty="0">
                <a:solidFill>
                  <a:srgbClr val="FFC000"/>
                </a:solidFill>
              </a:rPr>
              <a:t>Technical details</a:t>
            </a:r>
            <a:endParaRPr lang="el-GR" sz="2400" dirty="0">
              <a:solidFill>
                <a:srgbClr val="FFC000"/>
              </a:solidFill>
            </a:endParaRPr>
          </a:p>
        </p:txBody>
      </p:sp>
      <p:sp>
        <p:nvSpPr>
          <p:cNvPr id="5" name="TextBox 4">
            <a:extLst>
              <a:ext uri="{FF2B5EF4-FFF2-40B4-BE49-F238E27FC236}">
                <a16:creationId xmlns:a16="http://schemas.microsoft.com/office/drawing/2014/main" id="{EDF63E32-5B76-44AD-AE6C-E125E0C8C0FD}"/>
              </a:ext>
            </a:extLst>
          </p:cNvPr>
          <p:cNvSpPr txBox="1"/>
          <p:nvPr/>
        </p:nvSpPr>
        <p:spPr>
          <a:xfrm>
            <a:off x="1641764" y="2441864"/>
            <a:ext cx="4956463" cy="646331"/>
          </a:xfrm>
          <a:prstGeom prst="rect">
            <a:avLst/>
          </a:prstGeom>
          <a:noFill/>
        </p:spPr>
        <p:txBody>
          <a:bodyPr wrap="square" rtlCol="0">
            <a:spAutoFit/>
          </a:bodyPr>
          <a:lstStyle/>
          <a:p>
            <a:r>
              <a:rPr lang="en-US" dirty="0"/>
              <a:t>Improve system aesthetics and add to its elegant design with the use of concealed hinges. </a:t>
            </a:r>
            <a:endParaRPr lang="el-GR" dirty="0"/>
          </a:p>
        </p:txBody>
      </p:sp>
      <p:pic>
        <p:nvPicPr>
          <p:cNvPr id="9" name="Picture 8" descr="A close up of a window&#10;&#10;Description automatically generated">
            <a:extLst>
              <a:ext uri="{FF2B5EF4-FFF2-40B4-BE49-F238E27FC236}">
                <a16:creationId xmlns:a16="http://schemas.microsoft.com/office/drawing/2014/main" id="{1315CD73-3D43-4696-8B12-05EAB9A8EF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904" y="3566542"/>
            <a:ext cx="4584192" cy="3060192"/>
          </a:xfrm>
          <a:prstGeom prst="rect">
            <a:avLst/>
          </a:prstGeom>
        </p:spPr>
      </p:pic>
      <p:pic>
        <p:nvPicPr>
          <p:cNvPr id="11" name="Picture 10">
            <a:extLst>
              <a:ext uri="{FF2B5EF4-FFF2-40B4-BE49-F238E27FC236}">
                <a16:creationId xmlns:a16="http://schemas.microsoft.com/office/drawing/2014/main" id="{F26060CB-4338-46A7-B22C-4ED05E3299E7}"/>
              </a:ext>
            </a:extLst>
          </p:cNvPr>
          <p:cNvPicPr>
            <a:picLocks noChangeAspect="1"/>
          </p:cNvPicPr>
          <p:nvPr/>
        </p:nvPicPr>
        <p:blipFill rotWithShape="1">
          <a:blip r:embed="rId5"/>
          <a:srcRect l="44854" t="16920" r="30000" b="30291"/>
          <a:stretch/>
        </p:blipFill>
        <p:spPr>
          <a:xfrm>
            <a:off x="5805996" y="3729565"/>
            <a:ext cx="3119574" cy="2734145"/>
          </a:xfrm>
          <a:prstGeom prst="rect">
            <a:avLst/>
          </a:prstGeom>
        </p:spPr>
      </p:pic>
    </p:spTree>
    <p:extLst>
      <p:ext uri="{BB962C8B-B14F-4D97-AF65-F5344CB8AC3E}">
        <p14:creationId xmlns:p14="http://schemas.microsoft.com/office/powerpoint/2010/main" val="408727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8B9DE44-7D22-4A1C-A43E-44631D3B1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998" y="324152"/>
            <a:ext cx="2276861" cy="652273"/>
          </a:xfrm>
          <a:prstGeom prst="rect">
            <a:avLst/>
          </a:prstGeom>
        </p:spPr>
      </p:pic>
      <p:sp>
        <p:nvSpPr>
          <p:cNvPr id="17" name="Θέση περιεχομένου 2">
            <a:extLst>
              <a:ext uri="{FF2B5EF4-FFF2-40B4-BE49-F238E27FC236}">
                <a16:creationId xmlns:a16="http://schemas.microsoft.com/office/drawing/2014/main" id="{AD0001B2-7BB2-42FE-95BA-EF82581D7F9F}"/>
              </a:ext>
            </a:extLst>
          </p:cNvPr>
          <p:cNvSpPr txBox="1">
            <a:spLocks/>
          </p:cNvSpPr>
          <p:nvPr/>
        </p:nvSpPr>
        <p:spPr>
          <a:xfrm>
            <a:off x="684362" y="1207410"/>
            <a:ext cx="7888288" cy="51845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4740A"/>
                </a:solidFill>
              </a:rPr>
              <a:t> </a:t>
            </a:r>
            <a:endParaRPr lang="en-US" sz="2400" b="1" dirty="0"/>
          </a:p>
          <a:p>
            <a:pPr marL="514350" indent="-514350">
              <a:buFont typeface="Arial" panose="020B0604020202020204" pitchFamily="34" charset="0"/>
              <a:buAutoNum type="arabicPeriod"/>
            </a:pPr>
            <a:endParaRPr lang="en-US" sz="3200" b="1" dirty="0">
              <a:solidFill>
                <a:srgbClr val="FFC000"/>
              </a:solidFill>
            </a:endParaRPr>
          </a:p>
          <a:p>
            <a:pPr marL="514350" indent="-514350">
              <a:buFont typeface="Arial" panose="020B0604020202020204" pitchFamily="34" charset="0"/>
              <a:buAutoNum type="arabicPeriod"/>
            </a:pPr>
            <a:endParaRPr lang="el-GR" sz="3200" b="1" dirty="0">
              <a:solidFill>
                <a:srgbClr val="FFC000"/>
              </a:solidFill>
            </a:endParaRPr>
          </a:p>
        </p:txBody>
      </p:sp>
      <p:sp>
        <p:nvSpPr>
          <p:cNvPr id="6" name="TextBox 5">
            <a:extLst>
              <a:ext uri="{FF2B5EF4-FFF2-40B4-BE49-F238E27FC236}">
                <a16:creationId xmlns:a16="http://schemas.microsoft.com/office/drawing/2014/main" id="{EB4FAE43-620F-4640-AD75-7197EA9E7A71}"/>
              </a:ext>
            </a:extLst>
          </p:cNvPr>
          <p:cNvSpPr txBox="1"/>
          <p:nvPr/>
        </p:nvSpPr>
        <p:spPr>
          <a:xfrm>
            <a:off x="3870664" y="2645776"/>
            <a:ext cx="4701986" cy="369332"/>
          </a:xfrm>
          <a:prstGeom prst="rect">
            <a:avLst/>
          </a:prstGeom>
          <a:noFill/>
        </p:spPr>
        <p:txBody>
          <a:bodyPr wrap="square" rtlCol="0">
            <a:spAutoFit/>
          </a:bodyPr>
          <a:lstStyle/>
          <a:p>
            <a:pPr marL="285750" indent="-285750">
              <a:buFont typeface="Wingdings" panose="05000000000000000000" pitchFamily="2" charset="2"/>
              <a:buChar char="q"/>
            </a:pPr>
            <a:endParaRPr lang="el-GR" dirty="0"/>
          </a:p>
        </p:txBody>
      </p:sp>
      <p:cxnSp>
        <p:nvCxnSpPr>
          <p:cNvPr id="8" name="Straight Connector 7">
            <a:extLst>
              <a:ext uri="{FF2B5EF4-FFF2-40B4-BE49-F238E27FC236}">
                <a16:creationId xmlns:a16="http://schemas.microsoft.com/office/drawing/2014/main" id="{4AA4D42F-15E7-4A88-AC67-00C87DA73603}"/>
              </a:ext>
            </a:extLst>
          </p:cNvPr>
          <p:cNvCxnSpPr>
            <a:cxnSpLocks/>
          </p:cNvCxnSpPr>
          <p:nvPr/>
        </p:nvCxnSpPr>
        <p:spPr>
          <a:xfrm flipH="1">
            <a:off x="5805996" y="2057283"/>
            <a:ext cx="3338004" cy="0"/>
          </a:xfrm>
          <a:prstGeom prst="line">
            <a:avLst/>
          </a:prstGeom>
        </p:spPr>
        <p:style>
          <a:lnRef idx="1">
            <a:schemeClr val="accent4"/>
          </a:lnRef>
          <a:fillRef idx="0">
            <a:schemeClr val="accent4"/>
          </a:fillRef>
          <a:effectRef idx="0">
            <a:schemeClr val="accent4"/>
          </a:effectRef>
          <a:fontRef idx="minor">
            <a:schemeClr val="tx1"/>
          </a:fontRef>
        </p:style>
      </p:cxnSp>
      <p:sp>
        <p:nvSpPr>
          <p:cNvPr id="2" name="TextBox 1">
            <a:extLst>
              <a:ext uri="{FF2B5EF4-FFF2-40B4-BE49-F238E27FC236}">
                <a16:creationId xmlns:a16="http://schemas.microsoft.com/office/drawing/2014/main" id="{0C9ECF87-BC93-4D83-86EE-0A15B74C282C}"/>
              </a:ext>
            </a:extLst>
          </p:cNvPr>
          <p:cNvSpPr txBox="1"/>
          <p:nvPr/>
        </p:nvSpPr>
        <p:spPr>
          <a:xfrm>
            <a:off x="6095664" y="1638620"/>
            <a:ext cx="2621002" cy="461665"/>
          </a:xfrm>
          <a:prstGeom prst="rect">
            <a:avLst/>
          </a:prstGeom>
          <a:noFill/>
        </p:spPr>
        <p:txBody>
          <a:bodyPr wrap="square" rtlCol="0">
            <a:spAutoFit/>
          </a:bodyPr>
          <a:lstStyle/>
          <a:p>
            <a:r>
              <a:rPr lang="en-US" sz="2400" dirty="0">
                <a:solidFill>
                  <a:srgbClr val="FFC000"/>
                </a:solidFill>
              </a:rPr>
              <a:t>Technical details</a:t>
            </a:r>
            <a:endParaRPr lang="el-GR" sz="2400" dirty="0">
              <a:solidFill>
                <a:srgbClr val="FFC000"/>
              </a:solidFill>
            </a:endParaRPr>
          </a:p>
        </p:txBody>
      </p:sp>
      <p:sp>
        <p:nvSpPr>
          <p:cNvPr id="5" name="TextBox 4">
            <a:extLst>
              <a:ext uri="{FF2B5EF4-FFF2-40B4-BE49-F238E27FC236}">
                <a16:creationId xmlns:a16="http://schemas.microsoft.com/office/drawing/2014/main" id="{EDF63E32-5B76-44AD-AE6C-E125E0C8C0FD}"/>
              </a:ext>
            </a:extLst>
          </p:cNvPr>
          <p:cNvSpPr txBox="1"/>
          <p:nvPr/>
        </p:nvSpPr>
        <p:spPr>
          <a:xfrm>
            <a:off x="1641764" y="2441864"/>
            <a:ext cx="4956463" cy="923330"/>
          </a:xfrm>
          <a:prstGeom prst="rect">
            <a:avLst/>
          </a:prstGeom>
          <a:noFill/>
        </p:spPr>
        <p:txBody>
          <a:bodyPr wrap="square" rtlCol="0">
            <a:spAutoFit/>
          </a:bodyPr>
          <a:lstStyle/>
          <a:p>
            <a:r>
              <a:rPr lang="en-US" dirty="0"/>
              <a:t>Furthermore,  for more economical solution, visible hinges can be implemented by using special designed frame.</a:t>
            </a:r>
            <a:endParaRPr lang="el-GR" dirty="0"/>
          </a:p>
        </p:txBody>
      </p:sp>
      <p:pic>
        <p:nvPicPr>
          <p:cNvPr id="4" name="Picture 3">
            <a:extLst>
              <a:ext uri="{FF2B5EF4-FFF2-40B4-BE49-F238E27FC236}">
                <a16:creationId xmlns:a16="http://schemas.microsoft.com/office/drawing/2014/main" id="{77944AE3-5432-4087-8FE0-BB5A384584C8}"/>
              </a:ext>
            </a:extLst>
          </p:cNvPr>
          <p:cNvPicPr>
            <a:picLocks noChangeAspect="1"/>
          </p:cNvPicPr>
          <p:nvPr/>
        </p:nvPicPr>
        <p:blipFill>
          <a:blip r:embed="rId4"/>
          <a:stretch>
            <a:fillRect/>
          </a:stretch>
        </p:blipFill>
        <p:spPr>
          <a:xfrm>
            <a:off x="1496367" y="3429000"/>
            <a:ext cx="3914775" cy="2847975"/>
          </a:xfrm>
          <a:prstGeom prst="rect">
            <a:avLst/>
          </a:prstGeom>
        </p:spPr>
      </p:pic>
      <p:pic>
        <p:nvPicPr>
          <p:cNvPr id="14" name="Picture 13">
            <a:extLst>
              <a:ext uri="{FF2B5EF4-FFF2-40B4-BE49-F238E27FC236}">
                <a16:creationId xmlns:a16="http://schemas.microsoft.com/office/drawing/2014/main" id="{A8FCB675-B0EF-4CD1-9DD7-205E881CCC8C}"/>
              </a:ext>
            </a:extLst>
          </p:cNvPr>
          <p:cNvPicPr>
            <a:picLocks noChangeAspect="1"/>
          </p:cNvPicPr>
          <p:nvPr/>
        </p:nvPicPr>
        <p:blipFill rotWithShape="1">
          <a:blip r:embed="rId5"/>
          <a:srcRect l="32046" t="40540" r="54929" b="44994"/>
          <a:stretch/>
        </p:blipFill>
        <p:spPr>
          <a:xfrm>
            <a:off x="5578734" y="5628825"/>
            <a:ext cx="2171364" cy="976009"/>
          </a:xfrm>
          <a:prstGeom prst="rect">
            <a:avLst/>
          </a:prstGeom>
        </p:spPr>
      </p:pic>
      <p:grpSp>
        <p:nvGrpSpPr>
          <p:cNvPr id="23" name="Group 22">
            <a:extLst>
              <a:ext uri="{FF2B5EF4-FFF2-40B4-BE49-F238E27FC236}">
                <a16:creationId xmlns:a16="http://schemas.microsoft.com/office/drawing/2014/main" id="{5567E82B-21ED-4948-9EE1-ECB6A5CAF029}"/>
              </a:ext>
            </a:extLst>
          </p:cNvPr>
          <p:cNvGrpSpPr/>
          <p:nvPr/>
        </p:nvGrpSpPr>
        <p:grpSpPr>
          <a:xfrm>
            <a:off x="7130806" y="6219525"/>
            <a:ext cx="550718" cy="438398"/>
            <a:chOff x="4696692" y="977999"/>
            <a:chExt cx="558586" cy="489239"/>
          </a:xfrm>
        </p:grpSpPr>
        <p:cxnSp>
          <p:nvCxnSpPr>
            <p:cNvPr id="15" name="Straight Connector 14">
              <a:extLst>
                <a:ext uri="{FF2B5EF4-FFF2-40B4-BE49-F238E27FC236}">
                  <a16:creationId xmlns:a16="http://schemas.microsoft.com/office/drawing/2014/main" id="{DD5E9E8C-4EEA-4A4A-A944-0E6750C2F289}"/>
                </a:ext>
              </a:extLst>
            </p:cNvPr>
            <p:cNvCxnSpPr>
              <a:cxnSpLocks/>
            </p:cNvCxnSpPr>
            <p:nvPr/>
          </p:nvCxnSpPr>
          <p:spPr>
            <a:xfrm>
              <a:off x="4800600" y="977999"/>
              <a:ext cx="454678" cy="489239"/>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12396EFB-0624-46D7-843E-7491DCB8DA94}"/>
                </a:ext>
              </a:extLst>
            </p:cNvPr>
            <p:cNvCxnSpPr>
              <a:cxnSpLocks/>
            </p:cNvCxnSpPr>
            <p:nvPr/>
          </p:nvCxnSpPr>
          <p:spPr>
            <a:xfrm flipH="1">
              <a:off x="4696692" y="977999"/>
              <a:ext cx="558586" cy="489239"/>
            </a:xfrm>
            <a:prstGeom prst="line">
              <a:avLst/>
            </a:prstGeom>
            <a:ln w="28575"/>
          </p:spPr>
          <p:style>
            <a:lnRef idx="1">
              <a:schemeClr val="accent2"/>
            </a:lnRef>
            <a:fillRef idx="0">
              <a:schemeClr val="accent2"/>
            </a:fillRef>
            <a:effectRef idx="0">
              <a:schemeClr val="accent2"/>
            </a:effectRef>
            <a:fontRef idx="minor">
              <a:schemeClr val="tx1"/>
            </a:fontRef>
          </p:style>
        </p:cxnSp>
      </p:grpSp>
      <p:cxnSp>
        <p:nvCxnSpPr>
          <p:cNvPr id="25" name="Straight Arrow Connector 24">
            <a:extLst>
              <a:ext uri="{FF2B5EF4-FFF2-40B4-BE49-F238E27FC236}">
                <a16:creationId xmlns:a16="http://schemas.microsoft.com/office/drawing/2014/main" id="{815244AF-330D-4047-886E-7BA417585D68}"/>
              </a:ext>
            </a:extLst>
          </p:cNvPr>
          <p:cNvCxnSpPr/>
          <p:nvPr/>
        </p:nvCxnSpPr>
        <p:spPr>
          <a:xfrm flipV="1">
            <a:off x="7474998" y="5628825"/>
            <a:ext cx="0" cy="4880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FE4FCD0-B32C-48F1-92F6-C8C51CC8539C}"/>
              </a:ext>
            </a:extLst>
          </p:cNvPr>
          <p:cNvPicPr>
            <a:picLocks noChangeAspect="1"/>
          </p:cNvPicPr>
          <p:nvPr/>
        </p:nvPicPr>
        <p:blipFill>
          <a:blip r:embed="rId6"/>
          <a:stretch>
            <a:fillRect/>
          </a:stretch>
        </p:blipFill>
        <p:spPr>
          <a:xfrm>
            <a:off x="5510886" y="3509553"/>
            <a:ext cx="2729128" cy="2387987"/>
          </a:xfrm>
          <a:prstGeom prst="rect">
            <a:avLst/>
          </a:prstGeom>
        </p:spPr>
      </p:pic>
    </p:spTree>
    <p:extLst>
      <p:ext uri="{BB962C8B-B14F-4D97-AF65-F5344CB8AC3E}">
        <p14:creationId xmlns:p14="http://schemas.microsoft.com/office/powerpoint/2010/main" val="2737605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8B9DE44-7D22-4A1C-A43E-44631D3B1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998" y="324152"/>
            <a:ext cx="2276861" cy="652273"/>
          </a:xfrm>
          <a:prstGeom prst="rect">
            <a:avLst/>
          </a:prstGeom>
        </p:spPr>
      </p:pic>
      <p:sp>
        <p:nvSpPr>
          <p:cNvPr id="17" name="Θέση περιεχομένου 2">
            <a:extLst>
              <a:ext uri="{FF2B5EF4-FFF2-40B4-BE49-F238E27FC236}">
                <a16:creationId xmlns:a16="http://schemas.microsoft.com/office/drawing/2014/main" id="{AD0001B2-7BB2-42FE-95BA-EF82581D7F9F}"/>
              </a:ext>
            </a:extLst>
          </p:cNvPr>
          <p:cNvSpPr txBox="1">
            <a:spLocks/>
          </p:cNvSpPr>
          <p:nvPr/>
        </p:nvSpPr>
        <p:spPr>
          <a:xfrm>
            <a:off x="684362" y="1207410"/>
            <a:ext cx="7888288" cy="51845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4740A"/>
                </a:solidFill>
              </a:rPr>
              <a:t> </a:t>
            </a:r>
            <a:endParaRPr lang="en-US" sz="2400" b="1" dirty="0"/>
          </a:p>
          <a:p>
            <a:pPr marL="514350" indent="-514350">
              <a:buFont typeface="Arial" panose="020B0604020202020204" pitchFamily="34" charset="0"/>
              <a:buAutoNum type="arabicPeriod"/>
            </a:pPr>
            <a:endParaRPr lang="en-US" sz="3200" b="1" dirty="0">
              <a:solidFill>
                <a:srgbClr val="FFC000"/>
              </a:solidFill>
            </a:endParaRPr>
          </a:p>
          <a:p>
            <a:pPr marL="514350" indent="-514350">
              <a:buFont typeface="Arial" panose="020B0604020202020204" pitchFamily="34" charset="0"/>
              <a:buAutoNum type="arabicPeriod"/>
            </a:pPr>
            <a:endParaRPr lang="el-GR" sz="3200" b="1" dirty="0">
              <a:solidFill>
                <a:srgbClr val="FFC000"/>
              </a:solidFill>
            </a:endParaRPr>
          </a:p>
        </p:txBody>
      </p:sp>
      <p:cxnSp>
        <p:nvCxnSpPr>
          <p:cNvPr id="8" name="Straight Connector 7">
            <a:extLst>
              <a:ext uri="{FF2B5EF4-FFF2-40B4-BE49-F238E27FC236}">
                <a16:creationId xmlns:a16="http://schemas.microsoft.com/office/drawing/2014/main" id="{4AA4D42F-15E7-4A88-AC67-00C87DA73603}"/>
              </a:ext>
            </a:extLst>
          </p:cNvPr>
          <p:cNvCxnSpPr>
            <a:cxnSpLocks/>
          </p:cNvCxnSpPr>
          <p:nvPr/>
        </p:nvCxnSpPr>
        <p:spPr>
          <a:xfrm flipH="1">
            <a:off x="5805996" y="2057283"/>
            <a:ext cx="3338004" cy="0"/>
          </a:xfrm>
          <a:prstGeom prst="line">
            <a:avLst/>
          </a:prstGeom>
        </p:spPr>
        <p:style>
          <a:lnRef idx="1">
            <a:schemeClr val="accent4"/>
          </a:lnRef>
          <a:fillRef idx="0">
            <a:schemeClr val="accent4"/>
          </a:fillRef>
          <a:effectRef idx="0">
            <a:schemeClr val="accent4"/>
          </a:effectRef>
          <a:fontRef idx="minor">
            <a:schemeClr val="tx1"/>
          </a:fontRef>
        </p:style>
      </p:cxnSp>
      <p:sp>
        <p:nvSpPr>
          <p:cNvPr id="2" name="TextBox 1">
            <a:extLst>
              <a:ext uri="{FF2B5EF4-FFF2-40B4-BE49-F238E27FC236}">
                <a16:creationId xmlns:a16="http://schemas.microsoft.com/office/drawing/2014/main" id="{0C9ECF87-BC93-4D83-86EE-0A15B74C282C}"/>
              </a:ext>
            </a:extLst>
          </p:cNvPr>
          <p:cNvSpPr txBox="1"/>
          <p:nvPr/>
        </p:nvSpPr>
        <p:spPr>
          <a:xfrm>
            <a:off x="6095664" y="1638620"/>
            <a:ext cx="2621002" cy="461665"/>
          </a:xfrm>
          <a:prstGeom prst="rect">
            <a:avLst/>
          </a:prstGeom>
          <a:noFill/>
        </p:spPr>
        <p:txBody>
          <a:bodyPr wrap="square" rtlCol="0">
            <a:spAutoFit/>
          </a:bodyPr>
          <a:lstStyle/>
          <a:p>
            <a:r>
              <a:rPr lang="en-US" sz="2400" dirty="0">
                <a:solidFill>
                  <a:srgbClr val="FFC000"/>
                </a:solidFill>
              </a:rPr>
              <a:t>Technical details</a:t>
            </a:r>
            <a:endParaRPr lang="el-GR" sz="2400" dirty="0">
              <a:solidFill>
                <a:srgbClr val="FFC000"/>
              </a:solidFill>
            </a:endParaRPr>
          </a:p>
        </p:txBody>
      </p:sp>
      <p:sp>
        <p:nvSpPr>
          <p:cNvPr id="5" name="TextBox 4">
            <a:extLst>
              <a:ext uri="{FF2B5EF4-FFF2-40B4-BE49-F238E27FC236}">
                <a16:creationId xmlns:a16="http://schemas.microsoft.com/office/drawing/2014/main" id="{EDF63E32-5B76-44AD-AE6C-E125E0C8C0FD}"/>
              </a:ext>
            </a:extLst>
          </p:cNvPr>
          <p:cNvSpPr txBox="1"/>
          <p:nvPr/>
        </p:nvSpPr>
        <p:spPr>
          <a:xfrm>
            <a:off x="1494393" y="2026403"/>
            <a:ext cx="4956463" cy="1200329"/>
          </a:xfrm>
          <a:prstGeom prst="rect">
            <a:avLst/>
          </a:prstGeom>
          <a:noFill/>
        </p:spPr>
        <p:txBody>
          <a:bodyPr wrap="square" rtlCol="0">
            <a:spAutoFit/>
          </a:bodyPr>
          <a:lstStyle/>
          <a:p>
            <a:r>
              <a:rPr lang="en-US" dirty="0"/>
              <a:t>Tubular glazing bead increase system`s security and resistance to wind load. </a:t>
            </a:r>
          </a:p>
          <a:p>
            <a:r>
              <a:rPr lang="en-US" dirty="0"/>
              <a:t>Variety of beads that can cover both double and triple glazing up to 44mm</a:t>
            </a:r>
            <a:endParaRPr lang="el-GR" dirty="0"/>
          </a:p>
        </p:txBody>
      </p:sp>
      <p:pic>
        <p:nvPicPr>
          <p:cNvPr id="10" name="Picture 9">
            <a:extLst>
              <a:ext uri="{FF2B5EF4-FFF2-40B4-BE49-F238E27FC236}">
                <a16:creationId xmlns:a16="http://schemas.microsoft.com/office/drawing/2014/main" id="{6AD41BCC-8E4C-4626-BC09-76E6CA3C4CEF}"/>
              </a:ext>
            </a:extLst>
          </p:cNvPr>
          <p:cNvPicPr>
            <a:picLocks noChangeAspect="1"/>
          </p:cNvPicPr>
          <p:nvPr/>
        </p:nvPicPr>
        <p:blipFill rotWithShape="1">
          <a:blip r:embed="rId4"/>
          <a:srcRect l="66305"/>
          <a:stretch/>
        </p:blipFill>
        <p:spPr>
          <a:xfrm>
            <a:off x="2906662" y="3429000"/>
            <a:ext cx="2704865" cy="3381915"/>
          </a:xfrm>
          <a:prstGeom prst="rect">
            <a:avLst/>
          </a:prstGeom>
        </p:spPr>
      </p:pic>
      <p:sp>
        <p:nvSpPr>
          <p:cNvPr id="4" name="Οβάλ 3">
            <a:extLst>
              <a:ext uri="{FF2B5EF4-FFF2-40B4-BE49-F238E27FC236}">
                <a16:creationId xmlns:a16="http://schemas.microsoft.com/office/drawing/2014/main" id="{5A3720F0-A7F7-4B46-9BA1-0EE6417C5607}"/>
              </a:ext>
            </a:extLst>
          </p:cNvPr>
          <p:cNvSpPr/>
          <p:nvPr/>
        </p:nvSpPr>
        <p:spPr>
          <a:xfrm>
            <a:off x="3012706" y="5139891"/>
            <a:ext cx="770021" cy="664143"/>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585751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8B9DE44-7D22-4A1C-A43E-44631D3B1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998" y="324152"/>
            <a:ext cx="2276861" cy="652273"/>
          </a:xfrm>
          <a:prstGeom prst="rect">
            <a:avLst/>
          </a:prstGeom>
        </p:spPr>
      </p:pic>
      <p:sp>
        <p:nvSpPr>
          <p:cNvPr id="6" name="TextBox 5">
            <a:extLst>
              <a:ext uri="{FF2B5EF4-FFF2-40B4-BE49-F238E27FC236}">
                <a16:creationId xmlns:a16="http://schemas.microsoft.com/office/drawing/2014/main" id="{EB4FAE43-620F-4640-AD75-7197EA9E7A71}"/>
              </a:ext>
            </a:extLst>
          </p:cNvPr>
          <p:cNvSpPr txBox="1"/>
          <p:nvPr/>
        </p:nvSpPr>
        <p:spPr>
          <a:xfrm>
            <a:off x="3870664" y="2645776"/>
            <a:ext cx="4701986" cy="369332"/>
          </a:xfrm>
          <a:prstGeom prst="rect">
            <a:avLst/>
          </a:prstGeom>
          <a:noFill/>
        </p:spPr>
        <p:txBody>
          <a:bodyPr wrap="square" rtlCol="0">
            <a:spAutoFit/>
          </a:bodyPr>
          <a:lstStyle/>
          <a:p>
            <a:pPr marL="285750" indent="-285750">
              <a:buFont typeface="Wingdings" panose="05000000000000000000" pitchFamily="2" charset="2"/>
              <a:buChar char="q"/>
            </a:pPr>
            <a:endParaRPr lang="el-GR" dirty="0"/>
          </a:p>
        </p:txBody>
      </p:sp>
      <p:cxnSp>
        <p:nvCxnSpPr>
          <p:cNvPr id="8" name="Straight Connector 7">
            <a:extLst>
              <a:ext uri="{FF2B5EF4-FFF2-40B4-BE49-F238E27FC236}">
                <a16:creationId xmlns:a16="http://schemas.microsoft.com/office/drawing/2014/main" id="{4AA4D42F-15E7-4A88-AC67-00C87DA73603}"/>
              </a:ext>
            </a:extLst>
          </p:cNvPr>
          <p:cNvCxnSpPr>
            <a:cxnSpLocks/>
          </p:cNvCxnSpPr>
          <p:nvPr/>
        </p:nvCxnSpPr>
        <p:spPr>
          <a:xfrm flipH="1" flipV="1">
            <a:off x="4935984" y="1637254"/>
            <a:ext cx="4208016" cy="4389"/>
          </a:xfrm>
          <a:prstGeom prst="line">
            <a:avLst/>
          </a:prstGeom>
        </p:spPr>
        <p:style>
          <a:lnRef idx="1">
            <a:schemeClr val="accent4"/>
          </a:lnRef>
          <a:fillRef idx="0">
            <a:schemeClr val="accent4"/>
          </a:fillRef>
          <a:effectRef idx="0">
            <a:schemeClr val="accent4"/>
          </a:effectRef>
          <a:fontRef idx="minor">
            <a:schemeClr val="tx1"/>
          </a:fontRef>
        </p:style>
      </p:cxnSp>
      <p:sp>
        <p:nvSpPr>
          <p:cNvPr id="2" name="TextBox 1">
            <a:extLst>
              <a:ext uri="{FF2B5EF4-FFF2-40B4-BE49-F238E27FC236}">
                <a16:creationId xmlns:a16="http://schemas.microsoft.com/office/drawing/2014/main" id="{0C9ECF87-BC93-4D83-86EE-0A15B74C282C}"/>
              </a:ext>
            </a:extLst>
          </p:cNvPr>
          <p:cNvSpPr txBox="1"/>
          <p:nvPr/>
        </p:nvSpPr>
        <p:spPr>
          <a:xfrm>
            <a:off x="4829451" y="1175589"/>
            <a:ext cx="4314549" cy="461665"/>
          </a:xfrm>
          <a:prstGeom prst="rect">
            <a:avLst/>
          </a:prstGeom>
          <a:noFill/>
        </p:spPr>
        <p:txBody>
          <a:bodyPr wrap="square" rtlCol="0">
            <a:spAutoFit/>
          </a:bodyPr>
          <a:lstStyle/>
          <a:p>
            <a:r>
              <a:rPr lang="en-US" sz="2400" dirty="0">
                <a:solidFill>
                  <a:srgbClr val="FFC000"/>
                </a:solidFill>
              </a:rPr>
              <a:t>Variety of energy solutions</a:t>
            </a:r>
            <a:endParaRPr lang="el-GR" sz="2400" dirty="0">
              <a:solidFill>
                <a:srgbClr val="FFC000"/>
              </a:solidFill>
            </a:endParaRPr>
          </a:p>
        </p:txBody>
      </p:sp>
      <p:pic>
        <p:nvPicPr>
          <p:cNvPr id="25" name="Picture 24">
            <a:extLst>
              <a:ext uri="{FF2B5EF4-FFF2-40B4-BE49-F238E27FC236}">
                <a16:creationId xmlns:a16="http://schemas.microsoft.com/office/drawing/2014/main" id="{0C1EC275-4D33-49E7-BFD5-99EF25E1375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817" y="4038600"/>
            <a:ext cx="2819400" cy="2819400"/>
          </a:xfrm>
          <a:prstGeom prst="rect">
            <a:avLst/>
          </a:prstGeom>
          <a:noFill/>
          <a:ln>
            <a:noFill/>
          </a:ln>
        </p:spPr>
      </p:pic>
      <p:sp>
        <p:nvSpPr>
          <p:cNvPr id="11" name="TextBox 10">
            <a:extLst>
              <a:ext uri="{FF2B5EF4-FFF2-40B4-BE49-F238E27FC236}">
                <a16:creationId xmlns:a16="http://schemas.microsoft.com/office/drawing/2014/main" id="{7BD4DA13-2056-4D8F-8D1E-87C8ED1F2681}"/>
              </a:ext>
            </a:extLst>
          </p:cNvPr>
          <p:cNvSpPr txBox="1"/>
          <p:nvPr/>
        </p:nvSpPr>
        <p:spPr>
          <a:xfrm>
            <a:off x="1269507" y="3086890"/>
            <a:ext cx="5253491" cy="830997"/>
          </a:xfrm>
          <a:prstGeom prst="rect">
            <a:avLst/>
          </a:prstGeom>
          <a:noFill/>
        </p:spPr>
        <p:txBody>
          <a:bodyPr wrap="square" rtlCol="0">
            <a:spAutoFit/>
          </a:bodyPr>
          <a:lstStyle/>
          <a:p>
            <a:pPr algn="ctr"/>
            <a:r>
              <a:rPr lang="en-US" sz="2400" b="1" dirty="0">
                <a:highlight>
                  <a:srgbClr val="FFFF00"/>
                </a:highlight>
              </a:rPr>
              <a:t>S67 URBAN versions</a:t>
            </a:r>
          </a:p>
          <a:p>
            <a:endParaRPr lang="el-GR" sz="2400" b="1" dirty="0"/>
          </a:p>
        </p:txBody>
      </p:sp>
      <p:sp>
        <p:nvSpPr>
          <p:cNvPr id="17" name="TextBox 16">
            <a:extLst>
              <a:ext uri="{FF2B5EF4-FFF2-40B4-BE49-F238E27FC236}">
                <a16:creationId xmlns:a16="http://schemas.microsoft.com/office/drawing/2014/main" id="{B8E97410-4FF4-447E-BE8B-A16C8A21B62D}"/>
              </a:ext>
            </a:extLst>
          </p:cNvPr>
          <p:cNvSpPr txBox="1"/>
          <p:nvPr/>
        </p:nvSpPr>
        <p:spPr>
          <a:xfrm>
            <a:off x="1269507" y="3620337"/>
            <a:ext cx="1481050" cy="369332"/>
          </a:xfrm>
          <a:prstGeom prst="rect">
            <a:avLst/>
          </a:prstGeom>
          <a:noFill/>
        </p:spPr>
        <p:txBody>
          <a:bodyPr wrap="square" rtlCol="0">
            <a:spAutoFit/>
          </a:bodyPr>
          <a:lstStyle/>
          <a:p>
            <a:r>
              <a:rPr lang="en-US" dirty="0">
                <a:highlight>
                  <a:srgbClr val="FFFF00"/>
                </a:highlight>
              </a:rPr>
              <a:t>STANDARD</a:t>
            </a:r>
            <a:endParaRPr lang="el-GR" dirty="0">
              <a:highlight>
                <a:srgbClr val="FFFF00"/>
              </a:highlight>
            </a:endParaRPr>
          </a:p>
        </p:txBody>
      </p:sp>
      <p:sp>
        <p:nvSpPr>
          <p:cNvPr id="30" name="TextBox 29">
            <a:extLst>
              <a:ext uri="{FF2B5EF4-FFF2-40B4-BE49-F238E27FC236}">
                <a16:creationId xmlns:a16="http://schemas.microsoft.com/office/drawing/2014/main" id="{7B3D33CD-9890-47A3-A327-FF57002239D5}"/>
              </a:ext>
            </a:extLst>
          </p:cNvPr>
          <p:cNvSpPr txBox="1"/>
          <p:nvPr/>
        </p:nvSpPr>
        <p:spPr>
          <a:xfrm>
            <a:off x="5355139" y="3620337"/>
            <a:ext cx="1481050" cy="369332"/>
          </a:xfrm>
          <a:prstGeom prst="rect">
            <a:avLst/>
          </a:prstGeom>
          <a:noFill/>
        </p:spPr>
        <p:txBody>
          <a:bodyPr wrap="square" rtlCol="0">
            <a:spAutoFit/>
          </a:bodyPr>
          <a:lstStyle/>
          <a:p>
            <a:pPr algn="ctr"/>
            <a:r>
              <a:rPr lang="en-US" dirty="0">
                <a:highlight>
                  <a:srgbClr val="FFFF00"/>
                </a:highlight>
              </a:rPr>
              <a:t>HI</a:t>
            </a:r>
            <a:endParaRPr lang="el-GR" dirty="0">
              <a:highlight>
                <a:srgbClr val="FFFF00"/>
              </a:highlight>
            </a:endParaRPr>
          </a:p>
        </p:txBody>
      </p:sp>
      <p:pic>
        <p:nvPicPr>
          <p:cNvPr id="34" name="Picture 33" descr="A picture containing toy, room&#10;&#10;Description automatically generated">
            <a:extLst>
              <a:ext uri="{FF2B5EF4-FFF2-40B4-BE49-F238E27FC236}">
                <a16:creationId xmlns:a16="http://schemas.microsoft.com/office/drawing/2014/main" id="{31AB6305-79BB-4BB1-A04D-9FBFE7160C39}"/>
              </a:ext>
            </a:extLst>
          </p:cNvPr>
          <p:cNvPicPr>
            <a:picLocks noChangeAspect="1"/>
          </p:cNvPicPr>
          <p:nvPr/>
        </p:nvPicPr>
        <p:blipFill rotWithShape="1">
          <a:blip r:embed="rId5">
            <a:extLst>
              <a:ext uri="{28A0092B-C50C-407E-A947-70E740481C1C}">
                <a14:useLocalDpi xmlns:a14="http://schemas.microsoft.com/office/drawing/2010/main" val="0"/>
              </a:ext>
            </a:extLst>
          </a:blip>
          <a:srcRect l="24230" t="-1665" r="10112" b="9886"/>
          <a:stretch/>
        </p:blipFill>
        <p:spPr>
          <a:xfrm>
            <a:off x="4829451" y="3989669"/>
            <a:ext cx="2262414" cy="2868331"/>
          </a:xfrm>
          <a:prstGeom prst="rect">
            <a:avLst/>
          </a:prstGeom>
        </p:spPr>
      </p:pic>
      <p:sp>
        <p:nvSpPr>
          <p:cNvPr id="37" name="TextBox 36">
            <a:extLst>
              <a:ext uri="{FF2B5EF4-FFF2-40B4-BE49-F238E27FC236}">
                <a16:creationId xmlns:a16="http://schemas.microsoft.com/office/drawing/2014/main" id="{554626DD-CD43-4FAF-933C-96368C3E35AF}"/>
              </a:ext>
            </a:extLst>
          </p:cNvPr>
          <p:cNvSpPr txBox="1"/>
          <p:nvPr/>
        </p:nvSpPr>
        <p:spPr>
          <a:xfrm>
            <a:off x="1402672" y="1882066"/>
            <a:ext cx="6640497" cy="646331"/>
          </a:xfrm>
          <a:prstGeom prst="rect">
            <a:avLst/>
          </a:prstGeom>
          <a:noFill/>
        </p:spPr>
        <p:txBody>
          <a:bodyPr wrap="square" rtlCol="0">
            <a:spAutoFit/>
          </a:bodyPr>
          <a:lstStyle/>
          <a:p>
            <a:r>
              <a:rPr lang="en-US" dirty="0"/>
              <a:t>S67 URBAN, by choosing among available accessories, offers flexibility in terms of energy saving , providing two available versions:</a:t>
            </a:r>
            <a:endParaRPr lang="el-GR" dirty="0"/>
          </a:p>
        </p:txBody>
      </p:sp>
    </p:spTree>
    <p:extLst>
      <p:ext uri="{BB962C8B-B14F-4D97-AF65-F5344CB8AC3E}">
        <p14:creationId xmlns:p14="http://schemas.microsoft.com/office/powerpoint/2010/main" val="42489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8B9DE44-7D22-4A1C-A43E-44631D3B1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998" y="324152"/>
            <a:ext cx="2276861" cy="652273"/>
          </a:xfrm>
          <a:prstGeom prst="rect">
            <a:avLst/>
          </a:prstGeom>
        </p:spPr>
      </p:pic>
      <p:sp>
        <p:nvSpPr>
          <p:cNvPr id="6" name="TextBox 5">
            <a:extLst>
              <a:ext uri="{FF2B5EF4-FFF2-40B4-BE49-F238E27FC236}">
                <a16:creationId xmlns:a16="http://schemas.microsoft.com/office/drawing/2014/main" id="{EB4FAE43-620F-4640-AD75-7197EA9E7A71}"/>
              </a:ext>
            </a:extLst>
          </p:cNvPr>
          <p:cNvSpPr txBox="1"/>
          <p:nvPr/>
        </p:nvSpPr>
        <p:spPr>
          <a:xfrm>
            <a:off x="3870664" y="2645776"/>
            <a:ext cx="4701986" cy="369332"/>
          </a:xfrm>
          <a:prstGeom prst="rect">
            <a:avLst/>
          </a:prstGeom>
          <a:noFill/>
        </p:spPr>
        <p:txBody>
          <a:bodyPr wrap="square" rtlCol="0">
            <a:spAutoFit/>
          </a:bodyPr>
          <a:lstStyle/>
          <a:p>
            <a:pPr marL="285750" indent="-285750">
              <a:buFont typeface="Wingdings" panose="05000000000000000000" pitchFamily="2" charset="2"/>
              <a:buChar char="q"/>
            </a:pPr>
            <a:endParaRPr lang="el-GR" dirty="0"/>
          </a:p>
        </p:txBody>
      </p:sp>
      <p:cxnSp>
        <p:nvCxnSpPr>
          <p:cNvPr id="8" name="Straight Connector 7">
            <a:extLst>
              <a:ext uri="{FF2B5EF4-FFF2-40B4-BE49-F238E27FC236}">
                <a16:creationId xmlns:a16="http://schemas.microsoft.com/office/drawing/2014/main" id="{4AA4D42F-15E7-4A88-AC67-00C87DA73603}"/>
              </a:ext>
            </a:extLst>
          </p:cNvPr>
          <p:cNvCxnSpPr>
            <a:cxnSpLocks/>
          </p:cNvCxnSpPr>
          <p:nvPr/>
        </p:nvCxnSpPr>
        <p:spPr>
          <a:xfrm flipH="1" flipV="1">
            <a:off x="4935984" y="1637254"/>
            <a:ext cx="4208016" cy="4389"/>
          </a:xfrm>
          <a:prstGeom prst="line">
            <a:avLst/>
          </a:prstGeom>
        </p:spPr>
        <p:style>
          <a:lnRef idx="1">
            <a:schemeClr val="accent4"/>
          </a:lnRef>
          <a:fillRef idx="0">
            <a:schemeClr val="accent4"/>
          </a:fillRef>
          <a:effectRef idx="0">
            <a:schemeClr val="accent4"/>
          </a:effectRef>
          <a:fontRef idx="minor">
            <a:schemeClr val="tx1"/>
          </a:fontRef>
        </p:style>
      </p:cxnSp>
      <p:sp>
        <p:nvSpPr>
          <p:cNvPr id="2" name="TextBox 1">
            <a:extLst>
              <a:ext uri="{FF2B5EF4-FFF2-40B4-BE49-F238E27FC236}">
                <a16:creationId xmlns:a16="http://schemas.microsoft.com/office/drawing/2014/main" id="{0C9ECF87-BC93-4D83-86EE-0A15B74C282C}"/>
              </a:ext>
            </a:extLst>
          </p:cNvPr>
          <p:cNvSpPr txBox="1"/>
          <p:nvPr/>
        </p:nvSpPr>
        <p:spPr>
          <a:xfrm>
            <a:off x="4829451" y="1175589"/>
            <a:ext cx="4314549" cy="461665"/>
          </a:xfrm>
          <a:prstGeom prst="rect">
            <a:avLst/>
          </a:prstGeom>
          <a:noFill/>
        </p:spPr>
        <p:txBody>
          <a:bodyPr wrap="square" rtlCol="0">
            <a:spAutoFit/>
          </a:bodyPr>
          <a:lstStyle/>
          <a:p>
            <a:r>
              <a:rPr lang="en-US" sz="2400" dirty="0">
                <a:solidFill>
                  <a:srgbClr val="FFC000"/>
                </a:solidFill>
              </a:rPr>
              <a:t>Variety of energy solutions</a:t>
            </a:r>
            <a:endParaRPr lang="el-GR" sz="2400" dirty="0">
              <a:solidFill>
                <a:srgbClr val="FFC000"/>
              </a:solidFill>
            </a:endParaRPr>
          </a:p>
        </p:txBody>
      </p:sp>
      <p:pic>
        <p:nvPicPr>
          <p:cNvPr id="12" name="Picture 11">
            <a:extLst>
              <a:ext uri="{FF2B5EF4-FFF2-40B4-BE49-F238E27FC236}">
                <a16:creationId xmlns:a16="http://schemas.microsoft.com/office/drawing/2014/main" id="{287894AF-5F42-410E-BB41-79714A0B054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939" y="2246281"/>
            <a:ext cx="2819400" cy="2819400"/>
          </a:xfrm>
          <a:prstGeom prst="rect">
            <a:avLst/>
          </a:prstGeom>
          <a:noFill/>
          <a:ln>
            <a:noFill/>
          </a:ln>
        </p:spPr>
      </p:pic>
      <p:pic>
        <p:nvPicPr>
          <p:cNvPr id="4" name="Picture 3" descr="A picture containing toy, room&#10;&#10;Description automatically generated">
            <a:extLst>
              <a:ext uri="{FF2B5EF4-FFF2-40B4-BE49-F238E27FC236}">
                <a16:creationId xmlns:a16="http://schemas.microsoft.com/office/drawing/2014/main" id="{F878BDE2-4368-4295-AB0A-0911C9D66C2E}"/>
              </a:ext>
            </a:extLst>
          </p:cNvPr>
          <p:cNvPicPr>
            <a:picLocks noChangeAspect="1"/>
          </p:cNvPicPr>
          <p:nvPr/>
        </p:nvPicPr>
        <p:blipFill rotWithShape="1">
          <a:blip r:embed="rId5">
            <a:extLst>
              <a:ext uri="{28A0092B-C50C-407E-A947-70E740481C1C}">
                <a14:useLocalDpi xmlns:a14="http://schemas.microsoft.com/office/drawing/2010/main" val="0"/>
              </a:ext>
            </a:extLst>
          </a:blip>
          <a:srcRect l="24230" t="-1665" r="10112" b="9886"/>
          <a:stretch/>
        </p:blipFill>
        <p:spPr>
          <a:xfrm>
            <a:off x="5391791" y="2246281"/>
            <a:ext cx="2262414" cy="2868331"/>
          </a:xfrm>
          <a:prstGeom prst="rect">
            <a:avLst/>
          </a:prstGeom>
        </p:spPr>
      </p:pic>
      <p:sp>
        <p:nvSpPr>
          <p:cNvPr id="22" name="TextBox 21">
            <a:extLst>
              <a:ext uri="{FF2B5EF4-FFF2-40B4-BE49-F238E27FC236}">
                <a16:creationId xmlns:a16="http://schemas.microsoft.com/office/drawing/2014/main" id="{8B58ECDA-2D9C-4DB1-A3EC-761894BBDA26}"/>
              </a:ext>
            </a:extLst>
          </p:cNvPr>
          <p:cNvSpPr txBox="1"/>
          <p:nvPr/>
        </p:nvSpPr>
        <p:spPr>
          <a:xfrm>
            <a:off x="1411550" y="1751088"/>
            <a:ext cx="1481050" cy="369332"/>
          </a:xfrm>
          <a:prstGeom prst="rect">
            <a:avLst/>
          </a:prstGeom>
          <a:noFill/>
        </p:spPr>
        <p:txBody>
          <a:bodyPr wrap="square" rtlCol="0">
            <a:spAutoFit/>
          </a:bodyPr>
          <a:lstStyle/>
          <a:p>
            <a:r>
              <a:rPr lang="en-US" dirty="0">
                <a:highlight>
                  <a:srgbClr val="FFFF00"/>
                </a:highlight>
              </a:rPr>
              <a:t>STANDARD</a:t>
            </a:r>
            <a:endParaRPr lang="el-GR" dirty="0">
              <a:highlight>
                <a:srgbClr val="FFFF00"/>
              </a:highlight>
            </a:endParaRPr>
          </a:p>
        </p:txBody>
      </p:sp>
      <p:sp>
        <p:nvSpPr>
          <p:cNvPr id="24" name="TextBox 23">
            <a:extLst>
              <a:ext uri="{FF2B5EF4-FFF2-40B4-BE49-F238E27FC236}">
                <a16:creationId xmlns:a16="http://schemas.microsoft.com/office/drawing/2014/main" id="{D910132B-F748-4475-AA65-05D34F8470D0}"/>
              </a:ext>
            </a:extLst>
          </p:cNvPr>
          <p:cNvSpPr txBox="1"/>
          <p:nvPr/>
        </p:nvSpPr>
        <p:spPr>
          <a:xfrm>
            <a:off x="6430477" y="1751088"/>
            <a:ext cx="1481050" cy="369332"/>
          </a:xfrm>
          <a:prstGeom prst="rect">
            <a:avLst/>
          </a:prstGeom>
          <a:noFill/>
        </p:spPr>
        <p:txBody>
          <a:bodyPr wrap="square" rtlCol="0">
            <a:spAutoFit/>
          </a:bodyPr>
          <a:lstStyle/>
          <a:p>
            <a:r>
              <a:rPr lang="en-US" dirty="0">
                <a:highlight>
                  <a:srgbClr val="FFFF00"/>
                </a:highlight>
              </a:rPr>
              <a:t>HI</a:t>
            </a:r>
            <a:endParaRPr lang="el-GR" dirty="0">
              <a:highlight>
                <a:srgbClr val="FFFF00"/>
              </a:highlight>
            </a:endParaRPr>
          </a:p>
        </p:txBody>
      </p:sp>
      <p:sp>
        <p:nvSpPr>
          <p:cNvPr id="38" name="TextBox 37">
            <a:extLst>
              <a:ext uri="{FF2B5EF4-FFF2-40B4-BE49-F238E27FC236}">
                <a16:creationId xmlns:a16="http://schemas.microsoft.com/office/drawing/2014/main" id="{37B82455-388A-4638-8A04-8581D066B3B3}"/>
              </a:ext>
            </a:extLst>
          </p:cNvPr>
          <p:cNvSpPr txBox="1"/>
          <p:nvPr/>
        </p:nvSpPr>
        <p:spPr>
          <a:xfrm>
            <a:off x="604380" y="4929946"/>
            <a:ext cx="2511681" cy="1200329"/>
          </a:xfrm>
          <a:prstGeom prst="rect">
            <a:avLst/>
          </a:prstGeom>
          <a:noFill/>
        </p:spPr>
        <p:txBody>
          <a:bodyPr wrap="square">
            <a:spAutoFit/>
          </a:bodyPr>
          <a:lstStyle/>
          <a:p>
            <a:pPr marL="285750" indent="-285750">
              <a:buClr>
                <a:srgbClr val="FFC000"/>
              </a:buClr>
              <a:buFont typeface="Wingdings" panose="05000000000000000000" pitchFamily="2" charset="2"/>
              <a:buChar char="q"/>
            </a:pPr>
            <a:r>
              <a:rPr lang="en-US" dirty="0"/>
              <a:t>Multi chamber EPDM central gasket</a:t>
            </a:r>
          </a:p>
          <a:p>
            <a:pPr marL="285750" indent="-285750">
              <a:buClr>
                <a:srgbClr val="FFC000"/>
              </a:buClr>
              <a:buFont typeface="Wingdings" panose="05000000000000000000" pitchFamily="2" charset="2"/>
              <a:buChar char="q"/>
            </a:pPr>
            <a:r>
              <a:rPr lang="en-US" dirty="0"/>
              <a:t>One chamber EPDM wedge gasket</a:t>
            </a:r>
          </a:p>
        </p:txBody>
      </p:sp>
      <p:sp>
        <p:nvSpPr>
          <p:cNvPr id="40" name="TextBox 39">
            <a:extLst>
              <a:ext uri="{FF2B5EF4-FFF2-40B4-BE49-F238E27FC236}">
                <a16:creationId xmlns:a16="http://schemas.microsoft.com/office/drawing/2014/main" id="{EA120C3C-C8E1-4947-AC3E-7BA104893F93}"/>
              </a:ext>
            </a:extLst>
          </p:cNvPr>
          <p:cNvSpPr txBox="1"/>
          <p:nvPr/>
        </p:nvSpPr>
        <p:spPr>
          <a:xfrm>
            <a:off x="5080205" y="4929946"/>
            <a:ext cx="2511681" cy="1754326"/>
          </a:xfrm>
          <a:prstGeom prst="rect">
            <a:avLst/>
          </a:prstGeom>
          <a:noFill/>
        </p:spPr>
        <p:txBody>
          <a:bodyPr wrap="square">
            <a:spAutoFit/>
          </a:bodyPr>
          <a:lstStyle/>
          <a:p>
            <a:pPr marL="285750" indent="-285750">
              <a:buClr>
                <a:srgbClr val="FFC000"/>
              </a:buClr>
              <a:buFont typeface="Wingdings" panose="05000000000000000000" pitchFamily="2" charset="2"/>
              <a:buChar char="q"/>
            </a:pPr>
            <a:r>
              <a:rPr lang="en-US" dirty="0"/>
              <a:t>Multi chamber EPDM central gasket</a:t>
            </a:r>
          </a:p>
          <a:p>
            <a:pPr marL="285750" indent="-285750">
              <a:buClr>
                <a:srgbClr val="FFC000"/>
              </a:buClr>
              <a:buFont typeface="Wingdings" panose="05000000000000000000" pitchFamily="2" charset="2"/>
              <a:buChar char="q"/>
            </a:pPr>
            <a:r>
              <a:rPr lang="en-US" dirty="0"/>
              <a:t>One chamber EPDM wedge gasket</a:t>
            </a:r>
          </a:p>
          <a:p>
            <a:pPr marL="285750" indent="-285750">
              <a:buClr>
                <a:srgbClr val="FFC000"/>
              </a:buClr>
              <a:buFont typeface="Wingdings" panose="05000000000000000000" pitchFamily="2" charset="2"/>
              <a:buChar char="q"/>
            </a:pPr>
            <a:r>
              <a:rPr lang="en-US" dirty="0"/>
              <a:t>PE Insulation Foam</a:t>
            </a:r>
          </a:p>
          <a:p>
            <a:pPr marL="285750" indent="-285750">
              <a:buClr>
                <a:srgbClr val="FFC000"/>
              </a:buClr>
              <a:buFont typeface="Wingdings" panose="05000000000000000000" pitchFamily="2" charset="2"/>
              <a:buChar char="q"/>
            </a:pPr>
            <a:r>
              <a:rPr lang="en-US" dirty="0"/>
              <a:t>Energy Bar</a:t>
            </a:r>
          </a:p>
        </p:txBody>
      </p:sp>
    </p:spTree>
    <p:extLst>
      <p:ext uri="{BB962C8B-B14F-4D97-AF65-F5344CB8AC3E}">
        <p14:creationId xmlns:p14="http://schemas.microsoft.com/office/powerpoint/2010/main" val="1590569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8B9DE44-7D22-4A1C-A43E-44631D3B1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998" y="324152"/>
            <a:ext cx="2276861" cy="652273"/>
          </a:xfrm>
          <a:prstGeom prst="rect">
            <a:avLst/>
          </a:prstGeom>
        </p:spPr>
      </p:pic>
      <p:sp>
        <p:nvSpPr>
          <p:cNvPr id="6" name="TextBox 5">
            <a:extLst>
              <a:ext uri="{FF2B5EF4-FFF2-40B4-BE49-F238E27FC236}">
                <a16:creationId xmlns:a16="http://schemas.microsoft.com/office/drawing/2014/main" id="{EB4FAE43-620F-4640-AD75-7197EA9E7A71}"/>
              </a:ext>
            </a:extLst>
          </p:cNvPr>
          <p:cNvSpPr txBox="1"/>
          <p:nvPr/>
        </p:nvSpPr>
        <p:spPr>
          <a:xfrm>
            <a:off x="3870664" y="2645776"/>
            <a:ext cx="4701986" cy="369332"/>
          </a:xfrm>
          <a:prstGeom prst="rect">
            <a:avLst/>
          </a:prstGeom>
          <a:noFill/>
        </p:spPr>
        <p:txBody>
          <a:bodyPr wrap="square" rtlCol="0">
            <a:spAutoFit/>
          </a:bodyPr>
          <a:lstStyle/>
          <a:p>
            <a:pPr marL="285750" indent="-285750">
              <a:buFont typeface="Wingdings" panose="05000000000000000000" pitchFamily="2" charset="2"/>
              <a:buChar char="q"/>
            </a:pPr>
            <a:endParaRPr lang="el-GR" dirty="0"/>
          </a:p>
        </p:txBody>
      </p:sp>
      <p:cxnSp>
        <p:nvCxnSpPr>
          <p:cNvPr id="8" name="Straight Connector 7">
            <a:extLst>
              <a:ext uri="{FF2B5EF4-FFF2-40B4-BE49-F238E27FC236}">
                <a16:creationId xmlns:a16="http://schemas.microsoft.com/office/drawing/2014/main" id="{4AA4D42F-15E7-4A88-AC67-00C87DA73603}"/>
              </a:ext>
            </a:extLst>
          </p:cNvPr>
          <p:cNvCxnSpPr>
            <a:cxnSpLocks/>
          </p:cNvCxnSpPr>
          <p:nvPr/>
        </p:nvCxnSpPr>
        <p:spPr>
          <a:xfrm flipH="1" flipV="1">
            <a:off x="4935984" y="1637254"/>
            <a:ext cx="4208016" cy="4389"/>
          </a:xfrm>
          <a:prstGeom prst="line">
            <a:avLst/>
          </a:prstGeom>
        </p:spPr>
        <p:style>
          <a:lnRef idx="1">
            <a:schemeClr val="accent4"/>
          </a:lnRef>
          <a:fillRef idx="0">
            <a:schemeClr val="accent4"/>
          </a:fillRef>
          <a:effectRef idx="0">
            <a:schemeClr val="accent4"/>
          </a:effectRef>
          <a:fontRef idx="minor">
            <a:schemeClr val="tx1"/>
          </a:fontRef>
        </p:style>
      </p:cxnSp>
      <p:sp>
        <p:nvSpPr>
          <p:cNvPr id="2" name="TextBox 1">
            <a:extLst>
              <a:ext uri="{FF2B5EF4-FFF2-40B4-BE49-F238E27FC236}">
                <a16:creationId xmlns:a16="http://schemas.microsoft.com/office/drawing/2014/main" id="{0C9ECF87-BC93-4D83-86EE-0A15B74C282C}"/>
              </a:ext>
            </a:extLst>
          </p:cNvPr>
          <p:cNvSpPr txBox="1"/>
          <p:nvPr/>
        </p:nvSpPr>
        <p:spPr>
          <a:xfrm>
            <a:off x="4829451" y="1175589"/>
            <a:ext cx="4314549" cy="461665"/>
          </a:xfrm>
          <a:prstGeom prst="rect">
            <a:avLst/>
          </a:prstGeom>
          <a:noFill/>
        </p:spPr>
        <p:txBody>
          <a:bodyPr wrap="square" rtlCol="0">
            <a:spAutoFit/>
          </a:bodyPr>
          <a:lstStyle/>
          <a:p>
            <a:r>
              <a:rPr lang="en-US" sz="2400" dirty="0">
                <a:solidFill>
                  <a:srgbClr val="FFC000"/>
                </a:solidFill>
              </a:rPr>
              <a:t>Variety of energy solutions</a:t>
            </a:r>
            <a:endParaRPr lang="el-GR" sz="2400" dirty="0">
              <a:solidFill>
                <a:srgbClr val="FFC000"/>
              </a:solidFill>
            </a:endParaRPr>
          </a:p>
        </p:txBody>
      </p:sp>
      <p:pic>
        <p:nvPicPr>
          <p:cNvPr id="5" name="Picture 4" descr="A picture containing toy, room&#10;&#10;Description automatically generated">
            <a:extLst>
              <a:ext uri="{FF2B5EF4-FFF2-40B4-BE49-F238E27FC236}">
                <a16:creationId xmlns:a16="http://schemas.microsoft.com/office/drawing/2014/main" id="{BD907C7A-5D0E-4024-9F85-84D33F9834CE}"/>
              </a:ext>
            </a:extLst>
          </p:cNvPr>
          <p:cNvPicPr>
            <a:picLocks noChangeAspect="1"/>
          </p:cNvPicPr>
          <p:nvPr/>
        </p:nvPicPr>
        <p:blipFill rotWithShape="1">
          <a:blip r:embed="rId4">
            <a:extLst>
              <a:ext uri="{28A0092B-C50C-407E-A947-70E740481C1C}">
                <a14:useLocalDpi xmlns:a14="http://schemas.microsoft.com/office/drawing/2010/main" val="0"/>
              </a:ext>
            </a:extLst>
          </a:blip>
          <a:srcRect l="24230" t="-1665" r="10112" b="9886"/>
          <a:stretch/>
        </p:blipFill>
        <p:spPr>
          <a:xfrm>
            <a:off x="571350" y="1704744"/>
            <a:ext cx="4064662" cy="5153256"/>
          </a:xfrm>
          <a:prstGeom prst="rect">
            <a:avLst/>
          </a:prstGeom>
        </p:spPr>
      </p:pic>
      <p:sp>
        <p:nvSpPr>
          <p:cNvPr id="10" name="Oval 9">
            <a:extLst>
              <a:ext uri="{FF2B5EF4-FFF2-40B4-BE49-F238E27FC236}">
                <a16:creationId xmlns:a16="http://schemas.microsoft.com/office/drawing/2014/main" id="{2AD1259A-FFFB-41F9-BC92-81E141C34ADB}"/>
              </a:ext>
            </a:extLst>
          </p:cNvPr>
          <p:cNvSpPr/>
          <p:nvPr/>
        </p:nvSpPr>
        <p:spPr>
          <a:xfrm>
            <a:off x="1855433" y="5401214"/>
            <a:ext cx="195308" cy="1737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endParaRPr lang="el-GR" dirty="0"/>
          </a:p>
        </p:txBody>
      </p:sp>
      <p:sp>
        <p:nvSpPr>
          <p:cNvPr id="11" name="Oval 10">
            <a:extLst>
              <a:ext uri="{FF2B5EF4-FFF2-40B4-BE49-F238E27FC236}">
                <a16:creationId xmlns:a16="http://schemas.microsoft.com/office/drawing/2014/main" id="{67596768-575C-41B2-B234-29108E4DB8C9}"/>
              </a:ext>
            </a:extLst>
          </p:cNvPr>
          <p:cNvSpPr/>
          <p:nvPr/>
        </p:nvSpPr>
        <p:spPr>
          <a:xfrm>
            <a:off x="1855433" y="5775556"/>
            <a:ext cx="195308" cy="1737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endParaRPr lang="el-GR" dirty="0"/>
          </a:p>
        </p:txBody>
      </p:sp>
      <p:sp>
        <p:nvSpPr>
          <p:cNvPr id="16" name="Oval 15">
            <a:extLst>
              <a:ext uri="{FF2B5EF4-FFF2-40B4-BE49-F238E27FC236}">
                <a16:creationId xmlns:a16="http://schemas.microsoft.com/office/drawing/2014/main" id="{061A99AD-7FB2-4DCF-89E2-31FAEF876BA7}"/>
              </a:ext>
            </a:extLst>
          </p:cNvPr>
          <p:cNvSpPr/>
          <p:nvPr/>
        </p:nvSpPr>
        <p:spPr>
          <a:xfrm>
            <a:off x="1855433" y="5127161"/>
            <a:ext cx="195308" cy="1737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endParaRPr lang="el-GR" dirty="0"/>
          </a:p>
        </p:txBody>
      </p:sp>
      <p:sp>
        <p:nvSpPr>
          <p:cNvPr id="17" name="Oval 16">
            <a:extLst>
              <a:ext uri="{FF2B5EF4-FFF2-40B4-BE49-F238E27FC236}">
                <a16:creationId xmlns:a16="http://schemas.microsoft.com/office/drawing/2014/main" id="{3B5E53CA-B5EE-44EE-9DC1-D6F4BDC09CB4}"/>
              </a:ext>
            </a:extLst>
          </p:cNvPr>
          <p:cNvSpPr/>
          <p:nvPr/>
        </p:nvSpPr>
        <p:spPr>
          <a:xfrm>
            <a:off x="1887985" y="4866876"/>
            <a:ext cx="195308" cy="1737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endParaRPr lang="el-GR" dirty="0"/>
          </a:p>
        </p:txBody>
      </p:sp>
      <p:sp>
        <p:nvSpPr>
          <p:cNvPr id="18" name="Oval 17">
            <a:extLst>
              <a:ext uri="{FF2B5EF4-FFF2-40B4-BE49-F238E27FC236}">
                <a16:creationId xmlns:a16="http://schemas.microsoft.com/office/drawing/2014/main" id="{84225578-BE9F-4202-BBE9-7D53951DCF79}"/>
              </a:ext>
            </a:extLst>
          </p:cNvPr>
          <p:cNvSpPr/>
          <p:nvPr/>
        </p:nvSpPr>
        <p:spPr>
          <a:xfrm>
            <a:off x="1855433" y="6383677"/>
            <a:ext cx="195308" cy="1737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endParaRPr lang="el-GR" dirty="0"/>
          </a:p>
        </p:txBody>
      </p:sp>
      <p:sp>
        <p:nvSpPr>
          <p:cNvPr id="26" name="TextBox 25">
            <a:extLst>
              <a:ext uri="{FF2B5EF4-FFF2-40B4-BE49-F238E27FC236}">
                <a16:creationId xmlns:a16="http://schemas.microsoft.com/office/drawing/2014/main" id="{23BDAFC3-5DB3-453A-B0D8-33E8C1A4F6C1}"/>
              </a:ext>
            </a:extLst>
          </p:cNvPr>
          <p:cNvSpPr txBox="1"/>
          <p:nvPr/>
        </p:nvSpPr>
        <p:spPr>
          <a:xfrm>
            <a:off x="4935984" y="1899821"/>
            <a:ext cx="3524435" cy="3970318"/>
          </a:xfrm>
          <a:prstGeom prst="rect">
            <a:avLst/>
          </a:prstGeom>
          <a:noFill/>
        </p:spPr>
        <p:txBody>
          <a:bodyPr wrap="square" rtlCol="0">
            <a:spAutoFit/>
          </a:bodyPr>
          <a:lstStyle/>
          <a:p>
            <a:pPr marL="342900" indent="-342900">
              <a:buClr>
                <a:srgbClr val="0000CC"/>
              </a:buClr>
              <a:buFont typeface="+mj-lt"/>
              <a:buAutoNum type="arabicPeriod"/>
            </a:pPr>
            <a:r>
              <a:rPr lang="en-US" dirty="0"/>
              <a:t>30mm width fiberglass reinforced polyamides</a:t>
            </a:r>
          </a:p>
          <a:p>
            <a:pPr marL="342900" indent="-342900">
              <a:buClr>
                <a:srgbClr val="0000CC"/>
              </a:buClr>
              <a:buFont typeface="+mj-lt"/>
              <a:buAutoNum type="arabicPeriod"/>
            </a:pPr>
            <a:endParaRPr lang="en-US" dirty="0"/>
          </a:p>
          <a:p>
            <a:pPr marL="342900" indent="-342900">
              <a:buClr>
                <a:srgbClr val="0000CC"/>
              </a:buClr>
              <a:buFont typeface="+mj-lt"/>
              <a:buAutoNum type="arabicPeriod"/>
            </a:pPr>
            <a:r>
              <a:rPr lang="en-US" dirty="0"/>
              <a:t>Multi chamber EPDM central gasket</a:t>
            </a:r>
          </a:p>
          <a:p>
            <a:pPr marL="342900" indent="-342900">
              <a:buClr>
                <a:srgbClr val="0000CC"/>
              </a:buClr>
              <a:buFont typeface="+mj-lt"/>
              <a:buAutoNum type="arabicPeriod"/>
            </a:pPr>
            <a:endParaRPr lang="en-US" dirty="0"/>
          </a:p>
          <a:p>
            <a:pPr marL="342900" indent="-342900">
              <a:buClr>
                <a:srgbClr val="0000CC"/>
              </a:buClr>
              <a:buFont typeface="+mj-lt"/>
              <a:buAutoNum type="arabicPeriod"/>
            </a:pPr>
            <a:r>
              <a:rPr lang="en-US" dirty="0"/>
              <a:t>Energy Bar, both in frame and sash</a:t>
            </a:r>
          </a:p>
          <a:p>
            <a:pPr marL="342900" indent="-342900">
              <a:buClr>
                <a:srgbClr val="0000CC"/>
              </a:buClr>
              <a:buFont typeface="+mj-lt"/>
              <a:buAutoNum type="arabicPeriod"/>
            </a:pPr>
            <a:endParaRPr lang="en-US" dirty="0"/>
          </a:p>
          <a:p>
            <a:pPr marL="342900" indent="-342900">
              <a:buClr>
                <a:srgbClr val="0000CC"/>
              </a:buClr>
              <a:buFont typeface="+mj-lt"/>
              <a:buAutoNum type="arabicPeriod"/>
            </a:pPr>
            <a:r>
              <a:rPr lang="en-US" dirty="0"/>
              <a:t>Insulation foam perimetrically of glazing panel</a:t>
            </a:r>
          </a:p>
          <a:p>
            <a:pPr marL="342900" indent="-342900">
              <a:buClr>
                <a:srgbClr val="0000CC"/>
              </a:buClr>
              <a:buFont typeface="+mj-lt"/>
              <a:buAutoNum type="arabicPeriod"/>
            </a:pPr>
            <a:endParaRPr lang="en-US" dirty="0"/>
          </a:p>
          <a:p>
            <a:pPr marL="342900" indent="-342900">
              <a:buClr>
                <a:srgbClr val="0000CC"/>
              </a:buClr>
              <a:buFont typeface="+mj-lt"/>
              <a:buAutoNum type="arabicPeriod"/>
            </a:pPr>
            <a:r>
              <a:rPr lang="en-US" dirty="0"/>
              <a:t>Insulation foam perimetrically  of the frame</a:t>
            </a:r>
            <a:endParaRPr lang="el-GR" dirty="0"/>
          </a:p>
        </p:txBody>
      </p:sp>
    </p:spTree>
    <p:extLst>
      <p:ext uri="{BB962C8B-B14F-4D97-AF65-F5344CB8AC3E}">
        <p14:creationId xmlns:p14="http://schemas.microsoft.com/office/powerpoint/2010/main" val="1534344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8B9DE44-7D22-4A1C-A43E-44631D3B1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998" y="324152"/>
            <a:ext cx="2276861" cy="652273"/>
          </a:xfrm>
          <a:prstGeom prst="rect">
            <a:avLst/>
          </a:prstGeom>
        </p:spPr>
      </p:pic>
      <p:sp>
        <p:nvSpPr>
          <p:cNvPr id="6" name="TextBox 5">
            <a:extLst>
              <a:ext uri="{FF2B5EF4-FFF2-40B4-BE49-F238E27FC236}">
                <a16:creationId xmlns:a16="http://schemas.microsoft.com/office/drawing/2014/main" id="{EB4FAE43-620F-4640-AD75-7197EA9E7A71}"/>
              </a:ext>
            </a:extLst>
          </p:cNvPr>
          <p:cNvSpPr txBox="1"/>
          <p:nvPr/>
        </p:nvSpPr>
        <p:spPr>
          <a:xfrm>
            <a:off x="3870664" y="2645776"/>
            <a:ext cx="4701986" cy="369332"/>
          </a:xfrm>
          <a:prstGeom prst="rect">
            <a:avLst/>
          </a:prstGeom>
          <a:noFill/>
        </p:spPr>
        <p:txBody>
          <a:bodyPr wrap="square" rtlCol="0">
            <a:spAutoFit/>
          </a:bodyPr>
          <a:lstStyle/>
          <a:p>
            <a:pPr marL="285750" indent="-285750">
              <a:buFont typeface="Wingdings" panose="05000000000000000000" pitchFamily="2" charset="2"/>
              <a:buChar char="q"/>
            </a:pPr>
            <a:endParaRPr lang="el-GR" dirty="0"/>
          </a:p>
        </p:txBody>
      </p:sp>
      <p:cxnSp>
        <p:nvCxnSpPr>
          <p:cNvPr id="8" name="Straight Connector 7">
            <a:extLst>
              <a:ext uri="{FF2B5EF4-FFF2-40B4-BE49-F238E27FC236}">
                <a16:creationId xmlns:a16="http://schemas.microsoft.com/office/drawing/2014/main" id="{4AA4D42F-15E7-4A88-AC67-00C87DA73603}"/>
              </a:ext>
            </a:extLst>
          </p:cNvPr>
          <p:cNvCxnSpPr>
            <a:cxnSpLocks/>
          </p:cNvCxnSpPr>
          <p:nvPr/>
        </p:nvCxnSpPr>
        <p:spPr>
          <a:xfrm flipH="1">
            <a:off x="5805996" y="1641643"/>
            <a:ext cx="3338004" cy="0"/>
          </a:xfrm>
          <a:prstGeom prst="line">
            <a:avLst/>
          </a:prstGeom>
        </p:spPr>
        <p:style>
          <a:lnRef idx="1">
            <a:schemeClr val="accent4"/>
          </a:lnRef>
          <a:fillRef idx="0">
            <a:schemeClr val="accent4"/>
          </a:fillRef>
          <a:effectRef idx="0">
            <a:schemeClr val="accent4"/>
          </a:effectRef>
          <a:fontRef idx="minor">
            <a:schemeClr val="tx1"/>
          </a:fontRef>
        </p:style>
      </p:cxnSp>
      <p:sp>
        <p:nvSpPr>
          <p:cNvPr id="2" name="TextBox 1">
            <a:extLst>
              <a:ext uri="{FF2B5EF4-FFF2-40B4-BE49-F238E27FC236}">
                <a16:creationId xmlns:a16="http://schemas.microsoft.com/office/drawing/2014/main" id="{0C9ECF87-BC93-4D83-86EE-0A15B74C282C}"/>
              </a:ext>
            </a:extLst>
          </p:cNvPr>
          <p:cNvSpPr txBox="1"/>
          <p:nvPr/>
        </p:nvSpPr>
        <p:spPr>
          <a:xfrm>
            <a:off x="6095664" y="1222980"/>
            <a:ext cx="2621002" cy="461665"/>
          </a:xfrm>
          <a:prstGeom prst="rect">
            <a:avLst/>
          </a:prstGeom>
          <a:noFill/>
        </p:spPr>
        <p:txBody>
          <a:bodyPr wrap="square" rtlCol="0">
            <a:spAutoFit/>
          </a:bodyPr>
          <a:lstStyle/>
          <a:p>
            <a:r>
              <a:rPr lang="en-US" sz="2400" dirty="0">
                <a:solidFill>
                  <a:srgbClr val="FFC000"/>
                </a:solidFill>
              </a:rPr>
              <a:t>Energy Saving</a:t>
            </a:r>
            <a:endParaRPr lang="el-GR" sz="2400" dirty="0">
              <a:solidFill>
                <a:srgbClr val="FFC000"/>
              </a:solidFill>
            </a:endParaRPr>
          </a:p>
        </p:txBody>
      </p:sp>
      <p:pic>
        <p:nvPicPr>
          <p:cNvPr id="7" name="Picture 6">
            <a:extLst>
              <a:ext uri="{FF2B5EF4-FFF2-40B4-BE49-F238E27FC236}">
                <a16:creationId xmlns:a16="http://schemas.microsoft.com/office/drawing/2014/main" id="{2004D107-D87D-42CE-88E5-7D928E1B8027}"/>
              </a:ext>
            </a:extLst>
          </p:cNvPr>
          <p:cNvPicPr>
            <a:picLocks noChangeAspect="1"/>
          </p:cNvPicPr>
          <p:nvPr/>
        </p:nvPicPr>
        <p:blipFill>
          <a:blip r:embed="rId4"/>
          <a:stretch>
            <a:fillRect/>
          </a:stretch>
        </p:blipFill>
        <p:spPr>
          <a:xfrm rot="16200000">
            <a:off x="746530" y="2549264"/>
            <a:ext cx="1840706" cy="2550319"/>
          </a:xfrm>
          <a:prstGeom prst="rect">
            <a:avLst/>
          </a:prstGeom>
        </p:spPr>
      </p:pic>
      <p:pic>
        <p:nvPicPr>
          <p:cNvPr id="9" name="Picture 8">
            <a:extLst>
              <a:ext uri="{FF2B5EF4-FFF2-40B4-BE49-F238E27FC236}">
                <a16:creationId xmlns:a16="http://schemas.microsoft.com/office/drawing/2014/main" id="{F40088EE-4369-4DC0-AB2E-FE25A257294D}"/>
              </a:ext>
            </a:extLst>
          </p:cNvPr>
          <p:cNvPicPr>
            <a:picLocks noChangeAspect="1"/>
          </p:cNvPicPr>
          <p:nvPr/>
        </p:nvPicPr>
        <p:blipFill>
          <a:blip r:embed="rId5"/>
          <a:stretch>
            <a:fillRect/>
          </a:stretch>
        </p:blipFill>
        <p:spPr>
          <a:xfrm>
            <a:off x="3162962" y="2779278"/>
            <a:ext cx="2752725" cy="2476500"/>
          </a:xfrm>
          <a:prstGeom prst="rect">
            <a:avLst/>
          </a:prstGeom>
        </p:spPr>
      </p:pic>
      <p:pic>
        <p:nvPicPr>
          <p:cNvPr id="10" name="Picture 9">
            <a:extLst>
              <a:ext uri="{FF2B5EF4-FFF2-40B4-BE49-F238E27FC236}">
                <a16:creationId xmlns:a16="http://schemas.microsoft.com/office/drawing/2014/main" id="{CBA5E924-BA3B-43C3-87A5-C6CB3755194E}"/>
              </a:ext>
            </a:extLst>
          </p:cNvPr>
          <p:cNvPicPr>
            <a:picLocks noChangeAspect="1"/>
          </p:cNvPicPr>
          <p:nvPr/>
        </p:nvPicPr>
        <p:blipFill rotWithShape="1">
          <a:blip r:embed="rId6"/>
          <a:srcRect l="3815" t="-230" r="8849" b="230"/>
          <a:stretch/>
        </p:blipFill>
        <p:spPr>
          <a:xfrm>
            <a:off x="6390200" y="2750378"/>
            <a:ext cx="1677049" cy="2970371"/>
          </a:xfrm>
          <a:prstGeom prst="rect">
            <a:avLst/>
          </a:prstGeom>
        </p:spPr>
      </p:pic>
      <p:pic>
        <p:nvPicPr>
          <p:cNvPr id="12" name="Picture 11">
            <a:extLst>
              <a:ext uri="{FF2B5EF4-FFF2-40B4-BE49-F238E27FC236}">
                <a16:creationId xmlns:a16="http://schemas.microsoft.com/office/drawing/2014/main" id="{ABDB1152-94FF-4B9F-95E4-B38AA7EFB939}"/>
              </a:ext>
            </a:extLst>
          </p:cNvPr>
          <p:cNvPicPr>
            <a:picLocks noChangeAspect="1"/>
          </p:cNvPicPr>
          <p:nvPr/>
        </p:nvPicPr>
        <p:blipFill>
          <a:blip r:embed="rId7"/>
          <a:stretch>
            <a:fillRect/>
          </a:stretch>
        </p:blipFill>
        <p:spPr>
          <a:xfrm>
            <a:off x="2978229" y="680581"/>
            <a:ext cx="2276861" cy="2150075"/>
          </a:xfrm>
          <a:prstGeom prst="rect">
            <a:avLst/>
          </a:prstGeom>
        </p:spPr>
      </p:pic>
      <p:sp>
        <p:nvSpPr>
          <p:cNvPr id="13" name="TextBox 12">
            <a:extLst>
              <a:ext uri="{FF2B5EF4-FFF2-40B4-BE49-F238E27FC236}">
                <a16:creationId xmlns:a16="http://schemas.microsoft.com/office/drawing/2014/main" id="{02CA75D3-8405-4A16-AF6A-0213BC937408}"/>
              </a:ext>
            </a:extLst>
          </p:cNvPr>
          <p:cNvSpPr txBox="1"/>
          <p:nvPr/>
        </p:nvSpPr>
        <p:spPr>
          <a:xfrm>
            <a:off x="5476009" y="1922315"/>
            <a:ext cx="3338004" cy="923330"/>
          </a:xfrm>
          <a:prstGeom prst="rect">
            <a:avLst/>
          </a:prstGeom>
          <a:noFill/>
        </p:spPr>
        <p:txBody>
          <a:bodyPr wrap="square" rtlCol="0">
            <a:spAutoFit/>
          </a:bodyPr>
          <a:lstStyle/>
          <a:p>
            <a:r>
              <a:rPr lang="en-US" dirty="0"/>
              <a:t>Maximum</a:t>
            </a:r>
          </a:p>
          <a:p>
            <a:r>
              <a:rPr lang="en-US" dirty="0"/>
              <a:t>energy saving by reducing energy losses.</a:t>
            </a:r>
            <a:endParaRPr lang="el-GR" dirty="0"/>
          </a:p>
        </p:txBody>
      </p:sp>
      <p:sp>
        <p:nvSpPr>
          <p:cNvPr id="14" name="TextBox 13">
            <a:extLst>
              <a:ext uri="{FF2B5EF4-FFF2-40B4-BE49-F238E27FC236}">
                <a16:creationId xmlns:a16="http://schemas.microsoft.com/office/drawing/2014/main" id="{37B26464-BEE4-41A2-A24D-93CE2CBAABFE}"/>
              </a:ext>
            </a:extLst>
          </p:cNvPr>
          <p:cNvSpPr txBox="1"/>
          <p:nvPr/>
        </p:nvSpPr>
        <p:spPr>
          <a:xfrm>
            <a:off x="797912" y="4650615"/>
            <a:ext cx="1901545" cy="646331"/>
          </a:xfrm>
          <a:prstGeom prst="rect">
            <a:avLst/>
          </a:prstGeom>
          <a:noFill/>
        </p:spPr>
        <p:txBody>
          <a:bodyPr wrap="square" rtlCol="0">
            <a:spAutoFit/>
          </a:bodyPr>
          <a:lstStyle/>
          <a:p>
            <a:r>
              <a:rPr lang="en-US" dirty="0" err="1"/>
              <a:t>Uf</a:t>
            </a:r>
            <a:r>
              <a:rPr lang="en-US" dirty="0"/>
              <a:t>=2,8W/m².K</a:t>
            </a:r>
          </a:p>
          <a:p>
            <a:r>
              <a:rPr lang="en-US" dirty="0">
                <a:highlight>
                  <a:srgbClr val="00FF00"/>
                </a:highlight>
              </a:rPr>
              <a:t>Standard</a:t>
            </a:r>
            <a:r>
              <a:rPr lang="en-US" dirty="0"/>
              <a:t> version</a:t>
            </a:r>
          </a:p>
        </p:txBody>
      </p:sp>
      <p:sp>
        <p:nvSpPr>
          <p:cNvPr id="19" name="TextBox 18">
            <a:extLst>
              <a:ext uri="{FF2B5EF4-FFF2-40B4-BE49-F238E27FC236}">
                <a16:creationId xmlns:a16="http://schemas.microsoft.com/office/drawing/2014/main" id="{5C00101B-9934-4604-B6E4-B041EC4FE490}"/>
              </a:ext>
            </a:extLst>
          </p:cNvPr>
          <p:cNvSpPr txBox="1"/>
          <p:nvPr/>
        </p:nvSpPr>
        <p:spPr>
          <a:xfrm>
            <a:off x="3744728" y="5019947"/>
            <a:ext cx="1961851" cy="646331"/>
          </a:xfrm>
          <a:prstGeom prst="rect">
            <a:avLst/>
          </a:prstGeom>
          <a:noFill/>
        </p:spPr>
        <p:txBody>
          <a:bodyPr wrap="square" rtlCol="0">
            <a:spAutoFit/>
          </a:bodyPr>
          <a:lstStyle/>
          <a:p>
            <a:r>
              <a:rPr lang="en-US" dirty="0" err="1"/>
              <a:t>Uf</a:t>
            </a:r>
            <a:r>
              <a:rPr lang="en-US" dirty="0"/>
              <a:t>=2,6W/m².K</a:t>
            </a:r>
          </a:p>
          <a:p>
            <a:r>
              <a:rPr lang="en-US" dirty="0">
                <a:highlight>
                  <a:srgbClr val="00FF00"/>
                </a:highlight>
              </a:rPr>
              <a:t>Standard</a:t>
            </a:r>
            <a:r>
              <a:rPr lang="en-US" dirty="0"/>
              <a:t> version</a:t>
            </a:r>
            <a:endParaRPr lang="el-GR" dirty="0"/>
          </a:p>
        </p:txBody>
      </p:sp>
      <p:sp>
        <p:nvSpPr>
          <p:cNvPr id="23" name="TextBox 22">
            <a:extLst>
              <a:ext uri="{FF2B5EF4-FFF2-40B4-BE49-F238E27FC236}">
                <a16:creationId xmlns:a16="http://schemas.microsoft.com/office/drawing/2014/main" id="{1F6B1B91-BDD5-49B0-8312-F38A0F9974D3}"/>
              </a:ext>
            </a:extLst>
          </p:cNvPr>
          <p:cNvSpPr txBox="1"/>
          <p:nvPr/>
        </p:nvSpPr>
        <p:spPr>
          <a:xfrm>
            <a:off x="7436308" y="4802943"/>
            <a:ext cx="2086177" cy="646331"/>
          </a:xfrm>
          <a:prstGeom prst="rect">
            <a:avLst/>
          </a:prstGeom>
          <a:noFill/>
        </p:spPr>
        <p:txBody>
          <a:bodyPr wrap="square" rtlCol="0">
            <a:spAutoFit/>
          </a:bodyPr>
          <a:lstStyle/>
          <a:p>
            <a:r>
              <a:rPr lang="en-US" dirty="0" err="1"/>
              <a:t>Uf</a:t>
            </a:r>
            <a:r>
              <a:rPr lang="en-US" dirty="0"/>
              <a:t>=3,2W/m².K</a:t>
            </a:r>
          </a:p>
          <a:p>
            <a:r>
              <a:rPr lang="en-US" dirty="0">
                <a:highlight>
                  <a:srgbClr val="00FF00"/>
                </a:highlight>
              </a:rPr>
              <a:t>Standard</a:t>
            </a:r>
            <a:r>
              <a:rPr lang="en-US" dirty="0"/>
              <a:t> version</a:t>
            </a:r>
            <a:endParaRPr lang="el-GR" dirty="0"/>
          </a:p>
        </p:txBody>
      </p:sp>
      <p:grpSp>
        <p:nvGrpSpPr>
          <p:cNvPr id="15" name="Group 14">
            <a:extLst>
              <a:ext uri="{FF2B5EF4-FFF2-40B4-BE49-F238E27FC236}">
                <a16:creationId xmlns:a16="http://schemas.microsoft.com/office/drawing/2014/main" id="{9880443B-4011-456D-AF6F-BD3DC4625F0B}"/>
              </a:ext>
            </a:extLst>
          </p:cNvPr>
          <p:cNvGrpSpPr/>
          <p:nvPr/>
        </p:nvGrpSpPr>
        <p:grpSpPr>
          <a:xfrm>
            <a:off x="961925" y="5720749"/>
            <a:ext cx="1053912" cy="991110"/>
            <a:chOff x="7169769" y="3916850"/>
            <a:chExt cx="2231542" cy="2475127"/>
          </a:xfrm>
        </p:grpSpPr>
        <p:pic>
          <p:nvPicPr>
            <p:cNvPr id="16" name="Picture 15">
              <a:extLst>
                <a:ext uri="{FF2B5EF4-FFF2-40B4-BE49-F238E27FC236}">
                  <a16:creationId xmlns:a16="http://schemas.microsoft.com/office/drawing/2014/main" id="{9CD791D3-816B-42CD-948B-0467A88BEF28}"/>
                </a:ext>
              </a:extLst>
            </p:cNvPr>
            <p:cNvPicPr>
              <a:picLocks noChangeAspect="1"/>
            </p:cNvPicPr>
            <p:nvPr/>
          </p:nvPicPr>
          <p:blipFill rotWithShape="1">
            <a:blip r:embed="rId8"/>
            <a:srcRect l="31136" t="10691" r="42841" b="17991"/>
            <a:stretch/>
          </p:blipFill>
          <p:spPr>
            <a:xfrm>
              <a:off x="7169769" y="3916850"/>
              <a:ext cx="2231542" cy="2475127"/>
            </a:xfrm>
            <a:prstGeom prst="rect">
              <a:avLst/>
            </a:prstGeom>
          </p:spPr>
        </p:pic>
        <p:sp>
          <p:nvSpPr>
            <p:cNvPr id="18" name="Oval 17">
              <a:extLst>
                <a:ext uri="{FF2B5EF4-FFF2-40B4-BE49-F238E27FC236}">
                  <a16:creationId xmlns:a16="http://schemas.microsoft.com/office/drawing/2014/main" id="{DFF40EFB-9DA9-4A5B-8C54-97CFADFDFF05}"/>
                </a:ext>
              </a:extLst>
            </p:cNvPr>
            <p:cNvSpPr/>
            <p:nvPr/>
          </p:nvSpPr>
          <p:spPr>
            <a:xfrm>
              <a:off x="7585364" y="5844855"/>
              <a:ext cx="405245" cy="4520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20" name="Group 19">
            <a:extLst>
              <a:ext uri="{FF2B5EF4-FFF2-40B4-BE49-F238E27FC236}">
                <a16:creationId xmlns:a16="http://schemas.microsoft.com/office/drawing/2014/main" id="{185B2E2E-0690-41A5-A59E-3B823E822630}"/>
              </a:ext>
            </a:extLst>
          </p:cNvPr>
          <p:cNvGrpSpPr/>
          <p:nvPr/>
        </p:nvGrpSpPr>
        <p:grpSpPr>
          <a:xfrm>
            <a:off x="3942333" y="5642434"/>
            <a:ext cx="953941" cy="1215566"/>
            <a:chOff x="7169769" y="3916850"/>
            <a:chExt cx="2231542" cy="2475127"/>
          </a:xfrm>
        </p:grpSpPr>
        <p:pic>
          <p:nvPicPr>
            <p:cNvPr id="21" name="Picture 20">
              <a:extLst>
                <a:ext uri="{FF2B5EF4-FFF2-40B4-BE49-F238E27FC236}">
                  <a16:creationId xmlns:a16="http://schemas.microsoft.com/office/drawing/2014/main" id="{C4150DC8-B5C2-43FB-A92F-36BA110DECAF}"/>
                </a:ext>
              </a:extLst>
            </p:cNvPr>
            <p:cNvPicPr>
              <a:picLocks noChangeAspect="1"/>
            </p:cNvPicPr>
            <p:nvPr/>
          </p:nvPicPr>
          <p:blipFill rotWithShape="1">
            <a:blip r:embed="rId8"/>
            <a:srcRect l="31136" t="10691" r="42841" b="17991"/>
            <a:stretch/>
          </p:blipFill>
          <p:spPr>
            <a:xfrm>
              <a:off x="7169769" y="3916850"/>
              <a:ext cx="2231542" cy="2475127"/>
            </a:xfrm>
            <a:prstGeom prst="rect">
              <a:avLst/>
            </a:prstGeom>
          </p:spPr>
        </p:pic>
        <p:sp>
          <p:nvSpPr>
            <p:cNvPr id="22" name="Oval 21">
              <a:extLst>
                <a:ext uri="{FF2B5EF4-FFF2-40B4-BE49-F238E27FC236}">
                  <a16:creationId xmlns:a16="http://schemas.microsoft.com/office/drawing/2014/main" id="{5F9CFD20-2C5F-493E-A22D-B7544BF967CC}"/>
                </a:ext>
              </a:extLst>
            </p:cNvPr>
            <p:cNvSpPr/>
            <p:nvPr/>
          </p:nvSpPr>
          <p:spPr>
            <a:xfrm>
              <a:off x="7880295" y="5219380"/>
              <a:ext cx="405245" cy="4520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26" name="Group 25">
            <a:extLst>
              <a:ext uri="{FF2B5EF4-FFF2-40B4-BE49-F238E27FC236}">
                <a16:creationId xmlns:a16="http://schemas.microsoft.com/office/drawing/2014/main" id="{7F39E615-F040-4E74-905A-885C17732EAF}"/>
              </a:ext>
            </a:extLst>
          </p:cNvPr>
          <p:cNvGrpSpPr/>
          <p:nvPr/>
        </p:nvGrpSpPr>
        <p:grpSpPr>
          <a:xfrm>
            <a:off x="7134770" y="5460189"/>
            <a:ext cx="1318886" cy="1512229"/>
            <a:chOff x="6498457" y="4317892"/>
            <a:chExt cx="2237022" cy="2403460"/>
          </a:xfrm>
        </p:grpSpPr>
        <p:pic>
          <p:nvPicPr>
            <p:cNvPr id="27" name="Picture 26">
              <a:extLst>
                <a:ext uri="{FF2B5EF4-FFF2-40B4-BE49-F238E27FC236}">
                  <a16:creationId xmlns:a16="http://schemas.microsoft.com/office/drawing/2014/main" id="{F8C28CF6-7DCE-47B4-83A2-7BB78F0BA327}"/>
                </a:ext>
              </a:extLst>
            </p:cNvPr>
            <p:cNvPicPr>
              <a:picLocks noChangeAspect="1"/>
            </p:cNvPicPr>
            <p:nvPr/>
          </p:nvPicPr>
          <p:blipFill rotWithShape="1">
            <a:blip r:embed="rId9"/>
            <a:srcRect l="40429" t="32540" r="48335" b="37632"/>
            <a:stretch/>
          </p:blipFill>
          <p:spPr>
            <a:xfrm>
              <a:off x="6498457" y="4317892"/>
              <a:ext cx="2237022" cy="2403460"/>
            </a:xfrm>
            <a:prstGeom prst="rect">
              <a:avLst/>
            </a:prstGeom>
          </p:spPr>
        </p:pic>
        <p:sp>
          <p:nvSpPr>
            <p:cNvPr id="28" name="Oval 27">
              <a:extLst>
                <a:ext uri="{FF2B5EF4-FFF2-40B4-BE49-F238E27FC236}">
                  <a16:creationId xmlns:a16="http://schemas.microsoft.com/office/drawing/2014/main" id="{DDE189CC-EC19-4DD4-9E8F-FC38FC3A753B}"/>
                </a:ext>
              </a:extLst>
            </p:cNvPr>
            <p:cNvSpPr/>
            <p:nvPr/>
          </p:nvSpPr>
          <p:spPr>
            <a:xfrm>
              <a:off x="7743382" y="4724059"/>
              <a:ext cx="405245" cy="4520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1976593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8B9DE44-7D22-4A1C-A43E-44631D3B1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2998" y="324152"/>
            <a:ext cx="2276861" cy="652273"/>
          </a:xfrm>
          <a:prstGeom prst="rect">
            <a:avLst/>
          </a:prstGeom>
        </p:spPr>
      </p:pic>
      <p:sp>
        <p:nvSpPr>
          <p:cNvPr id="17" name="Θέση περιεχομένου 2">
            <a:extLst>
              <a:ext uri="{FF2B5EF4-FFF2-40B4-BE49-F238E27FC236}">
                <a16:creationId xmlns:a16="http://schemas.microsoft.com/office/drawing/2014/main" id="{AD0001B2-7BB2-42FE-95BA-EF82581D7F9F}"/>
              </a:ext>
            </a:extLst>
          </p:cNvPr>
          <p:cNvSpPr txBox="1">
            <a:spLocks/>
          </p:cNvSpPr>
          <p:nvPr/>
        </p:nvSpPr>
        <p:spPr>
          <a:xfrm>
            <a:off x="684362" y="1269554"/>
            <a:ext cx="7888288" cy="51845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4740A"/>
                </a:solidFill>
              </a:rPr>
              <a:t> </a:t>
            </a:r>
            <a:endParaRPr lang="en-US" sz="2400" b="1" dirty="0"/>
          </a:p>
          <a:p>
            <a:pPr marL="514350" indent="-514350">
              <a:buFont typeface="Arial" panose="020B0604020202020204" pitchFamily="34" charset="0"/>
              <a:buAutoNum type="arabicPeriod"/>
            </a:pPr>
            <a:endParaRPr lang="en-US" sz="3200" b="1" dirty="0">
              <a:solidFill>
                <a:srgbClr val="FFC000"/>
              </a:solidFill>
            </a:endParaRPr>
          </a:p>
          <a:p>
            <a:pPr marL="514350" indent="-514350">
              <a:buFont typeface="Arial" panose="020B0604020202020204" pitchFamily="34" charset="0"/>
              <a:buAutoNum type="arabicPeriod"/>
            </a:pPr>
            <a:endParaRPr lang="el-GR" sz="3200" b="1" dirty="0">
              <a:solidFill>
                <a:srgbClr val="FFC000"/>
              </a:solidFill>
            </a:endParaRPr>
          </a:p>
        </p:txBody>
      </p:sp>
      <p:sp>
        <p:nvSpPr>
          <p:cNvPr id="4" name="TextBox 3">
            <a:extLst>
              <a:ext uri="{FF2B5EF4-FFF2-40B4-BE49-F238E27FC236}">
                <a16:creationId xmlns:a16="http://schemas.microsoft.com/office/drawing/2014/main" id="{5632F697-74EB-4303-BA52-EBD86B894946}"/>
              </a:ext>
            </a:extLst>
          </p:cNvPr>
          <p:cNvSpPr txBox="1"/>
          <p:nvPr/>
        </p:nvSpPr>
        <p:spPr>
          <a:xfrm>
            <a:off x="1748901" y="1793289"/>
            <a:ext cx="5397623" cy="3293209"/>
          </a:xfrm>
          <a:prstGeom prst="rect">
            <a:avLst/>
          </a:prstGeom>
          <a:noFill/>
        </p:spPr>
        <p:txBody>
          <a:bodyPr wrap="square" rtlCol="0">
            <a:spAutoFit/>
          </a:bodyPr>
          <a:lstStyle/>
          <a:p>
            <a:pPr algn="ctr"/>
            <a:r>
              <a:rPr lang="en-US" sz="4000" b="1" dirty="0"/>
              <a:t>What is industrial look</a:t>
            </a:r>
          </a:p>
          <a:p>
            <a:pPr algn="ctr"/>
            <a:endParaRPr lang="en-US" sz="2400" b="1" dirty="0"/>
          </a:p>
          <a:p>
            <a:r>
              <a:rPr lang="en-US" dirty="0"/>
              <a:t>Industrial style or industrial chic refers to an aesthetic trend in architectural design that takes elements from old factories, warehouses and industrial spaces which have been recently converted into living spaces(loft and others).</a:t>
            </a:r>
          </a:p>
          <a:p>
            <a:r>
              <a:rPr lang="en-US" dirty="0"/>
              <a:t>Components of industrial style include weathered wood, </a:t>
            </a:r>
            <a:r>
              <a:rPr lang="en-US" b="1" dirty="0"/>
              <a:t>building systems</a:t>
            </a:r>
            <a:r>
              <a:rPr lang="en-US" dirty="0"/>
              <a:t>, exposed brick, industrial lighting fixtures and concrete.</a:t>
            </a:r>
            <a:endParaRPr lang="el-GR" sz="4000" dirty="0"/>
          </a:p>
        </p:txBody>
      </p:sp>
    </p:spTree>
    <p:extLst>
      <p:ext uri="{BB962C8B-B14F-4D97-AF65-F5344CB8AC3E}">
        <p14:creationId xmlns:p14="http://schemas.microsoft.com/office/powerpoint/2010/main" val="682003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8B9DE44-7D22-4A1C-A43E-44631D3B1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998" y="324152"/>
            <a:ext cx="2276861" cy="652273"/>
          </a:xfrm>
          <a:prstGeom prst="rect">
            <a:avLst/>
          </a:prstGeom>
        </p:spPr>
      </p:pic>
      <p:sp>
        <p:nvSpPr>
          <p:cNvPr id="6" name="TextBox 5">
            <a:extLst>
              <a:ext uri="{FF2B5EF4-FFF2-40B4-BE49-F238E27FC236}">
                <a16:creationId xmlns:a16="http://schemas.microsoft.com/office/drawing/2014/main" id="{EB4FAE43-620F-4640-AD75-7197EA9E7A71}"/>
              </a:ext>
            </a:extLst>
          </p:cNvPr>
          <p:cNvSpPr txBox="1"/>
          <p:nvPr/>
        </p:nvSpPr>
        <p:spPr>
          <a:xfrm>
            <a:off x="3870664" y="2645776"/>
            <a:ext cx="4701986" cy="369332"/>
          </a:xfrm>
          <a:prstGeom prst="rect">
            <a:avLst/>
          </a:prstGeom>
          <a:noFill/>
        </p:spPr>
        <p:txBody>
          <a:bodyPr wrap="square" rtlCol="0">
            <a:spAutoFit/>
          </a:bodyPr>
          <a:lstStyle/>
          <a:p>
            <a:pPr marL="285750" indent="-285750">
              <a:buFont typeface="Wingdings" panose="05000000000000000000" pitchFamily="2" charset="2"/>
              <a:buChar char="q"/>
            </a:pPr>
            <a:endParaRPr lang="el-GR" dirty="0"/>
          </a:p>
        </p:txBody>
      </p:sp>
      <p:cxnSp>
        <p:nvCxnSpPr>
          <p:cNvPr id="8" name="Straight Connector 7">
            <a:extLst>
              <a:ext uri="{FF2B5EF4-FFF2-40B4-BE49-F238E27FC236}">
                <a16:creationId xmlns:a16="http://schemas.microsoft.com/office/drawing/2014/main" id="{4AA4D42F-15E7-4A88-AC67-00C87DA73603}"/>
              </a:ext>
            </a:extLst>
          </p:cNvPr>
          <p:cNvCxnSpPr>
            <a:cxnSpLocks/>
          </p:cNvCxnSpPr>
          <p:nvPr/>
        </p:nvCxnSpPr>
        <p:spPr>
          <a:xfrm flipH="1">
            <a:off x="5805996" y="1641643"/>
            <a:ext cx="3338004" cy="0"/>
          </a:xfrm>
          <a:prstGeom prst="line">
            <a:avLst/>
          </a:prstGeom>
        </p:spPr>
        <p:style>
          <a:lnRef idx="1">
            <a:schemeClr val="accent4"/>
          </a:lnRef>
          <a:fillRef idx="0">
            <a:schemeClr val="accent4"/>
          </a:fillRef>
          <a:effectRef idx="0">
            <a:schemeClr val="accent4"/>
          </a:effectRef>
          <a:fontRef idx="minor">
            <a:schemeClr val="tx1"/>
          </a:fontRef>
        </p:style>
      </p:cxnSp>
      <p:sp>
        <p:nvSpPr>
          <p:cNvPr id="2" name="TextBox 1">
            <a:extLst>
              <a:ext uri="{FF2B5EF4-FFF2-40B4-BE49-F238E27FC236}">
                <a16:creationId xmlns:a16="http://schemas.microsoft.com/office/drawing/2014/main" id="{0C9ECF87-BC93-4D83-86EE-0A15B74C282C}"/>
              </a:ext>
            </a:extLst>
          </p:cNvPr>
          <p:cNvSpPr txBox="1"/>
          <p:nvPr/>
        </p:nvSpPr>
        <p:spPr>
          <a:xfrm>
            <a:off x="6095664" y="1222980"/>
            <a:ext cx="2621002" cy="461665"/>
          </a:xfrm>
          <a:prstGeom prst="rect">
            <a:avLst/>
          </a:prstGeom>
          <a:noFill/>
        </p:spPr>
        <p:txBody>
          <a:bodyPr wrap="square" rtlCol="0">
            <a:spAutoFit/>
          </a:bodyPr>
          <a:lstStyle/>
          <a:p>
            <a:r>
              <a:rPr lang="en-US" sz="2400" dirty="0">
                <a:solidFill>
                  <a:srgbClr val="FFC000"/>
                </a:solidFill>
              </a:rPr>
              <a:t>Energy Saving</a:t>
            </a:r>
            <a:endParaRPr lang="el-GR" sz="2400" dirty="0">
              <a:solidFill>
                <a:srgbClr val="FFC000"/>
              </a:solidFill>
            </a:endParaRPr>
          </a:p>
        </p:txBody>
      </p:sp>
      <p:pic>
        <p:nvPicPr>
          <p:cNvPr id="12" name="Picture 11">
            <a:extLst>
              <a:ext uri="{FF2B5EF4-FFF2-40B4-BE49-F238E27FC236}">
                <a16:creationId xmlns:a16="http://schemas.microsoft.com/office/drawing/2014/main" id="{ABDB1152-94FF-4B9F-95E4-B38AA7EFB939}"/>
              </a:ext>
            </a:extLst>
          </p:cNvPr>
          <p:cNvPicPr>
            <a:picLocks noChangeAspect="1"/>
          </p:cNvPicPr>
          <p:nvPr/>
        </p:nvPicPr>
        <p:blipFill>
          <a:blip r:embed="rId4"/>
          <a:stretch>
            <a:fillRect/>
          </a:stretch>
        </p:blipFill>
        <p:spPr>
          <a:xfrm>
            <a:off x="2978229" y="680581"/>
            <a:ext cx="2276861" cy="2150075"/>
          </a:xfrm>
          <a:prstGeom prst="rect">
            <a:avLst/>
          </a:prstGeom>
        </p:spPr>
      </p:pic>
      <p:sp>
        <p:nvSpPr>
          <p:cNvPr id="13" name="TextBox 12">
            <a:extLst>
              <a:ext uri="{FF2B5EF4-FFF2-40B4-BE49-F238E27FC236}">
                <a16:creationId xmlns:a16="http://schemas.microsoft.com/office/drawing/2014/main" id="{02CA75D3-8405-4A16-AF6A-0213BC937408}"/>
              </a:ext>
            </a:extLst>
          </p:cNvPr>
          <p:cNvSpPr txBox="1"/>
          <p:nvPr/>
        </p:nvSpPr>
        <p:spPr>
          <a:xfrm>
            <a:off x="5476009" y="1922315"/>
            <a:ext cx="3338004" cy="923330"/>
          </a:xfrm>
          <a:prstGeom prst="rect">
            <a:avLst/>
          </a:prstGeom>
          <a:noFill/>
        </p:spPr>
        <p:txBody>
          <a:bodyPr wrap="square" rtlCol="0">
            <a:spAutoFit/>
          </a:bodyPr>
          <a:lstStyle/>
          <a:p>
            <a:r>
              <a:rPr lang="en-US" dirty="0"/>
              <a:t>Maximum</a:t>
            </a:r>
          </a:p>
          <a:p>
            <a:r>
              <a:rPr lang="en-US" dirty="0"/>
              <a:t>energy saving by reducing energy losses.</a:t>
            </a:r>
            <a:endParaRPr lang="el-GR" dirty="0"/>
          </a:p>
        </p:txBody>
      </p:sp>
      <p:sp>
        <p:nvSpPr>
          <p:cNvPr id="14" name="TextBox 13">
            <a:extLst>
              <a:ext uri="{FF2B5EF4-FFF2-40B4-BE49-F238E27FC236}">
                <a16:creationId xmlns:a16="http://schemas.microsoft.com/office/drawing/2014/main" id="{37B26464-BEE4-41A2-A24D-93CE2CBAABFE}"/>
              </a:ext>
            </a:extLst>
          </p:cNvPr>
          <p:cNvSpPr txBox="1"/>
          <p:nvPr/>
        </p:nvSpPr>
        <p:spPr>
          <a:xfrm>
            <a:off x="797912" y="4650615"/>
            <a:ext cx="1901545" cy="646331"/>
          </a:xfrm>
          <a:prstGeom prst="rect">
            <a:avLst/>
          </a:prstGeom>
          <a:noFill/>
        </p:spPr>
        <p:txBody>
          <a:bodyPr wrap="square" rtlCol="0">
            <a:spAutoFit/>
          </a:bodyPr>
          <a:lstStyle/>
          <a:p>
            <a:r>
              <a:rPr lang="en-US" dirty="0" err="1"/>
              <a:t>Uf</a:t>
            </a:r>
            <a:r>
              <a:rPr lang="en-US" dirty="0"/>
              <a:t>=2,2W/m².K</a:t>
            </a:r>
          </a:p>
          <a:p>
            <a:r>
              <a:rPr lang="en-US" dirty="0">
                <a:highlight>
                  <a:srgbClr val="FFFF00"/>
                </a:highlight>
              </a:rPr>
              <a:t>Hi</a:t>
            </a:r>
            <a:r>
              <a:rPr lang="en-US" dirty="0"/>
              <a:t> version</a:t>
            </a:r>
          </a:p>
        </p:txBody>
      </p:sp>
      <p:sp>
        <p:nvSpPr>
          <p:cNvPr id="19" name="TextBox 18">
            <a:extLst>
              <a:ext uri="{FF2B5EF4-FFF2-40B4-BE49-F238E27FC236}">
                <a16:creationId xmlns:a16="http://schemas.microsoft.com/office/drawing/2014/main" id="{5C00101B-9934-4604-B6E4-B041EC4FE490}"/>
              </a:ext>
            </a:extLst>
          </p:cNvPr>
          <p:cNvSpPr txBox="1"/>
          <p:nvPr/>
        </p:nvSpPr>
        <p:spPr>
          <a:xfrm>
            <a:off x="3744728" y="5019947"/>
            <a:ext cx="1961851" cy="646331"/>
          </a:xfrm>
          <a:prstGeom prst="rect">
            <a:avLst/>
          </a:prstGeom>
          <a:noFill/>
        </p:spPr>
        <p:txBody>
          <a:bodyPr wrap="square" rtlCol="0">
            <a:spAutoFit/>
          </a:bodyPr>
          <a:lstStyle/>
          <a:p>
            <a:r>
              <a:rPr lang="en-US" dirty="0" err="1"/>
              <a:t>Uf</a:t>
            </a:r>
            <a:r>
              <a:rPr lang="en-US" dirty="0"/>
              <a:t>=2,0W/m².K</a:t>
            </a:r>
          </a:p>
          <a:p>
            <a:r>
              <a:rPr lang="en-US" dirty="0">
                <a:highlight>
                  <a:srgbClr val="FFFF00"/>
                </a:highlight>
              </a:rPr>
              <a:t>Hi</a:t>
            </a:r>
            <a:r>
              <a:rPr lang="en-US" dirty="0"/>
              <a:t> version</a:t>
            </a:r>
            <a:endParaRPr lang="el-GR" dirty="0"/>
          </a:p>
        </p:txBody>
      </p:sp>
      <p:sp>
        <p:nvSpPr>
          <p:cNvPr id="23" name="TextBox 22">
            <a:extLst>
              <a:ext uri="{FF2B5EF4-FFF2-40B4-BE49-F238E27FC236}">
                <a16:creationId xmlns:a16="http://schemas.microsoft.com/office/drawing/2014/main" id="{1F6B1B91-BDD5-49B0-8312-F38A0F9974D3}"/>
              </a:ext>
            </a:extLst>
          </p:cNvPr>
          <p:cNvSpPr txBox="1"/>
          <p:nvPr/>
        </p:nvSpPr>
        <p:spPr>
          <a:xfrm>
            <a:off x="7529561" y="4774104"/>
            <a:ext cx="2086177" cy="646331"/>
          </a:xfrm>
          <a:prstGeom prst="rect">
            <a:avLst/>
          </a:prstGeom>
          <a:noFill/>
        </p:spPr>
        <p:txBody>
          <a:bodyPr wrap="square" rtlCol="0">
            <a:spAutoFit/>
          </a:bodyPr>
          <a:lstStyle/>
          <a:p>
            <a:r>
              <a:rPr lang="en-US" dirty="0" err="1"/>
              <a:t>Uf</a:t>
            </a:r>
            <a:r>
              <a:rPr lang="en-US" dirty="0"/>
              <a:t>=2,5 W/m².K</a:t>
            </a:r>
          </a:p>
          <a:p>
            <a:r>
              <a:rPr lang="en-US" dirty="0">
                <a:highlight>
                  <a:srgbClr val="FFFF00"/>
                </a:highlight>
              </a:rPr>
              <a:t>Hi</a:t>
            </a:r>
            <a:r>
              <a:rPr lang="en-US" dirty="0"/>
              <a:t> version</a:t>
            </a:r>
            <a:endParaRPr lang="el-GR" dirty="0"/>
          </a:p>
        </p:txBody>
      </p:sp>
      <p:grpSp>
        <p:nvGrpSpPr>
          <p:cNvPr id="15" name="Group 14">
            <a:extLst>
              <a:ext uri="{FF2B5EF4-FFF2-40B4-BE49-F238E27FC236}">
                <a16:creationId xmlns:a16="http://schemas.microsoft.com/office/drawing/2014/main" id="{9880443B-4011-456D-AF6F-BD3DC4625F0B}"/>
              </a:ext>
            </a:extLst>
          </p:cNvPr>
          <p:cNvGrpSpPr/>
          <p:nvPr/>
        </p:nvGrpSpPr>
        <p:grpSpPr>
          <a:xfrm>
            <a:off x="961925" y="5720749"/>
            <a:ext cx="1053912" cy="991110"/>
            <a:chOff x="7169769" y="3916850"/>
            <a:chExt cx="2231542" cy="2475127"/>
          </a:xfrm>
        </p:grpSpPr>
        <p:pic>
          <p:nvPicPr>
            <p:cNvPr id="16" name="Picture 15">
              <a:extLst>
                <a:ext uri="{FF2B5EF4-FFF2-40B4-BE49-F238E27FC236}">
                  <a16:creationId xmlns:a16="http://schemas.microsoft.com/office/drawing/2014/main" id="{9CD791D3-816B-42CD-948B-0467A88BEF28}"/>
                </a:ext>
              </a:extLst>
            </p:cNvPr>
            <p:cNvPicPr>
              <a:picLocks noChangeAspect="1"/>
            </p:cNvPicPr>
            <p:nvPr/>
          </p:nvPicPr>
          <p:blipFill rotWithShape="1">
            <a:blip r:embed="rId5"/>
            <a:srcRect l="31136" t="10691" r="42841" b="17991"/>
            <a:stretch/>
          </p:blipFill>
          <p:spPr>
            <a:xfrm>
              <a:off x="7169769" y="3916850"/>
              <a:ext cx="2231542" cy="2475127"/>
            </a:xfrm>
            <a:prstGeom prst="rect">
              <a:avLst/>
            </a:prstGeom>
          </p:spPr>
        </p:pic>
        <p:sp>
          <p:nvSpPr>
            <p:cNvPr id="18" name="Oval 17">
              <a:extLst>
                <a:ext uri="{FF2B5EF4-FFF2-40B4-BE49-F238E27FC236}">
                  <a16:creationId xmlns:a16="http://schemas.microsoft.com/office/drawing/2014/main" id="{DFF40EFB-9DA9-4A5B-8C54-97CFADFDFF05}"/>
                </a:ext>
              </a:extLst>
            </p:cNvPr>
            <p:cNvSpPr/>
            <p:nvPr/>
          </p:nvSpPr>
          <p:spPr>
            <a:xfrm>
              <a:off x="7585364" y="5844855"/>
              <a:ext cx="405245" cy="4520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20" name="Group 19">
            <a:extLst>
              <a:ext uri="{FF2B5EF4-FFF2-40B4-BE49-F238E27FC236}">
                <a16:creationId xmlns:a16="http://schemas.microsoft.com/office/drawing/2014/main" id="{185B2E2E-0690-41A5-A59E-3B823E822630}"/>
              </a:ext>
            </a:extLst>
          </p:cNvPr>
          <p:cNvGrpSpPr/>
          <p:nvPr/>
        </p:nvGrpSpPr>
        <p:grpSpPr>
          <a:xfrm>
            <a:off x="3942333" y="5642434"/>
            <a:ext cx="953941" cy="1215566"/>
            <a:chOff x="7169769" y="3916850"/>
            <a:chExt cx="2231542" cy="2475127"/>
          </a:xfrm>
        </p:grpSpPr>
        <p:pic>
          <p:nvPicPr>
            <p:cNvPr id="21" name="Picture 20">
              <a:extLst>
                <a:ext uri="{FF2B5EF4-FFF2-40B4-BE49-F238E27FC236}">
                  <a16:creationId xmlns:a16="http://schemas.microsoft.com/office/drawing/2014/main" id="{C4150DC8-B5C2-43FB-A92F-36BA110DECAF}"/>
                </a:ext>
              </a:extLst>
            </p:cNvPr>
            <p:cNvPicPr>
              <a:picLocks noChangeAspect="1"/>
            </p:cNvPicPr>
            <p:nvPr/>
          </p:nvPicPr>
          <p:blipFill rotWithShape="1">
            <a:blip r:embed="rId5"/>
            <a:srcRect l="31136" t="10691" r="42841" b="17991"/>
            <a:stretch/>
          </p:blipFill>
          <p:spPr>
            <a:xfrm>
              <a:off x="7169769" y="3916850"/>
              <a:ext cx="2231542" cy="2475127"/>
            </a:xfrm>
            <a:prstGeom prst="rect">
              <a:avLst/>
            </a:prstGeom>
          </p:spPr>
        </p:pic>
        <p:sp>
          <p:nvSpPr>
            <p:cNvPr id="22" name="Oval 21">
              <a:extLst>
                <a:ext uri="{FF2B5EF4-FFF2-40B4-BE49-F238E27FC236}">
                  <a16:creationId xmlns:a16="http://schemas.microsoft.com/office/drawing/2014/main" id="{5F9CFD20-2C5F-493E-A22D-B7544BF967CC}"/>
                </a:ext>
              </a:extLst>
            </p:cNvPr>
            <p:cNvSpPr/>
            <p:nvPr/>
          </p:nvSpPr>
          <p:spPr>
            <a:xfrm>
              <a:off x="7880295" y="5219380"/>
              <a:ext cx="405245" cy="4520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26" name="Group 25">
            <a:extLst>
              <a:ext uri="{FF2B5EF4-FFF2-40B4-BE49-F238E27FC236}">
                <a16:creationId xmlns:a16="http://schemas.microsoft.com/office/drawing/2014/main" id="{7F39E615-F040-4E74-905A-885C17732EAF}"/>
              </a:ext>
            </a:extLst>
          </p:cNvPr>
          <p:cNvGrpSpPr/>
          <p:nvPr/>
        </p:nvGrpSpPr>
        <p:grpSpPr>
          <a:xfrm>
            <a:off x="7546325" y="5420435"/>
            <a:ext cx="1318886" cy="1551983"/>
            <a:chOff x="6498457" y="4317892"/>
            <a:chExt cx="2237022" cy="2403460"/>
          </a:xfrm>
        </p:grpSpPr>
        <p:pic>
          <p:nvPicPr>
            <p:cNvPr id="27" name="Picture 26">
              <a:extLst>
                <a:ext uri="{FF2B5EF4-FFF2-40B4-BE49-F238E27FC236}">
                  <a16:creationId xmlns:a16="http://schemas.microsoft.com/office/drawing/2014/main" id="{F8C28CF6-7DCE-47B4-83A2-7BB78F0BA327}"/>
                </a:ext>
              </a:extLst>
            </p:cNvPr>
            <p:cNvPicPr>
              <a:picLocks noChangeAspect="1"/>
            </p:cNvPicPr>
            <p:nvPr/>
          </p:nvPicPr>
          <p:blipFill rotWithShape="1">
            <a:blip r:embed="rId6"/>
            <a:srcRect l="40429" t="32540" r="48335" b="37632"/>
            <a:stretch/>
          </p:blipFill>
          <p:spPr>
            <a:xfrm>
              <a:off x="6498457" y="4317892"/>
              <a:ext cx="2237022" cy="2403460"/>
            </a:xfrm>
            <a:prstGeom prst="rect">
              <a:avLst/>
            </a:prstGeom>
          </p:spPr>
        </p:pic>
        <p:sp>
          <p:nvSpPr>
            <p:cNvPr id="28" name="Oval 27">
              <a:extLst>
                <a:ext uri="{FF2B5EF4-FFF2-40B4-BE49-F238E27FC236}">
                  <a16:creationId xmlns:a16="http://schemas.microsoft.com/office/drawing/2014/main" id="{DDE189CC-EC19-4DD4-9E8F-FC38FC3A753B}"/>
                </a:ext>
              </a:extLst>
            </p:cNvPr>
            <p:cNvSpPr/>
            <p:nvPr/>
          </p:nvSpPr>
          <p:spPr>
            <a:xfrm>
              <a:off x="7743382" y="4724059"/>
              <a:ext cx="405245" cy="4520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5" name="Picture 4">
            <a:extLst>
              <a:ext uri="{FF2B5EF4-FFF2-40B4-BE49-F238E27FC236}">
                <a16:creationId xmlns:a16="http://schemas.microsoft.com/office/drawing/2014/main" id="{46C3FAA7-6257-47EC-B0E7-85E294B01E4D}"/>
              </a:ext>
            </a:extLst>
          </p:cNvPr>
          <p:cNvPicPr>
            <a:picLocks noChangeAspect="1"/>
          </p:cNvPicPr>
          <p:nvPr/>
        </p:nvPicPr>
        <p:blipFill>
          <a:blip r:embed="rId7"/>
          <a:stretch>
            <a:fillRect/>
          </a:stretch>
        </p:blipFill>
        <p:spPr>
          <a:xfrm rot="16200000">
            <a:off x="725302" y="2470072"/>
            <a:ext cx="1868674" cy="2416262"/>
          </a:xfrm>
          <a:prstGeom prst="rect">
            <a:avLst/>
          </a:prstGeom>
        </p:spPr>
      </p:pic>
      <p:pic>
        <p:nvPicPr>
          <p:cNvPr id="11" name="Picture 10">
            <a:extLst>
              <a:ext uri="{FF2B5EF4-FFF2-40B4-BE49-F238E27FC236}">
                <a16:creationId xmlns:a16="http://schemas.microsoft.com/office/drawing/2014/main" id="{FB09165A-822D-4AC9-B99E-1B1641A93DE3}"/>
              </a:ext>
            </a:extLst>
          </p:cNvPr>
          <p:cNvPicPr>
            <a:picLocks noChangeAspect="1"/>
          </p:cNvPicPr>
          <p:nvPr/>
        </p:nvPicPr>
        <p:blipFill>
          <a:blip r:embed="rId8"/>
          <a:stretch>
            <a:fillRect/>
          </a:stretch>
        </p:blipFill>
        <p:spPr>
          <a:xfrm>
            <a:off x="3075702" y="2743865"/>
            <a:ext cx="2836826" cy="2328251"/>
          </a:xfrm>
          <a:prstGeom prst="rect">
            <a:avLst/>
          </a:prstGeom>
        </p:spPr>
      </p:pic>
      <p:pic>
        <p:nvPicPr>
          <p:cNvPr id="17" name="Picture 16">
            <a:extLst>
              <a:ext uri="{FF2B5EF4-FFF2-40B4-BE49-F238E27FC236}">
                <a16:creationId xmlns:a16="http://schemas.microsoft.com/office/drawing/2014/main" id="{51B09998-9173-4BF6-80B7-C1395EF46710}"/>
              </a:ext>
            </a:extLst>
          </p:cNvPr>
          <p:cNvPicPr>
            <a:picLocks noChangeAspect="1"/>
          </p:cNvPicPr>
          <p:nvPr/>
        </p:nvPicPr>
        <p:blipFill rotWithShape="1">
          <a:blip r:embed="rId9"/>
          <a:srcRect t="-1" b="20"/>
          <a:stretch/>
        </p:blipFill>
        <p:spPr>
          <a:xfrm>
            <a:off x="6246775" y="2824161"/>
            <a:ext cx="1255207" cy="2778460"/>
          </a:xfrm>
          <a:prstGeom prst="rect">
            <a:avLst/>
          </a:prstGeom>
        </p:spPr>
      </p:pic>
      <p:cxnSp>
        <p:nvCxnSpPr>
          <p:cNvPr id="7" name="Ευθύγραμμο βέλος σύνδεσης 6">
            <a:extLst>
              <a:ext uri="{FF2B5EF4-FFF2-40B4-BE49-F238E27FC236}">
                <a16:creationId xmlns:a16="http://schemas.microsoft.com/office/drawing/2014/main" id="{45F3B690-6907-4A4C-B35A-B411C26FB311}"/>
              </a:ext>
            </a:extLst>
          </p:cNvPr>
          <p:cNvCxnSpPr/>
          <p:nvPr/>
        </p:nvCxnSpPr>
        <p:spPr>
          <a:xfrm flipH="1">
            <a:off x="1848051" y="2396691"/>
            <a:ext cx="943275" cy="1032309"/>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3337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8B9DE44-7D22-4A1C-A43E-44631D3B1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998" y="324152"/>
            <a:ext cx="2276861" cy="652273"/>
          </a:xfrm>
          <a:prstGeom prst="rect">
            <a:avLst/>
          </a:prstGeom>
        </p:spPr>
      </p:pic>
      <p:sp>
        <p:nvSpPr>
          <p:cNvPr id="6" name="TextBox 5">
            <a:extLst>
              <a:ext uri="{FF2B5EF4-FFF2-40B4-BE49-F238E27FC236}">
                <a16:creationId xmlns:a16="http://schemas.microsoft.com/office/drawing/2014/main" id="{EB4FAE43-620F-4640-AD75-7197EA9E7A71}"/>
              </a:ext>
            </a:extLst>
          </p:cNvPr>
          <p:cNvSpPr txBox="1"/>
          <p:nvPr/>
        </p:nvSpPr>
        <p:spPr>
          <a:xfrm>
            <a:off x="3870664" y="2645776"/>
            <a:ext cx="4701986" cy="369332"/>
          </a:xfrm>
          <a:prstGeom prst="rect">
            <a:avLst/>
          </a:prstGeom>
          <a:noFill/>
        </p:spPr>
        <p:txBody>
          <a:bodyPr wrap="square" rtlCol="0">
            <a:spAutoFit/>
          </a:bodyPr>
          <a:lstStyle/>
          <a:p>
            <a:pPr marL="285750" indent="-285750">
              <a:buFont typeface="Wingdings" panose="05000000000000000000" pitchFamily="2" charset="2"/>
              <a:buChar char="q"/>
            </a:pPr>
            <a:endParaRPr lang="el-GR" dirty="0"/>
          </a:p>
        </p:txBody>
      </p:sp>
      <p:cxnSp>
        <p:nvCxnSpPr>
          <p:cNvPr id="8" name="Straight Connector 7">
            <a:extLst>
              <a:ext uri="{FF2B5EF4-FFF2-40B4-BE49-F238E27FC236}">
                <a16:creationId xmlns:a16="http://schemas.microsoft.com/office/drawing/2014/main" id="{4AA4D42F-15E7-4A88-AC67-00C87DA73603}"/>
              </a:ext>
            </a:extLst>
          </p:cNvPr>
          <p:cNvCxnSpPr>
            <a:cxnSpLocks/>
          </p:cNvCxnSpPr>
          <p:nvPr/>
        </p:nvCxnSpPr>
        <p:spPr>
          <a:xfrm flipH="1">
            <a:off x="5805996" y="2057283"/>
            <a:ext cx="3338004" cy="0"/>
          </a:xfrm>
          <a:prstGeom prst="line">
            <a:avLst/>
          </a:prstGeom>
        </p:spPr>
        <p:style>
          <a:lnRef idx="1">
            <a:schemeClr val="accent4"/>
          </a:lnRef>
          <a:fillRef idx="0">
            <a:schemeClr val="accent4"/>
          </a:fillRef>
          <a:effectRef idx="0">
            <a:schemeClr val="accent4"/>
          </a:effectRef>
          <a:fontRef idx="minor">
            <a:schemeClr val="tx1"/>
          </a:fontRef>
        </p:style>
      </p:cxnSp>
      <p:sp>
        <p:nvSpPr>
          <p:cNvPr id="2" name="TextBox 1">
            <a:extLst>
              <a:ext uri="{FF2B5EF4-FFF2-40B4-BE49-F238E27FC236}">
                <a16:creationId xmlns:a16="http://schemas.microsoft.com/office/drawing/2014/main" id="{0C9ECF87-BC93-4D83-86EE-0A15B74C282C}"/>
              </a:ext>
            </a:extLst>
          </p:cNvPr>
          <p:cNvSpPr txBox="1"/>
          <p:nvPr/>
        </p:nvSpPr>
        <p:spPr>
          <a:xfrm>
            <a:off x="6095664" y="1638620"/>
            <a:ext cx="2621002" cy="461665"/>
          </a:xfrm>
          <a:prstGeom prst="rect">
            <a:avLst/>
          </a:prstGeom>
          <a:noFill/>
        </p:spPr>
        <p:txBody>
          <a:bodyPr wrap="square" rtlCol="0">
            <a:spAutoFit/>
          </a:bodyPr>
          <a:lstStyle/>
          <a:p>
            <a:r>
              <a:rPr lang="en-US" sz="2400" dirty="0">
                <a:solidFill>
                  <a:srgbClr val="FFC000"/>
                </a:solidFill>
              </a:rPr>
              <a:t>Energy Saving</a:t>
            </a:r>
            <a:endParaRPr lang="el-GR" sz="2400" dirty="0">
              <a:solidFill>
                <a:srgbClr val="FFC000"/>
              </a:solidFill>
            </a:endParaRPr>
          </a:p>
        </p:txBody>
      </p:sp>
      <p:pic>
        <p:nvPicPr>
          <p:cNvPr id="5" name="Picture 4">
            <a:extLst>
              <a:ext uri="{FF2B5EF4-FFF2-40B4-BE49-F238E27FC236}">
                <a16:creationId xmlns:a16="http://schemas.microsoft.com/office/drawing/2014/main" id="{D9A909C3-1ACD-4933-92F4-C7B60DB6FA7F}"/>
              </a:ext>
            </a:extLst>
          </p:cNvPr>
          <p:cNvPicPr>
            <a:picLocks noChangeAspect="1"/>
          </p:cNvPicPr>
          <p:nvPr/>
        </p:nvPicPr>
        <p:blipFill rotWithShape="1">
          <a:blip r:embed="rId4"/>
          <a:srcRect l="1" r="70855"/>
          <a:stretch/>
        </p:blipFill>
        <p:spPr>
          <a:xfrm>
            <a:off x="704439" y="2100285"/>
            <a:ext cx="1690075" cy="2333593"/>
          </a:xfrm>
          <a:prstGeom prst="rect">
            <a:avLst/>
          </a:prstGeom>
        </p:spPr>
      </p:pic>
      <p:graphicFrame>
        <p:nvGraphicFramePr>
          <p:cNvPr id="4" name="Table 6">
            <a:extLst>
              <a:ext uri="{FF2B5EF4-FFF2-40B4-BE49-F238E27FC236}">
                <a16:creationId xmlns:a16="http://schemas.microsoft.com/office/drawing/2014/main" id="{1FDDBDBA-8F84-4F53-9514-E01ADD3DC864}"/>
              </a:ext>
            </a:extLst>
          </p:cNvPr>
          <p:cNvGraphicFramePr>
            <a:graphicFrameLocks noGrp="1"/>
          </p:cNvGraphicFramePr>
          <p:nvPr>
            <p:extLst>
              <p:ext uri="{D42A27DB-BD31-4B8C-83A1-F6EECF244321}">
                <p14:modId xmlns:p14="http://schemas.microsoft.com/office/powerpoint/2010/main" val="2833724432"/>
              </p:ext>
            </p:extLst>
          </p:nvPr>
        </p:nvGraphicFramePr>
        <p:xfrm>
          <a:off x="0" y="4956254"/>
          <a:ext cx="3387435" cy="1651000"/>
        </p:xfrm>
        <a:graphic>
          <a:graphicData uri="http://schemas.openxmlformats.org/drawingml/2006/table">
            <a:tbl>
              <a:tblPr firstRow="1" bandRow="1">
                <a:tableStyleId>{5C22544A-7EE6-4342-B048-85BDC9FD1C3A}</a:tableStyleId>
              </a:tblPr>
              <a:tblGrid>
                <a:gridCol w="1026707">
                  <a:extLst>
                    <a:ext uri="{9D8B030D-6E8A-4147-A177-3AD203B41FA5}">
                      <a16:colId xmlns:a16="http://schemas.microsoft.com/office/drawing/2014/main" val="74468398"/>
                    </a:ext>
                  </a:extLst>
                </a:gridCol>
                <a:gridCol w="1020302">
                  <a:extLst>
                    <a:ext uri="{9D8B030D-6E8A-4147-A177-3AD203B41FA5}">
                      <a16:colId xmlns:a16="http://schemas.microsoft.com/office/drawing/2014/main" val="1511455907"/>
                    </a:ext>
                  </a:extLst>
                </a:gridCol>
                <a:gridCol w="1340426">
                  <a:extLst>
                    <a:ext uri="{9D8B030D-6E8A-4147-A177-3AD203B41FA5}">
                      <a16:colId xmlns:a16="http://schemas.microsoft.com/office/drawing/2014/main" val="2719729772"/>
                    </a:ext>
                  </a:extLst>
                </a:gridCol>
              </a:tblGrid>
              <a:tr h="370840">
                <a:tc>
                  <a:txBody>
                    <a:bodyPr/>
                    <a:lstStyle/>
                    <a:p>
                      <a:r>
                        <a:rPr lang="en-US" sz="1200" dirty="0"/>
                        <a:t>Dimensions</a:t>
                      </a:r>
                      <a:endParaRPr lang="el-GR" sz="1200" dirty="0"/>
                    </a:p>
                  </a:txBody>
                  <a:tcPr/>
                </a:tc>
                <a:tc>
                  <a:txBody>
                    <a:bodyPr/>
                    <a:lstStyle/>
                    <a:p>
                      <a:r>
                        <a:rPr lang="en-US" sz="1200" dirty="0"/>
                        <a:t>Ug (W/m2.K)</a:t>
                      </a:r>
                      <a:endParaRPr lang="el-GR" sz="1200" dirty="0"/>
                    </a:p>
                  </a:txBody>
                  <a:tcPr/>
                </a:tc>
                <a:tc>
                  <a:txBody>
                    <a:bodyPr/>
                    <a:lstStyle/>
                    <a:p>
                      <a:r>
                        <a:rPr lang="en-US" sz="1200" dirty="0" err="1"/>
                        <a:t>Uw</a:t>
                      </a:r>
                      <a:r>
                        <a:rPr lang="en-US" sz="1200" dirty="0"/>
                        <a:t> (W/m2.K)</a:t>
                      </a:r>
                      <a:endParaRPr lang="el-GR" sz="1200" dirty="0"/>
                    </a:p>
                  </a:txBody>
                  <a:tcPr/>
                </a:tc>
                <a:extLst>
                  <a:ext uri="{0D108BD9-81ED-4DB2-BD59-A6C34878D82A}">
                    <a16:rowId xmlns:a16="http://schemas.microsoft.com/office/drawing/2014/main" val="1114799599"/>
                  </a:ext>
                </a:extLst>
              </a:tr>
              <a:tr h="370840">
                <a:tc rowSpan="2">
                  <a:txBody>
                    <a:bodyPr/>
                    <a:lstStyle/>
                    <a:p>
                      <a:endParaRPr lang="en-US" sz="1200" dirty="0"/>
                    </a:p>
                    <a:p>
                      <a:endParaRPr lang="en-US" sz="1200" dirty="0"/>
                    </a:p>
                    <a:p>
                      <a:r>
                        <a:rPr lang="en-US" sz="1200" dirty="0"/>
                        <a:t>1000x2200 </a:t>
                      </a:r>
                      <a:endParaRPr lang="el-GR"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Ug=1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(psi=0,11)</a:t>
                      </a:r>
                    </a:p>
                    <a:p>
                      <a:endParaRPr lang="el-GR"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highlight>
                            <a:srgbClr val="FFFF00"/>
                          </a:highlight>
                        </a:rPr>
                        <a:t>Uw</a:t>
                      </a:r>
                      <a:r>
                        <a:rPr lang="en-US" sz="1200" b="1" dirty="0">
                          <a:highlight>
                            <a:srgbClr val="FFFF00"/>
                          </a:highlight>
                        </a:rPr>
                        <a:t>=1,78</a:t>
                      </a:r>
                      <a:endParaRPr lang="el-GR" sz="1200" dirty="0">
                        <a:highlight>
                          <a:srgbClr val="FFFF00"/>
                        </a:highlight>
                      </a:endParaRPr>
                    </a:p>
                  </a:txBody>
                  <a:tcPr/>
                </a:tc>
                <a:extLst>
                  <a:ext uri="{0D108BD9-81ED-4DB2-BD59-A6C34878D82A}">
                    <a16:rowId xmlns:a16="http://schemas.microsoft.com/office/drawing/2014/main" val="474690693"/>
                  </a:ext>
                </a:extLst>
              </a:tr>
              <a:tr h="370840">
                <a:tc vMerge="1">
                  <a:txBody>
                    <a:bodyPr/>
                    <a:lstStyle/>
                    <a:p>
                      <a:endParaRPr lang="el-G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Ug=0,6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(psi=0,035)</a:t>
                      </a:r>
                    </a:p>
                    <a:p>
                      <a:endParaRPr lang="el-GR"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highlight>
                            <a:srgbClr val="FFFF00"/>
                          </a:highlight>
                        </a:rPr>
                        <a:t>Uw</a:t>
                      </a:r>
                      <a:r>
                        <a:rPr lang="en-US" sz="1200" b="1" dirty="0">
                          <a:highlight>
                            <a:srgbClr val="FFFF00"/>
                          </a:highlight>
                        </a:rPr>
                        <a:t>=1,21</a:t>
                      </a:r>
                      <a:endParaRPr lang="el-GR" sz="1200" dirty="0">
                        <a:highlight>
                          <a:srgbClr val="FFFF00"/>
                        </a:highlight>
                      </a:endParaRPr>
                    </a:p>
                    <a:p>
                      <a:endParaRPr lang="el-GR" sz="1200" dirty="0">
                        <a:highlight>
                          <a:srgbClr val="FFFF00"/>
                        </a:highlight>
                      </a:endParaRPr>
                    </a:p>
                  </a:txBody>
                  <a:tcPr/>
                </a:tc>
                <a:extLst>
                  <a:ext uri="{0D108BD9-81ED-4DB2-BD59-A6C34878D82A}">
                    <a16:rowId xmlns:a16="http://schemas.microsoft.com/office/drawing/2014/main" val="2862285038"/>
                  </a:ext>
                </a:extLst>
              </a:tr>
            </a:tbl>
          </a:graphicData>
        </a:graphic>
      </p:graphicFrame>
      <p:pic>
        <p:nvPicPr>
          <p:cNvPr id="7" name="Picture 6">
            <a:extLst>
              <a:ext uri="{FF2B5EF4-FFF2-40B4-BE49-F238E27FC236}">
                <a16:creationId xmlns:a16="http://schemas.microsoft.com/office/drawing/2014/main" id="{8FA53989-D7E8-42FD-B207-60EF508002D7}"/>
              </a:ext>
            </a:extLst>
          </p:cNvPr>
          <p:cNvPicPr>
            <a:picLocks noChangeAspect="1"/>
          </p:cNvPicPr>
          <p:nvPr/>
        </p:nvPicPr>
        <p:blipFill rotWithShape="1">
          <a:blip r:embed="rId4"/>
          <a:srcRect l="49572"/>
          <a:stretch/>
        </p:blipFill>
        <p:spPr>
          <a:xfrm>
            <a:off x="4948774" y="1901746"/>
            <a:ext cx="3148447" cy="2463070"/>
          </a:xfrm>
          <a:prstGeom prst="rect">
            <a:avLst/>
          </a:prstGeom>
        </p:spPr>
      </p:pic>
      <p:graphicFrame>
        <p:nvGraphicFramePr>
          <p:cNvPr id="9" name="Table 6">
            <a:extLst>
              <a:ext uri="{FF2B5EF4-FFF2-40B4-BE49-F238E27FC236}">
                <a16:creationId xmlns:a16="http://schemas.microsoft.com/office/drawing/2014/main" id="{15B4458F-8C3B-40E5-BED9-9E7FDA7FCF3D}"/>
              </a:ext>
            </a:extLst>
          </p:cNvPr>
          <p:cNvGraphicFramePr>
            <a:graphicFrameLocks noGrp="1"/>
          </p:cNvGraphicFramePr>
          <p:nvPr>
            <p:extLst>
              <p:ext uri="{D42A27DB-BD31-4B8C-83A1-F6EECF244321}">
                <p14:modId xmlns:p14="http://schemas.microsoft.com/office/powerpoint/2010/main" val="21947640"/>
              </p:ext>
            </p:extLst>
          </p:nvPr>
        </p:nvGraphicFramePr>
        <p:xfrm>
          <a:off x="4948774" y="4956254"/>
          <a:ext cx="3387435" cy="1651000"/>
        </p:xfrm>
        <a:graphic>
          <a:graphicData uri="http://schemas.openxmlformats.org/drawingml/2006/table">
            <a:tbl>
              <a:tblPr firstRow="1" bandRow="1">
                <a:tableStyleId>{5C22544A-7EE6-4342-B048-85BDC9FD1C3A}</a:tableStyleId>
              </a:tblPr>
              <a:tblGrid>
                <a:gridCol w="1026707">
                  <a:extLst>
                    <a:ext uri="{9D8B030D-6E8A-4147-A177-3AD203B41FA5}">
                      <a16:colId xmlns:a16="http://schemas.microsoft.com/office/drawing/2014/main" val="74468398"/>
                    </a:ext>
                  </a:extLst>
                </a:gridCol>
                <a:gridCol w="1020302">
                  <a:extLst>
                    <a:ext uri="{9D8B030D-6E8A-4147-A177-3AD203B41FA5}">
                      <a16:colId xmlns:a16="http://schemas.microsoft.com/office/drawing/2014/main" val="1511455907"/>
                    </a:ext>
                  </a:extLst>
                </a:gridCol>
                <a:gridCol w="1340426">
                  <a:extLst>
                    <a:ext uri="{9D8B030D-6E8A-4147-A177-3AD203B41FA5}">
                      <a16:colId xmlns:a16="http://schemas.microsoft.com/office/drawing/2014/main" val="2719729772"/>
                    </a:ext>
                  </a:extLst>
                </a:gridCol>
              </a:tblGrid>
              <a:tr h="370840">
                <a:tc>
                  <a:txBody>
                    <a:bodyPr/>
                    <a:lstStyle/>
                    <a:p>
                      <a:r>
                        <a:rPr lang="en-US" sz="1200" dirty="0"/>
                        <a:t>Dimensions</a:t>
                      </a:r>
                      <a:endParaRPr lang="el-GR" sz="1200" dirty="0"/>
                    </a:p>
                  </a:txBody>
                  <a:tcPr/>
                </a:tc>
                <a:tc>
                  <a:txBody>
                    <a:bodyPr/>
                    <a:lstStyle/>
                    <a:p>
                      <a:r>
                        <a:rPr lang="en-US" sz="1200" dirty="0"/>
                        <a:t>Ug (W/m2.K)</a:t>
                      </a:r>
                      <a:endParaRPr lang="el-GR" sz="1200" dirty="0"/>
                    </a:p>
                  </a:txBody>
                  <a:tcPr/>
                </a:tc>
                <a:tc>
                  <a:txBody>
                    <a:bodyPr/>
                    <a:lstStyle/>
                    <a:p>
                      <a:r>
                        <a:rPr lang="en-US" sz="1200" dirty="0" err="1"/>
                        <a:t>Uw</a:t>
                      </a:r>
                      <a:r>
                        <a:rPr lang="en-US" sz="1200" dirty="0"/>
                        <a:t> (W/m2.K)</a:t>
                      </a:r>
                      <a:endParaRPr lang="el-GR" sz="1200" dirty="0"/>
                    </a:p>
                  </a:txBody>
                  <a:tcPr/>
                </a:tc>
                <a:extLst>
                  <a:ext uri="{0D108BD9-81ED-4DB2-BD59-A6C34878D82A}">
                    <a16:rowId xmlns:a16="http://schemas.microsoft.com/office/drawing/2014/main" val="1114799599"/>
                  </a:ext>
                </a:extLst>
              </a:tr>
              <a:tr h="370840">
                <a:tc rowSpan="2">
                  <a:txBody>
                    <a:bodyPr/>
                    <a:lstStyle/>
                    <a:p>
                      <a:endParaRPr lang="en-US" sz="1200" dirty="0"/>
                    </a:p>
                    <a:p>
                      <a:endParaRPr lang="en-US" sz="1200" dirty="0"/>
                    </a:p>
                    <a:p>
                      <a:r>
                        <a:rPr lang="en-US" sz="1200" dirty="0"/>
                        <a:t>1500x2200 </a:t>
                      </a:r>
                      <a:endParaRPr lang="el-GR"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Ug=1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(psi=0,11)</a:t>
                      </a:r>
                    </a:p>
                    <a:p>
                      <a:endParaRPr lang="el-GR"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highlight>
                            <a:srgbClr val="FFFF00"/>
                          </a:highlight>
                        </a:rPr>
                        <a:t>Uw</a:t>
                      </a:r>
                      <a:r>
                        <a:rPr lang="en-US" sz="1200" b="1" dirty="0">
                          <a:highlight>
                            <a:srgbClr val="FFFF00"/>
                          </a:highlight>
                        </a:rPr>
                        <a:t>=1,8</a:t>
                      </a:r>
                      <a:r>
                        <a:rPr lang="el-GR" sz="1200" b="1" dirty="0">
                          <a:highlight>
                            <a:srgbClr val="FFFF00"/>
                          </a:highlight>
                        </a:rPr>
                        <a:t>4</a:t>
                      </a:r>
                      <a:endParaRPr lang="el-GR" sz="1200" dirty="0">
                        <a:highlight>
                          <a:srgbClr val="FFFF00"/>
                        </a:highlight>
                      </a:endParaRPr>
                    </a:p>
                  </a:txBody>
                  <a:tcPr/>
                </a:tc>
                <a:extLst>
                  <a:ext uri="{0D108BD9-81ED-4DB2-BD59-A6C34878D82A}">
                    <a16:rowId xmlns:a16="http://schemas.microsoft.com/office/drawing/2014/main" val="474690693"/>
                  </a:ext>
                </a:extLst>
              </a:tr>
              <a:tr h="370840">
                <a:tc vMerge="1">
                  <a:txBody>
                    <a:bodyPr/>
                    <a:lstStyle/>
                    <a:p>
                      <a:endParaRPr lang="el-G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Ug=0,6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(psi=0,035)</a:t>
                      </a:r>
                    </a:p>
                    <a:p>
                      <a:endParaRPr lang="el-GR"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highlight>
                            <a:srgbClr val="FFFF00"/>
                          </a:highlight>
                        </a:rPr>
                        <a:t>Uw</a:t>
                      </a:r>
                      <a:r>
                        <a:rPr lang="en-US" sz="1200" b="1" dirty="0">
                          <a:highlight>
                            <a:srgbClr val="FFFF00"/>
                          </a:highlight>
                        </a:rPr>
                        <a:t>=</a:t>
                      </a:r>
                      <a:r>
                        <a:rPr lang="el-GR" sz="1200" b="1" dirty="0">
                          <a:highlight>
                            <a:srgbClr val="FFFF00"/>
                          </a:highlight>
                        </a:rPr>
                        <a:t>1,</a:t>
                      </a:r>
                      <a:r>
                        <a:rPr lang="en-US" sz="1200" b="1" dirty="0">
                          <a:highlight>
                            <a:srgbClr val="FFFF00"/>
                          </a:highlight>
                        </a:rPr>
                        <a:t>31</a:t>
                      </a:r>
                      <a:endParaRPr lang="el-GR" sz="1200" b="1"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200" dirty="0">
                        <a:highlight>
                          <a:srgbClr val="FFFF00"/>
                        </a:highlight>
                      </a:endParaRPr>
                    </a:p>
                    <a:p>
                      <a:endParaRPr lang="el-GR" sz="1200" dirty="0"/>
                    </a:p>
                  </a:txBody>
                  <a:tcPr/>
                </a:tc>
                <a:extLst>
                  <a:ext uri="{0D108BD9-81ED-4DB2-BD59-A6C34878D82A}">
                    <a16:rowId xmlns:a16="http://schemas.microsoft.com/office/drawing/2014/main" val="2862285038"/>
                  </a:ext>
                </a:extLst>
              </a:tr>
            </a:tbl>
          </a:graphicData>
        </a:graphic>
      </p:graphicFrame>
      <p:sp>
        <p:nvSpPr>
          <p:cNvPr id="11" name="TextBox 10">
            <a:extLst>
              <a:ext uri="{FF2B5EF4-FFF2-40B4-BE49-F238E27FC236}">
                <a16:creationId xmlns:a16="http://schemas.microsoft.com/office/drawing/2014/main" id="{53B690E1-016A-400A-9708-89EF9B642FE3}"/>
              </a:ext>
            </a:extLst>
          </p:cNvPr>
          <p:cNvSpPr txBox="1"/>
          <p:nvPr/>
        </p:nvSpPr>
        <p:spPr>
          <a:xfrm>
            <a:off x="3761509" y="5351318"/>
            <a:ext cx="737755" cy="461665"/>
          </a:xfrm>
          <a:prstGeom prst="rect">
            <a:avLst/>
          </a:prstGeom>
          <a:noFill/>
        </p:spPr>
        <p:txBody>
          <a:bodyPr wrap="square" rtlCol="0">
            <a:spAutoFit/>
          </a:bodyPr>
          <a:lstStyle/>
          <a:p>
            <a:r>
              <a:rPr lang="en-US" sz="1200" dirty="0"/>
              <a:t>Double Glazing</a:t>
            </a:r>
            <a:endParaRPr lang="el-GR" sz="1200" dirty="0"/>
          </a:p>
        </p:txBody>
      </p:sp>
      <p:sp>
        <p:nvSpPr>
          <p:cNvPr id="13" name="TextBox 12">
            <a:extLst>
              <a:ext uri="{FF2B5EF4-FFF2-40B4-BE49-F238E27FC236}">
                <a16:creationId xmlns:a16="http://schemas.microsoft.com/office/drawing/2014/main" id="{C73036D8-3F1A-495C-9649-892B752CD0A3}"/>
              </a:ext>
            </a:extLst>
          </p:cNvPr>
          <p:cNvSpPr txBox="1"/>
          <p:nvPr/>
        </p:nvSpPr>
        <p:spPr>
          <a:xfrm>
            <a:off x="3773249" y="5812983"/>
            <a:ext cx="737755" cy="461665"/>
          </a:xfrm>
          <a:prstGeom prst="rect">
            <a:avLst/>
          </a:prstGeom>
          <a:noFill/>
        </p:spPr>
        <p:txBody>
          <a:bodyPr wrap="square" rtlCol="0">
            <a:spAutoFit/>
          </a:bodyPr>
          <a:lstStyle/>
          <a:p>
            <a:r>
              <a:rPr lang="en-US" sz="1200" dirty="0"/>
              <a:t>Triple Glazing</a:t>
            </a:r>
            <a:endParaRPr lang="el-GR" sz="1200" dirty="0"/>
          </a:p>
        </p:txBody>
      </p:sp>
      <p:sp>
        <p:nvSpPr>
          <p:cNvPr id="14" name="Arrow: Right 13">
            <a:extLst>
              <a:ext uri="{FF2B5EF4-FFF2-40B4-BE49-F238E27FC236}">
                <a16:creationId xmlns:a16="http://schemas.microsoft.com/office/drawing/2014/main" id="{FCB5E12A-D29C-41CD-8BF7-543BE1D92463}"/>
              </a:ext>
            </a:extLst>
          </p:cNvPr>
          <p:cNvSpPr/>
          <p:nvPr/>
        </p:nvSpPr>
        <p:spPr>
          <a:xfrm>
            <a:off x="4453855" y="5466734"/>
            <a:ext cx="270164" cy="2308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Arrow: Right 16">
            <a:extLst>
              <a:ext uri="{FF2B5EF4-FFF2-40B4-BE49-F238E27FC236}">
                <a16:creationId xmlns:a16="http://schemas.microsoft.com/office/drawing/2014/main" id="{C18FCA8B-6CAC-46E2-920B-4E8BD7950851}"/>
              </a:ext>
            </a:extLst>
          </p:cNvPr>
          <p:cNvSpPr/>
          <p:nvPr/>
        </p:nvSpPr>
        <p:spPr>
          <a:xfrm rot="10800000">
            <a:off x="3465368" y="5466734"/>
            <a:ext cx="270164" cy="2308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Arrow: Right 18">
            <a:extLst>
              <a:ext uri="{FF2B5EF4-FFF2-40B4-BE49-F238E27FC236}">
                <a16:creationId xmlns:a16="http://schemas.microsoft.com/office/drawing/2014/main" id="{A20D6835-EAB4-4573-8FC6-0D6B87E80AAE}"/>
              </a:ext>
            </a:extLst>
          </p:cNvPr>
          <p:cNvSpPr/>
          <p:nvPr/>
        </p:nvSpPr>
        <p:spPr>
          <a:xfrm rot="10800000">
            <a:off x="3442090" y="5928398"/>
            <a:ext cx="270164" cy="2308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Arrow: Right 20">
            <a:extLst>
              <a:ext uri="{FF2B5EF4-FFF2-40B4-BE49-F238E27FC236}">
                <a16:creationId xmlns:a16="http://schemas.microsoft.com/office/drawing/2014/main" id="{69F42990-5DF3-459E-A33D-BBC5275279BD}"/>
              </a:ext>
            </a:extLst>
          </p:cNvPr>
          <p:cNvSpPr/>
          <p:nvPr/>
        </p:nvSpPr>
        <p:spPr>
          <a:xfrm>
            <a:off x="4465595" y="5922472"/>
            <a:ext cx="270164" cy="2308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TextBox 9">
            <a:extLst>
              <a:ext uri="{FF2B5EF4-FFF2-40B4-BE49-F238E27FC236}">
                <a16:creationId xmlns:a16="http://schemas.microsoft.com/office/drawing/2014/main" id="{0C724DE2-1B72-4808-ACDE-00668D3C5C29}"/>
              </a:ext>
            </a:extLst>
          </p:cNvPr>
          <p:cNvSpPr txBox="1"/>
          <p:nvPr/>
        </p:nvSpPr>
        <p:spPr>
          <a:xfrm>
            <a:off x="638826" y="4510400"/>
            <a:ext cx="2477236" cy="369332"/>
          </a:xfrm>
          <a:prstGeom prst="rect">
            <a:avLst/>
          </a:prstGeom>
          <a:noFill/>
        </p:spPr>
        <p:txBody>
          <a:bodyPr wrap="square" rtlCol="0">
            <a:spAutoFit/>
          </a:bodyPr>
          <a:lstStyle/>
          <a:p>
            <a:r>
              <a:rPr lang="en-US" b="1" dirty="0"/>
              <a:t>STANDARD VERSION</a:t>
            </a:r>
            <a:endParaRPr lang="el-GR" b="1" dirty="0"/>
          </a:p>
        </p:txBody>
      </p:sp>
      <p:sp>
        <p:nvSpPr>
          <p:cNvPr id="12" name="TextBox 11">
            <a:extLst>
              <a:ext uri="{FF2B5EF4-FFF2-40B4-BE49-F238E27FC236}">
                <a16:creationId xmlns:a16="http://schemas.microsoft.com/office/drawing/2014/main" id="{21CF95C8-025C-41A9-9983-35C3E16C7736}"/>
              </a:ext>
            </a:extLst>
          </p:cNvPr>
          <p:cNvSpPr txBox="1"/>
          <p:nvPr/>
        </p:nvSpPr>
        <p:spPr>
          <a:xfrm>
            <a:off x="5403873" y="4507488"/>
            <a:ext cx="2477236" cy="369332"/>
          </a:xfrm>
          <a:prstGeom prst="rect">
            <a:avLst/>
          </a:prstGeom>
          <a:noFill/>
        </p:spPr>
        <p:txBody>
          <a:bodyPr wrap="square" rtlCol="0">
            <a:spAutoFit/>
          </a:bodyPr>
          <a:lstStyle/>
          <a:p>
            <a:r>
              <a:rPr lang="en-US" b="1" dirty="0"/>
              <a:t>STANDARD VERSION</a:t>
            </a:r>
            <a:endParaRPr lang="el-GR" b="1" dirty="0"/>
          </a:p>
        </p:txBody>
      </p:sp>
    </p:spTree>
    <p:extLst>
      <p:ext uri="{BB962C8B-B14F-4D97-AF65-F5344CB8AC3E}">
        <p14:creationId xmlns:p14="http://schemas.microsoft.com/office/powerpoint/2010/main" val="313988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2000"/>
                                  </p:stCondLst>
                                  <p:childTnLst>
                                    <p:set>
                                      <p:cBhvr>
                                        <p:cTn id="13" dur="1" fill="hold">
                                          <p:stCondLst>
                                            <p:cond delay="0"/>
                                          </p:stCondLst>
                                        </p:cTn>
                                        <p:tgtEl>
                                          <p:spTgt spid="19"/>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animBg="1"/>
      <p:bldP spid="17" grpId="0" animBg="1"/>
      <p:bldP spid="19"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8B9DE44-7D22-4A1C-A43E-44631D3B1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998" y="324152"/>
            <a:ext cx="2276861" cy="652273"/>
          </a:xfrm>
          <a:prstGeom prst="rect">
            <a:avLst/>
          </a:prstGeom>
        </p:spPr>
      </p:pic>
      <p:sp>
        <p:nvSpPr>
          <p:cNvPr id="6" name="TextBox 5">
            <a:extLst>
              <a:ext uri="{FF2B5EF4-FFF2-40B4-BE49-F238E27FC236}">
                <a16:creationId xmlns:a16="http://schemas.microsoft.com/office/drawing/2014/main" id="{EB4FAE43-620F-4640-AD75-7197EA9E7A71}"/>
              </a:ext>
            </a:extLst>
          </p:cNvPr>
          <p:cNvSpPr txBox="1"/>
          <p:nvPr/>
        </p:nvSpPr>
        <p:spPr>
          <a:xfrm>
            <a:off x="3870664" y="2645776"/>
            <a:ext cx="4701986" cy="369332"/>
          </a:xfrm>
          <a:prstGeom prst="rect">
            <a:avLst/>
          </a:prstGeom>
          <a:noFill/>
        </p:spPr>
        <p:txBody>
          <a:bodyPr wrap="square" rtlCol="0">
            <a:spAutoFit/>
          </a:bodyPr>
          <a:lstStyle/>
          <a:p>
            <a:pPr marL="285750" indent="-285750">
              <a:buFont typeface="Wingdings" panose="05000000000000000000" pitchFamily="2" charset="2"/>
              <a:buChar char="q"/>
            </a:pPr>
            <a:endParaRPr lang="el-GR" dirty="0"/>
          </a:p>
        </p:txBody>
      </p:sp>
      <p:cxnSp>
        <p:nvCxnSpPr>
          <p:cNvPr id="8" name="Straight Connector 7">
            <a:extLst>
              <a:ext uri="{FF2B5EF4-FFF2-40B4-BE49-F238E27FC236}">
                <a16:creationId xmlns:a16="http://schemas.microsoft.com/office/drawing/2014/main" id="{4AA4D42F-15E7-4A88-AC67-00C87DA73603}"/>
              </a:ext>
            </a:extLst>
          </p:cNvPr>
          <p:cNvCxnSpPr>
            <a:cxnSpLocks/>
          </p:cNvCxnSpPr>
          <p:nvPr/>
        </p:nvCxnSpPr>
        <p:spPr>
          <a:xfrm flipH="1">
            <a:off x="5805996" y="2057283"/>
            <a:ext cx="3338004" cy="0"/>
          </a:xfrm>
          <a:prstGeom prst="line">
            <a:avLst/>
          </a:prstGeom>
        </p:spPr>
        <p:style>
          <a:lnRef idx="1">
            <a:schemeClr val="accent4"/>
          </a:lnRef>
          <a:fillRef idx="0">
            <a:schemeClr val="accent4"/>
          </a:fillRef>
          <a:effectRef idx="0">
            <a:schemeClr val="accent4"/>
          </a:effectRef>
          <a:fontRef idx="minor">
            <a:schemeClr val="tx1"/>
          </a:fontRef>
        </p:style>
      </p:cxnSp>
      <p:sp>
        <p:nvSpPr>
          <p:cNvPr id="2" name="TextBox 1">
            <a:extLst>
              <a:ext uri="{FF2B5EF4-FFF2-40B4-BE49-F238E27FC236}">
                <a16:creationId xmlns:a16="http://schemas.microsoft.com/office/drawing/2014/main" id="{0C9ECF87-BC93-4D83-86EE-0A15B74C282C}"/>
              </a:ext>
            </a:extLst>
          </p:cNvPr>
          <p:cNvSpPr txBox="1"/>
          <p:nvPr/>
        </p:nvSpPr>
        <p:spPr>
          <a:xfrm>
            <a:off x="6095664" y="1638620"/>
            <a:ext cx="2621002" cy="461665"/>
          </a:xfrm>
          <a:prstGeom prst="rect">
            <a:avLst/>
          </a:prstGeom>
          <a:noFill/>
        </p:spPr>
        <p:txBody>
          <a:bodyPr wrap="square" rtlCol="0">
            <a:spAutoFit/>
          </a:bodyPr>
          <a:lstStyle/>
          <a:p>
            <a:r>
              <a:rPr lang="en-US" sz="2400" dirty="0">
                <a:solidFill>
                  <a:srgbClr val="FFC000"/>
                </a:solidFill>
              </a:rPr>
              <a:t>Energy Saving</a:t>
            </a:r>
            <a:endParaRPr lang="el-GR" sz="2400" dirty="0">
              <a:solidFill>
                <a:srgbClr val="FFC000"/>
              </a:solidFill>
            </a:endParaRPr>
          </a:p>
        </p:txBody>
      </p:sp>
      <p:pic>
        <p:nvPicPr>
          <p:cNvPr id="5" name="Picture 4">
            <a:extLst>
              <a:ext uri="{FF2B5EF4-FFF2-40B4-BE49-F238E27FC236}">
                <a16:creationId xmlns:a16="http://schemas.microsoft.com/office/drawing/2014/main" id="{D9A909C3-1ACD-4933-92F4-C7B60DB6FA7F}"/>
              </a:ext>
            </a:extLst>
          </p:cNvPr>
          <p:cNvPicPr>
            <a:picLocks noChangeAspect="1"/>
          </p:cNvPicPr>
          <p:nvPr/>
        </p:nvPicPr>
        <p:blipFill rotWithShape="1">
          <a:blip r:embed="rId4"/>
          <a:srcRect l="1" r="70855"/>
          <a:stretch/>
        </p:blipFill>
        <p:spPr>
          <a:xfrm>
            <a:off x="704439" y="2100285"/>
            <a:ext cx="1690075" cy="2333593"/>
          </a:xfrm>
          <a:prstGeom prst="rect">
            <a:avLst/>
          </a:prstGeom>
        </p:spPr>
      </p:pic>
      <p:graphicFrame>
        <p:nvGraphicFramePr>
          <p:cNvPr id="4" name="Table 6">
            <a:extLst>
              <a:ext uri="{FF2B5EF4-FFF2-40B4-BE49-F238E27FC236}">
                <a16:creationId xmlns:a16="http://schemas.microsoft.com/office/drawing/2014/main" id="{1FDDBDBA-8F84-4F53-9514-E01ADD3DC864}"/>
              </a:ext>
            </a:extLst>
          </p:cNvPr>
          <p:cNvGraphicFramePr>
            <a:graphicFrameLocks noGrp="1"/>
          </p:cNvGraphicFramePr>
          <p:nvPr>
            <p:extLst>
              <p:ext uri="{D42A27DB-BD31-4B8C-83A1-F6EECF244321}">
                <p14:modId xmlns:p14="http://schemas.microsoft.com/office/powerpoint/2010/main" val="1205008773"/>
              </p:ext>
            </p:extLst>
          </p:nvPr>
        </p:nvGraphicFramePr>
        <p:xfrm>
          <a:off x="0" y="4956254"/>
          <a:ext cx="3387435" cy="1651000"/>
        </p:xfrm>
        <a:graphic>
          <a:graphicData uri="http://schemas.openxmlformats.org/drawingml/2006/table">
            <a:tbl>
              <a:tblPr firstRow="1" bandRow="1">
                <a:tableStyleId>{5C22544A-7EE6-4342-B048-85BDC9FD1C3A}</a:tableStyleId>
              </a:tblPr>
              <a:tblGrid>
                <a:gridCol w="1026707">
                  <a:extLst>
                    <a:ext uri="{9D8B030D-6E8A-4147-A177-3AD203B41FA5}">
                      <a16:colId xmlns:a16="http://schemas.microsoft.com/office/drawing/2014/main" val="74468398"/>
                    </a:ext>
                  </a:extLst>
                </a:gridCol>
                <a:gridCol w="1020302">
                  <a:extLst>
                    <a:ext uri="{9D8B030D-6E8A-4147-A177-3AD203B41FA5}">
                      <a16:colId xmlns:a16="http://schemas.microsoft.com/office/drawing/2014/main" val="1511455907"/>
                    </a:ext>
                  </a:extLst>
                </a:gridCol>
                <a:gridCol w="1340426">
                  <a:extLst>
                    <a:ext uri="{9D8B030D-6E8A-4147-A177-3AD203B41FA5}">
                      <a16:colId xmlns:a16="http://schemas.microsoft.com/office/drawing/2014/main" val="2719729772"/>
                    </a:ext>
                  </a:extLst>
                </a:gridCol>
              </a:tblGrid>
              <a:tr h="370840">
                <a:tc>
                  <a:txBody>
                    <a:bodyPr/>
                    <a:lstStyle/>
                    <a:p>
                      <a:r>
                        <a:rPr lang="en-US" sz="1200" dirty="0"/>
                        <a:t>Dimensions</a:t>
                      </a:r>
                      <a:endParaRPr lang="el-GR" sz="1200" dirty="0"/>
                    </a:p>
                  </a:txBody>
                  <a:tcPr/>
                </a:tc>
                <a:tc>
                  <a:txBody>
                    <a:bodyPr/>
                    <a:lstStyle/>
                    <a:p>
                      <a:r>
                        <a:rPr lang="en-US" sz="1200" dirty="0"/>
                        <a:t>Ug (W/m2.K)</a:t>
                      </a:r>
                      <a:endParaRPr lang="el-GR" sz="1200" dirty="0"/>
                    </a:p>
                  </a:txBody>
                  <a:tcPr/>
                </a:tc>
                <a:tc>
                  <a:txBody>
                    <a:bodyPr/>
                    <a:lstStyle/>
                    <a:p>
                      <a:r>
                        <a:rPr lang="en-US" sz="1200" dirty="0" err="1"/>
                        <a:t>Uw</a:t>
                      </a:r>
                      <a:r>
                        <a:rPr lang="en-US" sz="1200" dirty="0"/>
                        <a:t> (W/m2.K)</a:t>
                      </a:r>
                      <a:endParaRPr lang="el-GR" sz="1200" dirty="0"/>
                    </a:p>
                  </a:txBody>
                  <a:tcPr/>
                </a:tc>
                <a:extLst>
                  <a:ext uri="{0D108BD9-81ED-4DB2-BD59-A6C34878D82A}">
                    <a16:rowId xmlns:a16="http://schemas.microsoft.com/office/drawing/2014/main" val="1114799599"/>
                  </a:ext>
                </a:extLst>
              </a:tr>
              <a:tr h="370840">
                <a:tc rowSpan="2">
                  <a:txBody>
                    <a:bodyPr/>
                    <a:lstStyle/>
                    <a:p>
                      <a:endParaRPr lang="en-US" sz="1200" dirty="0"/>
                    </a:p>
                    <a:p>
                      <a:endParaRPr lang="en-US" sz="1200" dirty="0"/>
                    </a:p>
                    <a:p>
                      <a:r>
                        <a:rPr lang="en-US" sz="1200" dirty="0"/>
                        <a:t>1000x2200 </a:t>
                      </a:r>
                      <a:endParaRPr lang="el-GR"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Ug=1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(psi=0,11)</a:t>
                      </a:r>
                    </a:p>
                    <a:p>
                      <a:endParaRPr lang="el-GR"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highlight>
                            <a:srgbClr val="FFFF00"/>
                          </a:highlight>
                        </a:rPr>
                        <a:t>Uw</a:t>
                      </a:r>
                      <a:r>
                        <a:rPr lang="en-US" sz="1200" b="1" dirty="0">
                          <a:highlight>
                            <a:srgbClr val="FFFF00"/>
                          </a:highlight>
                        </a:rPr>
                        <a:t>=1,64</a:t>
                      </a:r>
                      <a:endParaRPr lang="el-GR" sz="1200" dirty="0">
                        <a:highlight>
                          <a:srgbClr val="FFFF00"/>
                        </a:highlight>
                      </a:endParaRPr>
                    </a:p>
                  </a:txBody>
                  <a:tcPr/>
                </a:tc>
                <a:extLst>
                  <a:ext uri="{0D108BD9-81ED-4DB2-BD59-A6C34878D82A}">
                    <a16:rowId xmlns:a16="http://schemas.microsoft.com/office/drawing/2014/main" val="474690693"/>
                  </a:ext>
                </a:extLst>
              </a:tr>
              <a:tr h="370840">
                <a:tc vMerge="1">
                  <a:txBody>
                    <a:bodyPr/>
                    <a:lstStyle/>
                    <a:p>
                      <a:endParaRPr lang="el-G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Ug=0,6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(psi=0,035)</a:t>
                      </a:r>
                    </a:p>
                    <a:p>
                      <a:endParaRPr lang="el-GR"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highlight>
                            <a:srgbClr val="FFFF00"/>
                          </a:highlight>
                        </a:rPr>
                        <a:t>Uw</a:t>
                      </a:r>
                      <a:r>
                        <a:rPr lang="en-US" sz="1200" b="1" dirty="0">
                          <a:highlight>
                            <a:srgbClr val="FFFF00"/>
                          </a:highlight>
                        </a:rPr>
                        <a:t>=1,06</a:t>
                      </a:r>
                      <a:endParaRPr lang="el-GR" sz="1200" dirty="0">
                        <a:highlight>
                          <a:srgbClr val="FFFF00"/>
                        </a:highlight>
                      </a:endParaRPr>
                    </a:p>
                    <a:p>
                      <a:endParaRPr lang="el-GR" sz="1200" dirty="0">
                        <a:highlight>
                          <a:srgbClr val="FFFF00"/>
                        </a:highlight>
                      </a:endParaRPr>
                    </a:p>
                  </a:txBody>
                  <a:tcPr/>
                </a:tc>
                <a:extLst>
                  <a:ext uri="{0D108BD9-81ED-4DB2-BD59-A6C34878D82A}">
                    <a16:rowId xmlns:a16="http://schemas.microsoft.com/office/drawing/2014/main" val="2862285038"/>
                  </a:ext>
                </a:extLst>
              </a:tr>
            </a:tbl>
          </a:graphicData>
        </a:graphic>
      </p:graphicFrame>
      <p:pic>
        <p:nvPicPr>
          <p:cNvPr id="7" name="Picture 6">
            <a:extLst>
              <a:ext uri="{FF2B5EF4-FFF2-40B4-BE49-F238E27FC236}">
                <a16:creationId xmlns:a16="http://schemas.microsoft.com/office/drawing/2014/main" id="{8FA53989-D7E8-42FD-B207-60EF508002D7}"/>
              </a:ext>
            </a:extLst>
          </p:cNvPr>
          <p:cNvPicPr>
            <a:picLocks noChangeAspect="1"/>
          </p:cNvPicPr>
          <p:nvPr/>
        </p:nvPicPr>
        <p:blipFill rotWithShape="1">
          <a:blip r:embed="rId4"/>
          <a:srcRect l="49572"/>
          <a:stretch/>
        </p:blipFill>
        <p:spPr>
          <a:xfrm>
            <a:off x="4948774" y="1901746"/>
            <a:ext cx="3148447" cy="2463070"/>
          </a:xfrm>
          <a:prstGeom prst="rect">
            <a:avLst/>
          </a:prstGeom>
        </p:spPr>
      </p:pic>
      <p:graphicFrame>
        <p:nvGraphicFramePr>
          <p:cNvPr id="9" name="Table 6">
            <a:extLst>
              <a:ext uri="{FF2B5EF4-FFF2-40B4-BE49-F238E27FC236}">
                <a16:creationId xmlns:a16="http://schemas.microsoft.com/office/drawing/2014/main" id="{15B4458F-8C3B-40E5-BED9-9E7FDA7FCF3D}"/>
              </a:ext>
            </a:extLst>
          </p:cNvPr>
          <p:cNvGraphicFramePr>
            <a:graphicFrameLocks noGrp="1"/>
          </p:cNvGraphicFramePr>
          <p:nvPr>
            <p:extLst>
              <p:ext uri="{D42A27DB-BD31-4B8C-83A1-F6EECF244321}">
                <p14:modId xmlns:p14="http://schemas.microsoft.com/office/powerpoint/2010/main" val="2456453055"/>
              </p:ext>
            </p:extLst>
          </p:nvPr>
        </p:nvGraphicFramePr>
        <p:xfrm>
          <a:off x="4948774" y="4956254"/>
          <a:ext cx="3387435" cy="1651000"/>
        </p:xfrm>
        <a:graphic>
          <a:graphicData uri="http://schemas.openxmlformats.org/drawingml/2006/table">
            <a:tbl>
              <a:tblPr firstRow="1" bandRow="1">
                <a:tableStyleId>{5C22544A-7EE6-4342-B048-85BDC9FD1C3A}</a:tableStyleId>
              </a:tblPr>
              <a:tblGrid>
                <a:gridCol w="1026707">
                  <a:extLst>
                    <a:ext uri="{9D8B030D-6E8A-4147-A177-3AD203B41FA5}">
                      <a16:colId xmlns:a16="http://schemas.microsoft.com/office/drawing/2014/main" val="74468398"/>
                    </a:ext>
                  </a:extLst>
                </a:gridCol>
                <a:gridCol w="1020302">
                  <a:extLst>
                    <a:ext uri="{9D8B030D-6E8A-4147-A177-3AD203B41FA5}">
                      <a16:colId xmlns:a16="http://schemas.microsoft.com/office/drawing/2014/main" val="1511455907"/>
                    </a:ext>
                  </a:extLst>
                </a:gridCol>
                <a:gridCol w="1340426">
                  <a:extLst>
                    <a:ext uri="{9D8B030D-6E8A-4147-A177-3AD203B41FA5}">
                      <a16:colId xmlns:a16="http://schemas.microsoft.com/office/drawing/2014/main" val="2719729772"/>
                    </a:ext>
                  </a:extLst>
                </a:gridCol>
              </a:tblGrid>
              <a:tr h="370840">
                <a:tc>
                  <a:txBody>
                    <a:bodyPr/>
                    <a:lstStyle/>
                    <a:p>
                      <a:r>
                        <a:rPr lang="en-US" sz="1200" dirty="0"/>
                        <a:t>Dimensions</a:t>
                      </a:r>
                      <a:endParaRPr lang="el-GR" sz="1200" dirty="0"/>
                    </a:p>
                  </a:txBody>
                  <a:tcPr/>
                </a:tc>
                <a:tc>
                  <a:txBody>
                    <a:bodyPr/>
                    <a:lstStyle/>
                    <a:p>
                      <a:r>
                        <a:rPr lang="en-US" sz="1200" dirty="0"/>
                        <a:t>Ug (W/m2.K)</a:t>
                      </a:r>
                      <a:endParaRPr lang="el-GR" sz="1200" dirty="0"/>
                    </a:p>
                  </a:txBody>
                  <a:tcPr/>
                </a:tc>
                <a:tc>
                  <a:txBody>
                    <a:bodyPr/>
                    <a:lstStyle/>
                    <a:p>
                      <a:r>
                        <a:rPr lang="en-US" sz="1200" dirty="0" err="1"/>
                        <a:t>Uw</a:t>
                      </a:r>
                      <a:r>
                        <a:rPr lang="en-US" sz="1200" dirty="0"/>
                        <a:t> (W/m2.K)</a:t>
                      </a:r>
                      <a:endParaRPr lang="el-GR" sz="1200" dirty="0"/>
                    </a:p>
                  </a:txBody>
                  <a:tcPr/>
                </a:tc>
                <a:extLst>
                  <a:ext uri="{0D108BD9-81ED-4DB2-BD59-A6C34878D82A}">
                    <a16:rowId xmlns:a16="http://schemas.microsoft.com/office/drawing/2014/main" val="1114799599"/>
                  </a:ext>
                </a:extLst>
              </a:tr>
              <a:tr h="370840">
                <a:tc rowSpan="2">
                  <a:txBody>
                    <a:bodyPr/>
                    <a:lstStyle/>
                    <a:p>
                      <a:endParaRPr lang="en-US" sz="1200" dirty="0"/>
                    </a:p>
                    <a:p>
                      <a:endParaRPr lang="en-US" sz="1200" dirty="0"/>
                    </a:p>
                    <a:p>
                      <a:r>
                        <a:rPr lang="en-US" sz="1200" dirty="0"/>
                        <a:t>1500x2200 </a:t>
                      </a:r>
                      <a:endParaRPr lang="el-GR"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Ug=1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(psi=0,11)</a:t>
                      </a:r>
                    </a:p>
                    <a:p>
                      <a:endParaRPr lang="el-GR"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highlight>
                            <a:srgbClr val="FFFF00"/>
                          </a:highlight>
                        </a:rPr>
                        <a:t>Uw</a:t>
                      </a:r>
                      <a:r>
                        <a:rPr lang="en-US" sz="1200" b="1" dirty="0">
                          <a:highlight>
                            <a:srgbClr val="FFFF00"/>
                          </a:highlight>
                        </a:rPr>
                        <a:t>=1,67</a:t>
                      </a:r>
                      <a:endParaRPr lang="el-GR" sz="1200" dirty="0">
                        <a:highlight>
                          <a:srgbClr val="FFFF00"/>
                        </a:highlight>
                      </a:endParaRPr>
                    </a:p>
                  </a:txBody>
                  <a:tcPr/>
                </a:tc>
                <a:extLst>
                  <a:ext uri="{0D108BD9-81ED-4DB2-BD59-A6C34878D82A}">
                    <a16:rowId xmlns:a16="http://schemas.microsoft.com/office/drawing/2014/main" val="474690693"/>
                  </a:ext>
                </a:extLst>
              </a:tr>
              <a:tr h="370840">
                <a:tc vMerge="1">
                  <a:txBody>
                    <a:bodyPr/>
                    <a:lstStyle/>
                    <a:p>
                      <a:endParaRPr lang="el-G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Ug=0,6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(psi=0,035)</a:t>
                      </a:r>
                    </a:p>
                    <a:p>
                      <a:endParaRPr lang="el-GR"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highlight>
                            <a:srgbClr val="FFFF00"/>
                          </a:highlight>
                        </a:rPr>
                        <a:t>Uw</a:t>
                      </a:r>
                      <a:r>
                        <a:rPr lang="en-US" sz="1200" b="1" dirty="0">
                          <a:highlight>
                            <a:srgbClr val="FFFF00"/>
                          </a:highlight>
                        </a:rPr>
                        <a:t>=</a:t>
                      </a:r>
                      <a:r>
                        <a:rPr lang="el-GR" sz="1200" b="1" dirty="0">
                          <a:highlight>
                            <a:srgbClr val="FFFF00"/>
                          </a:highlight>
                        </a:rPr>
                        <a:t>1,</a:t>
                      </a:r>
                      <a:r>
                        <a:rPr lang="en-US" sz="1200" b="1" dirty="0">
                          <a:highlight>
                            <a:srgbClr val="FFFF00"/>
                          </a:highlight>
                        </a:rPr>
                        <a:t>14</a:t>
                      </a:r>
                      <a:endParaRPr lang="el-GR" sz="1200" b="1"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200" dirty="0">
                        <a:highlight>
                          <a:srgbClr val="FFFF00"/>
                        </a:highlight>
                      </a:endParaRPr>
                    </a:p>
                    <a:p>
                      <a:endParaRPr lang="el-GR" sz="1200" dirty="0"/>
                    </a:p>
                  </a:txBody>
                  <a:tcPr/>
                </a:tc>
                <a:extLst>
                  <a:ext uri="{0D108BD9-81ED-4DB2-BD59-A6C34878D82A}">
                    <a16:rowId xmlns:a16="http://schemas.microsoft.com/office/drawing/2014/main" val="2862285038"/>
                  </a:ext>
                </a:extLst>
              </a:tr>
            </a:tbl>
          </a:graphicData>
        </a:graphic>
      </p:graphicFrame>
      <p:sp>
        <p:nvSpPr>
          <p:cNvPr id="11" name="TextBox 10">
            <a:extLst>
              <a:ext uri="{FF2B5EF4-FFF2-40B4-BE49-F238E27FC236}">
                <a16:creationId xmlns:a16="http://schemas.microsoft.com/office/drawing/2014/main" id="{53B690E1-016A-400A-9708-89EF9B642FE3}"/>
              </a:ext>
            </a:extLst>
          </p:cNvPr>
          <p:cNvSpPr txBox="1"/>
          <p:nvPr/>
        </p:nvSpPr>
        <p:spPr>
          <a:xfrm>
            <a:off x="3761509" y="5351318"/>
            <a:ext cx="737755" cy="461665"/>
          </a:xfrm>
          <a:prstGeom prst="rect">
            <a:avLst/>
          </a:prstGeom>
          <a:noFill/>
        </p:spPr>
        <p:txBody>
          <a:bodyPr wrap="square" rtlCol="0">
            <a:spAutoFit/>
          </a:bodyPr>
          <a:lstStyle/>
          <a:p>
            <a:r>
              <a:rPr lang="en-US" sz="1200" dirty="0"/>
              <a:t>Double Glazing</a:t>
            </a:r>
            <a:endParaRPr lang="el-GR" sz="1200" dirty="0"/>
          </a:p>
        </p:txBody>
      </p:sp>
      <p:sp>
        <p:nvSpPr>
          <p:cNvPr id="13" name="TextBox 12">
            <a:extLst>
              <a:ext uri="{FF2B5EF4-FFF2-40B4-BE49-F238E27FC236}">
                <a16:creationId xmlns:a16="http://schemas.microsoft.com/office/drawing/2014/main" id="{C73036D8-3F1A-495C-9649-892B752CD0A3}"/>
              </a:ext>
            </a:extLst>
          </p:cNvPr>
          <p:cNvSpPr txBox="1"/>
          <p:nvPr/>
        </p:nvSpPr>
        <p:spPr>
          <a:xfrm>
            <a:off x="3773249" y="5812983"/>
            <a:ext cx="737755" cy="461665"/>
          </a:xfrm>
          <a:prstGeom prst="rect">
            <a:avLst/>
          </a:prstGeom>
          <a:noFill/>
        </p:spPr>
        <p:txBody>
          <a:bodyPr wrap="square" rtlCol="0">
            <a:spAutoFit/>
          </a:bodyPr>
          <a:lstStyle/>
          <a:p>
            <a:r>
              <a:rPr lang="en-US" sz="1200" dirty="0"/>
              <a:t>Triple Glazing</a:t>
            </a:r>
            <a:endParaRPr lang="el-GR" sz="1200" dirty="0"/>
          </a:p>
        </p:txBody>
      </p:sp>
      <p:sp>
        <p:nvSpPr>
          <p:cNvPr id="14" name="Arrow: Right 13">
            <a:extLst>
              <a:ext uri="{FF2B5EF4-FFF2-40B4-BE49-F238E27FC236}">
                <a16:creationId xmlns:a16="http://schemas.microsoft.com/office/drawing/2014/main" id="{FCB5E12A-D29C-41CD-8BF7-543BE1D92463}"/>
              </a:ext>
            </a:extLst>
          </p:cNvPr>
          <p:cNvSpPr/>
          <p:nvPr/>
        </p:nvSpPr>
        <p:spPr>
          <a:xfrm>
            <a:off x="4453855" y="5466734"/>
            <a:ext cx="270164" cy="2308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Arrow: Right 16">
            <a:extLst>
              <a:ext uri="{FF2B5EF4-FFF2-40B4-BE49-F238E27FC236}">
                <a16:creationId xmlns:a16="http://schemas.microsoft.com/office/drawing/2014/main" id="{C18FCA8B-6CAC-46E2-920B-4E8BD7950851}"/>
              </a:ext>
            </a:extLst>
          </p:cNvPr>
          <p:cNvSpPr/>
          <p:nvPr/>
        </p:nvSpPr>
        <p:spPr>
          <a:xfrm rot="10800000">
            <a:off x="3465368" y="5466734"/>
            <a:ext cx="270164" cy="2308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Arrow: Right 18">
            <a:extLst>
              <a:ext uri="{FF2B5EF4-FFF2-40B4-BE49-F238E27FC236}">
                <a16:creationId xmlns:a16="http://schemas.microsoft.com/office/drawing/2014/main" id="{A20D6835-EAB4-4573-8FC6-0D6B87E80AAE}"/>
              </a:ext>
            </a:extLst>
          </p:cNvPr>
          <p:cNvSpPr/>
          <p:nvPr/>
        </p:nvSpPr>
        <p:spPr>
          <a:xfrm rot="10800000">
            <a:off x="3442090" y="5928398"/>
            <a:ext cx="270164" cy="2308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Arrow: Right 20">
            <a:extLst>
              <a:ext uri="{FF2B5EF4-FFF2-40B4-BE49-F238E27FC236}">
                <a16:creationId xmlns:a16="http://schemas.microsoft.com/office/drawing/2014/main" id="{69F42990-5DF3-459E-A33D-BBC5275279BD}"/>
              </a:ext>
            </a:extLst>
          </p:cNvPr>
          <p:cNvSpPr/>
          <p:nvPr/>
        </p:nvSpPr>
        <p:spPr>
          <a:xfrm>
            <a:off x="4465595" y="5922472"/>
            <a:ext cx="270164" cy="2308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TextBox 9">
            <a:extLst>
              <a:ext uri="{FF2B5EF4-FFF2-40B4-BE49-F238E27FC236}">
                <a16:creationId xmlns:a16="http://schemas.microsoft.com/office/drawing/2014/main" id="{0C724DE2-1B72-4808-ACDE-00668D3C5C29}"/>
              </a:ext>
            </a:extLst>
          </p:cNvPr>
          <p:cNvSpPr txBox="1"/>
          <p:nvPr/>
        </p:nvSpPr>
        <p:spPr>
          <a:xfrm>
            <a:off x="638826" y="4510400"/>
            <a:ext cx="2477236" cy="369332"/>
          </a:xfrm>
          <a:prstGeom prst="rect">
            <a:avLst/>
          </a:prstGeom>
          <a:noFill/>
        </p:spPr>
        <p:txBody>
          <a:bodyPr wrap="square" rtlCol="0">
            <a:spAutoFit/>
          </a:bodyPr>
          <a:lstStyle/>
          <a:p>
            <a:r>
              <a:rPr lang="en-US" b="1" dirty="0"/>
              <a:t>       HI VERSION</a:t>
            </a:r>
            <a:endParaRPr lang="el-GR" b="1" dirty="0"/>
          </a:p>
        </p:txBody>
      </p:sp>
      <p:sp>
        <p:nvSpPr>
          <p:cNvPr id="12" name="TextBox 11">
            <a:extLst>
              <a:ext uri="{FF2B5EF4-FFF2-40B4-BE49-F238E27FC236}">
                <a16:creationId xmlns:a16="http://schemas.microsoft.com/office/drawing/2014/main" id="{21CF95C8-025C-41A9-9983-35C3E16C7736}"/>
              </a:ext>
            </a:extLst>
          </p:cNvPr>
          <p:cNvSpPr txBox="1"/>
          <p:nvPr/>
        </p:nvSpPr>
        <p:spPr>
          <a:xfrm>
            <a:off x="5403873" y="4507488"/>
            <a:ext cx="2477236" cy="369332"/>
          </a:xfrm>
          <a:prstGeom prst="rect">
            <a:avLst/>
          </a:prstGeom>
          <a:noFill/>
        </p:spPr>
        <p:txBody>
          <a:bodyPr wrap="square" rtlCol="0">
            <a:spAutoFit/>
          </a:bodyPr>
          <a:lstStyle/>
          <a:p>
            <a:r>
              <a:rPr lang="en-US" b="1" dirty="0"/>
              <a:t>        HI VERSION</a:t>
            </a:r>
            <a:endParaRPr lang="el-GR" b="1" dirty="0"/>
          </a:p>
        </p:txBody>
      </p:sp>
    </p:spTree>
    <p:extLst>
      <p:ext uri="{BB962C8B-B14F-4D97-AF65-F5344CB8AC3E}">
        <p14:creationId xmlns:p14="http://schemas.microsoft.com/office/powerpoint/2010/main" val="30661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2000"/>
                                  </p:stCondLst>
                                  <p:childTnLst>
                                    <p:set>
                                      <p:cBhvr>
                                        <p:cTn id="13" dur="1" fill="hold">
                                          <p:stCondLst>
                                            <p:cond delay="0"/>
                                          </p:stCondLst>
                                        </p:cTn>
                                        <p:tgtEl>
                                          <p:spTgt spid="19"/>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animBg="1"/>
      <p:bldP spid="17" grpId="0" animBg="1"/>
      <p:bldP spid="19"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8B9DE44-7D22-4A1C-A43E-44631D3B1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998" y="324152"/>
            <a:ext cx="2276861" cy="652273"/>
          </a:xfrm>
          <a:prstGeom prst="rect">
            <a:avLst/>
          </a:prstGeom>
        </p:spPr>
      </p:pic>
      <p:sp>
        <p:nvSpPr>
          <p:cNvPr id="6" name="TextBox 5">
            <a:extLst>
              <a:ext uri="{FF2B5EF4-FFF2-40B4-BE49-F238E27FC236}">
                <a16:creationId xmlns:a16="http://schemas.microsoft.com/office/drawing/2014/main" id="{EB4FAE43-620F-4640-AD75-7197EA9E7A71}"/>
              </a:ext>
            </a:extLst>
          </p:cNvPr>
          <p:cNvSpPr txBox="1"/>
          <p:nvPr/>
        </p:nvSpPr>
        <p:spPr>
          <a:xfrm>
            <a:off x="3870664" y="2645776"/>
            <a:ext cx="4701986" cy="369332"/>
          </a:xfrm>
          <a:prstGeom prst="rect">
            <a:avLst/>
          </a:prstGeom>
          <a:noFill/>
        </p:spPr>
        <p:txBody>
          <a:bodyPr wrap="square" rtlCol="0">
            <a:spAutoFit/>
          </a:bodyPr>
          <a:lstStyle/>
          <a:p>
            <a:pPr marL="285750" indent="-285750">
              <a:buFont typeface="Wingdings" panose="05000000000000000000" pitchFamily="2" charset="2"/>
              <a:buChar char="q"/>
            </a:pPr>
            <a:endParaRPr lang="el-GR" dirty="0"/>
          </a:p>
        </p:txBody>
      </p:sp>
      <p:cxnSp>
        <p:nvCxnSpPr>
          <p:cNvPr id="8" name="Straight Connector 7">
            <a:extLst>
              <a:ext uri="{FF2B5EF4-FFF2-40B4-BE49-F238E27FC236}">
                <a16:creationId xmlns:a16="http://schemas.microsoft.com/office/drawing/2014/main" id="{4AA4D42F-15E7-4A88-AC67-00C87DA73603}"/>
              </a:ext>
            </a:extLst>
          </p:cNvPr>
          <p:cNvCxnSpPr>
            <a:cxnSpLocks/>
          </p:cNvCxnSpPr>
          <p:nvPr/>
        </p:nvCxnSpPr>
        <p:spPr>
          <a:xfrm flipH="1">
            <a:off x="5805996" y="2057283"/>
            <a:ext cx="3338004" cy="0"/>
          </a:xfrm>
          <a:prstGeom prst="line">
            <a:avLst/>
          </a:prstGeom>
        </p:spPr>
        <p:style>
          <a:lnRef idx="1">
            <a:schemeClr val="accent4"/>
          </a:lnRef>
          <a:fillRef idx="0">
            <a:schemeClr val="accent4"/>
          </a:fillRef>
          <a:effectRef idx="0">
            <a:schemeClr val="accent4"/>
          </a:effectRef>
          <a:fontRef idx="minor">
            <a:schemeClr val="tx1"/>
          </a:fontRef>
        </p:style>
      </p:cxnSp>
      <p:sp>
        <p:nvSpPr>
          <p:cNvPr id="2" name="TextBox 1">
            <a:extLst>
              <a:ext uri="{FF2B5EF4-FFF2-40B4-BE49-F238E27FC236}">
                <a16:creationId xmlns:a16="http://schemas.microsoft.com/office/drawing/2014/main" id="{0C9ECF87-BC93-4D83-86EE-0A15B74C282C}"/>
              </a:ext>
            </a:extLst>
          </p:cNvPr>
          <p:cNvSpPr txBox="1"/>
          <p:nvPr/>
        </p:nvSpPr>
        <p:spPr>
          <a:xfrm>
            <a:off x="6095664" y="1638620"/>
            <a:ext cx="2621002" cy="461665"/>
          </a:xfrm>
          <a:prstGeom prst="rect">
            <a:avLst/>
          </a:prstGeom>
          <a:noFill/>
        </p:spPr>
        <p:txBody>
          <a:bodyPr wrap="square" rtlCol="0">
            <a:spAutoFit/>
          </a:bodyPr>
          <a:lstStyle/>
          <a:p>
            <a:r>
              <a:rPr lang="en-US" sz="2400" dirty="0">
                <a:solidFill>
                  <a:srgbClr val="FFC000"/>
                </a:solidFill>
              </a:rPr>
              <a:t>Certifications</a:t>
            </a:r>
            <a:endParaRPr lang="el-GR" sz="2400" dirty="0">
              <a:solidFill>
                <a:srgbClr val="FFC000"/>
              </a:solidFill>
            </a:endParaRPr>
          </a:p>
        </p:txBody>
      </p:sp>
      <p:pic>
        <p:nvPicPr>
          <p:cNvPr id="36" name="Εικόνα 19">
            <a:extLst>
              <a:ext uri="{FF2B5EF4-FFF2-40B4-BE49-F238E27FC236}">
                <a16:creationId xmlns:a16="http://schemas.microsoft.com/office/drawing/2014/main" id="{F9EAA65D-9DDA-499F-B92A-50D56698B6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4166"/>
          <a:stretch/>
        </p:blipFill>
        <p:spPr>
          <a:xfrm>
            <a:off x="571350" y="2762480"/>
            <a:ext cx="7618350" cy="1861252"/>
          </a:xfrm>
          <a:prstGeom prst="rect">
            <a:avLst/>
          </a:prstGeom>
        </p:spPr>
      </p:pic>
      <p:sp>
        <p:nvSpPr>
          <p:cNvPr id="37" name="Rectangle 36">
            <a:extLst>
              <a:ext uri="{FF2B5EF4-FFF2-40B4-BE49-F238E27FC236}">
                <a16:creationId xmlns:a16="http://schemas.microsoft.com/office/drawing/2014/main" id="{41F24398-63FC-4785-83F9-DD9BDF396D3D}"/>
              </a:ext>
            </a:extLst>
          </p:cNvPr>
          <p:cNvSpPr/>
          <p:nvPr/>
        </p:nvSpPr>
        <p:spPr>
          <a:xfrm>
            <a:off x="1193564" y="2858606"/>
            <a:ext cx="3485249" cy="369332"/>
          </a:xfrm>
          <a:prstGeom prst="rect">
            <a:avLst/>
          </a:prstGeom>
        </p:spPr>
        <p:txBody>
          <a:bodyPr wrap="none">
            <a:spAutoFit/>
          </a:bodyPr>
          <a:lstStyle/>
          <a:p>
            <a:r>
              <a:rPr lang="el-GR" dirty="0"/>
              <a:t>Air permeability </a:t>
            </a:r>
            <a:r>
              <a:rPr lang="en-US" dirty="0"/>
              <a:t>EN 1026, EN12207</a:t>
            </a:r>
            <a:endParaRPr lang="el-GR" dirty="0"/>
          </a:p>
        </p:txBody>
      </p:sp>
      <p:sp>
        <p:nvSpPr>
          <p:cNvPr id="38" name="TextBox 37">
            <a:extLst>
              <a:ext uri="{FF2B5EF4-FFF2-40B4-BE49-F238E27FC236}">
                <a16:creationId xmlns:a16="http://schemas.microsoft.com/office/drawing/2014/main" id="{057B464A-8D5C-4F26-8C7C-7AB8DE83DABC}"/>
              </a:ext>
            </a:extLst>
          </p:cNvPr>
          <p:cNvSpPr txBox="1"/>
          <p:nvPr/>
        </p:nvSpPr>
        <p:spPr>
          <a:xfrm>
            <a:off x="1193564" y="3264124"/>
            <a:ext cx="4381255" cy="369332"/>
          </a:xfrm>
          <a:prstGeom prst="rect">
            <a:avLst/>
          </a:prstGeom>
          <a:noFill/>
        </p:spPr>
        <p:txBody>
          <a:bodyPr wrap="square" rtlCol="0">
            <a:spAutoFit/>
          </a:bodyPr>
          <a:lstStyle/>
          <a:p>
            <a:r>
              <a:rPr lang="el-GR" dirty="0"/>
              <a:t>Watertightness EN 1027</a:t>
            </a:r>
          </a:p>
        </p:txBody>
      </p:sp>
      <p:sp>
        <p:nvSpPr>
          <p:cNvPr id="39" name="TextBox 38">
            <a:extLst>
              <a:ext uri="{FF2B5EF4-FFF2-40B4-BE49-F238E27FC236}">
                <a16:creationId xmlns:a16="http://schemas.microsoft.com/office/drawing/2014/main" id="{D025CD4B-087B-4A8E-A1AF-7F9A82BC2F45}"/>
              </a:ext>
            </a:extLst>
          </p:cNvPr>
          <p:cNvSpPr txBox="1"/>
          <p:nvPr/>
        </p:nvSpPr>
        <p:spPr>
          <a:xfrm>
            <a:off x="1193564" y="3697514"/>
            <a:ext cx="5239160" cy="369332"/>
          </a:xfrm>
          <a:prstGeom prst="rect">
            <a:avLst/>
          </a:prstGeom>
          <a:noFill/>
        </p:spPr>
        <p:txBody>
          <a:bodyPr wrap="square" rtlCol="0">
            <a:spAutoFit/>
          </a:bodyPr>
          <a:lstStyle/>
          <a:p>
            <a:r>
              <a:rPr lang="el-GR" dirty="0"/>
              <a:t>Resistance to windload EN 12210</a:t>
            </a:r>
          </a:p>
        </p:txBody>
      </p:sp>
      <p:sp>
        <p:nvSpPr>
          <p:cNvPr id="40" name="TextBox 39">
            <a:extLst>
              <a:ext uri="{FF2B5EF4-FFF2-40B4-BE49-F238E27FC236}">
                <a16:creationId xmlns:a16="http://schemas.microsoft.com/office/drawing/2014/main" id="{D5F1D66C-DF0F-4828-9A56-7A45B3F4278B}"/>
              </a:ext>
            </a:extLst>
          </p:cNvPr>
          <p:cNvSpPr txBox="1"/>
          <p:nvPr/>
        </p:nvSpPr>
        <p:spPr>
          <a:xfrm>
            <a:off x="1193564" y="4160623"/>
            <a:ext cx="3100935" cy="369332"/>
          </a:xfrm>
          <a:prstGeom prst="rect">
            <a:avLst/>
          </a:prstGeom>
          <a:noFill/>
        </p:spPr>
        <p:txBody>
          <a:bodyPr wrap="square" rtlCol="0">
            <a:spAutoFit/>
          </a:bodyPr>
          <a:lstStyle/>
          <a:p>
            <a:r>
              <a:rPr lang="el-GR" dirty="0"/>
              <a:t>The</a:t>
            </a:r>
            <a:r>
              <a:rPr lang="en-US" dirty="0"/>
              <a:t>r</a:t>
            </a:r>
            <a:r>
              <a:rPr lang="el-GR" dirty="0"/>
              <a:t>mal  insulation </a:t>
            </a:r>
            <a:r>
              <a:rPr lang="en-US" dirty="0"/>
              <a:t>EN 10077-2</a:t>
            </a:r>
            <a:endParaRPr lang="el-GR" dirty="0"/>
          </a:p>
        </p:txBody>
      </p:sp>
      <p:sp>
        <p:nvSpPr>
          <p:cNvPr id="41" name="TextBox 40">
            <a:extLst>
              <a:ext uri="{FF2B5EF4-FFF2-40B4-BE49-F238E27FC236}">
                <a16:creationId xmlns:a16="http://schemas.microsoft.com/office/drawing/2014/main" id="{A329AD30-4E41-4A5B-B398-ADE6E496E38D}"/>
              </a:ext>
            </a:extLst>
          </p:cNvPr>
          <p:cNvSpPr txBox="1"/>
          <p:nvPr/>
        </p:nvSpPr>
        <p:spPr>
          <a:xfrm>
            <a:off x="6379163" y="2815605"/>
            <a:ext cx="1043346" cy="369332"/>
          </a:xfrm>
          <a:prstGeom prst="rect">
            <a:avLst/>
          </a:prstGeom>
          <a:noFill/>
        </p:spPr>
        <p:txBody>
          <a:bodyPr wrap="square" rtlCol="0">
            <a:spAutoFit/>
          </a:bodyPr>
          <a:lstStyle/>
          <a:p>
            <a:r>
              <a:rPr lang="en-US" dirty="0"/>
              <a:t>CLASS 4</a:t>
            </a:r>
            <a:endParaRPr lang="el-GR" dirty="0"/>
          </a:p>
        </p:txBody>
      </p:sp>
      <p:sp>
        <p:nvSpPr>
          <p:cNvPr id="42" name="TextBox 41">
            <a:extLst>
              <a:ext uri="{FF2B5EF4-FFF2-40B4-BE49-F238E27FC236}">
                <a16:creationId xmlns:a16="http://schemas.microsoft.com/office/drawing/2014/main" id="{0A2E7E31-D971-4A0F-B21A-3F289803777D}"/>
              </a:ext>
            </a:extLst>
          </p:cNvPr>
          <p:cNvSpPr txBox="1"/>
          <p:nvPr/>
        </p:nvSpPr>
        <p:spPr>
          <a:xfrm>
            <a:off x="6379163" y="3255990"/>
            <a:ext cx="1437372" cy="369332"/>
          </a:xfrm>
          <a:prstGeom prst="rect">
            <a:avLst/>
          </a:prstGeom>
          <a:noFill/>
        </p:spPr>
        <p:txBody>
          <a:bodyPr wrap="square" rtlCol="0">
            <a:spAutoFit/>
          </a:bodyPr>
          <a:lstStyle/>
          <a:p>
            <a:r>
              <a:rPr lang="en-US" dirty="0"/>
              <a:t>CLASS E750</a:t>
            </a:r>
            <a:endParaRPr lang="el-GR" dirty="0"/>
          </a:p>
        </p:txBody>
      </p:sp>
      <p:sp>
        <p:nvSpPr>
          <p:cNvPr id="43" name="TextBox 42">
            <a:extLst>
              <a:ext uri="{FF2B5EF4-FFF2-40B4-BE49-F238E27FC236}">
                <a16:creationId xmlns:a16="http://schemas.microsoft.com/office/drawing/2014/main" id="{1CC9224E-EC58-41AC-B590-ED94B575A70A}"/>
              </a:ext>
            </a:extLst>
          </p:cNvPr>
          <p:cNvSpPr txBox="1"/>
          <p:nvPr/>
        </p:nvSpPr>
        <p:spPr>
          <a:xfrm>
            <a:off x="6404435" y="3689380"/>
            <a:ext cx="1542810" cy="369332"/>
          </a:xfrm>
          <a:prstGeom prst="rect">
            <a:avLst/>
          </a:prstGeom>
          <a:noFill/>
        </p:spPr>
        <p:txBody>
          <a:bodyPr wrap="square" rtlCol="0">
            <a:spAutoFit/>
          </a:bodyPr>
          <a:lstStyle/>
          <a:p>
            <a:r>
              <a:rPr lang="en-US" dirty="0"/>
              <a:t>CLASS C3/B3</a:t>
            </a:r>
            <a:endParaRPr lang="el-GR" dirty="0"/>
          </a:p>
        </p:txBody>
      </p:sp>
      <p:sp>
        <p:nvSpPr>
          <p:cNvPr id="44" name="TextBox 43">
            <a:extLst>
              <a:ext uri="{FF2B5EF4-FFF2-40B4-BE49-F238E27FC236}">
                <a16:creationId xmlns:a16="http://schemas.microsoft.com/office/drawing/2014/main" id="{E61ED4F9-D794-47EB-8101-B154BD9D1F8E}"/>
              </a:ext>
            </a:extLst>
          </p:cNvPr>
          <p:cNvSpPr txBox="1"/>
          <p:nvPr/>
        </p:nvSpPr>
        <p:spPr>
          <a:xfrm>
            <a:off x="6433294" y="4137899"/>
            <a:ext cx="1622197" cy="369332"/>
          </a:xfrm>
          <a:prstGeom prst="rect">
            <a:avLst/>
          </a:prstGeom>
          <a:noFill/>
        </p:spPr>
        <p:txBody>
          <a:bodyPr wrap="square" rtlCol="0">
            <a:spAutoFit/>
          </a:bodyPr>
          <a:lstStyle/>
          <a:p>
            <a:r>
              <a:rPr lang="en-US" dirty="0"/>
              <a:t>Uf≥1,9W/m².K</a:t>
            </a:r>
            <a:endParaRPr lang="el-GR" dirty="0"/>
          </a:p>
        </p:txBody>
      </p:sp>
      <p:sp>
        <p:nvSpPr>
          <p:cNvPr id="51" name="TextBox 50">
            <a:extLst>
              <a:ext uri="{FF2B5EF4-FFF2-40B4-BE49-F238E27FC236}">
                <a16:creationId xmlns:a16="http://schemas.microsoft.com/office/drawing/2014/main" id="{0F5F8345-EE5F-4E8C-9C12-A7C2FFB01240}"/>
              </a:ext>
            </a:extLst>
          </p:cNvPr>
          <p:cNvSpPr txBox="1"/>
          <p:nvPr/>
        </p:nvSpPr>
        <p:spPr>
          <a:xfrm>
            <a:off x="779318" y="5029200"/>
            <a:ext cx="3515181" cy="646331"/>
          </a:xfrm>
          <a:prstGeom prst="rect">
            <a:avLst/>
          </a:prstGeom>
          <a:noFill/>
        </p:spPr>
        <p:txBody>
          <a:bodyPr wrap="square" rtlCol="0">
            <a:spAutoFit/>
          </a:bodyPr>
          <a:lstStyle/>
          <a:p>
            <a:r>
              <a:rPr lang="en-US" dirty="0"/>
              <a:t>Certified performances by IFT Rosenheim</a:t>
            </a:r>
            <a:endParaRPr lang="el-GR" dirty="0"/>
          </a:p>
        </p:txBody>
      </p:sp>
      <p:pic>
        <p:nvPicPr>
          <p:cNvPr id="52" name="Εικόνα 29">
            <a:extLst>
              <a:ext uri="{FF2B5EF4-FFF2-40B4-BE49-F238E27FC236}">
                <a16:creationId xmlns:a16="http://schemas.microsoft.com/office/drawing/2014/main" id="{68A20642-439A-4769-B2C7-7780288A25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9974" y="5726928"/>
            <a:ext cx="842828" cy="98829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398177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0-#ppt_w/2"/>
                                          </p:val>
                                        </p:tav>
                                        <p:tav tm="100000">
                                          <p:val>
                                            <p:strVal val="#ppt_x"/>
                                          </p:val>
                                        </p:tav>
                                      </p:tavLst>
                                    </p:anim>
                                    <p:anim calcmode="lin" valueType="num">
                                      <p:cBhvr additive="base">
                                        <p:cTn id="12" dur="500" fill="hold"/>
                                        <p:tgtEl>
                                          <p:spTgt spid="3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500" fill="hold"/>
                                        <p:tgtEl>
                                          <p:spTgt spid="40"/>
                                        </p:tgtEl>
                                        <p:attrNameLst>
                                          <p:attrName>ppt_x</p:attrName>
                                        </p:attrNameLst>
                                      </p:cBhvr>
                                      <p:tavLst>
                                        <p:tav tm="0">
                                          <p:val>
                                            <p:strVal val="0-#ppt_w/2"/>
                                          </p:val>
                                        </p:tav>
                                        <p:tav tm="100000">
                                          <p:val>
                                            <p:strVal val="#ppt_x"/>
                                          </p:val>
                                        </p:tav>
                                      </p:tavLst>
                                    </p:anim>
                                    <p:anim calcmode="lin" valueType="num">
                                      <p:cBhvr additive="base">
                                        <p:cTn id="16" dur="500" fill="hold"/>
                                        <p:tgtEl>
                                          <p:spTgt spid="4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0-#ppt_w/2"/>
                                          </p:val>
                                        </p:tav>
                                        <p:tav tm="100000">
                                          <p:val>
                                            <p:strVal val="#ppt_x"/>
                                          </p:val>
                                        </p:tav>
                                      </p:tavLst>
                                    </p:anim>
                                    <p:anim calcmode="lin" valueType="num">
                                      <p:cBhvr additive="base">
                                        <p:cTn id="20" dur="500" fill="hold"/>
                                        <p:tgtEl>
                                          <p:spTgt spid="41"/>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500" fill="hold"/>
                                        <p:tgtEl>
                                          <p:spTgt spid="42"/>
                                        </p:tgtEl>
                                        <p:attrNameLst>
                                          <p:attrName>ppt_x</p:attrName>
                                        </p:attrNameLst>
                                      </p:cBhvr>
                                      <p:tavLst>
                                        <p:tav tm="0">
                                          <p:val>
                                            <p:strVal val="0-#ppt_w/2"/>
                                          </p:val>
                                        </p:tav>
                                        <p:tav tm="100000">
                                          <p:val>
                                            <p:strVal val="#ppt_x"/>
                                          </p:val>
                                        </p:tav>
                                      </p:tavLst>
                                    </p:anim>
                                    <p:anim calcmode="lin" valueType="num">
                                      <p:cBhvr additive="base">
                                        <p:cTn id="24" dur="500" fill="hold"/>
                                        <p:tgtEl>
                                          <p:spTgt spid="4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500" fill="hold"/>
                                        <p:tgtEl>
                                          <p:spTgt spid="43"/>
                                        </p:tgtEl>
                                        <p:attrNameLst>
                                          <p:attrName>ppt_x</p:attrName>
                                        </p:attrNameLst>
                                      </p:cBhvr>
                                      <p:tavLst>
                                        <p:tav tm="0">
                                          <p:val>
                                            <p:strVal val="0-#ppt_w/2"/>
                                          </p:val>
                                        </p:tav>
                                        <p:tav tm="100000">
                                          <p:val>
                                            <p:strVal val="#ppt_x"/>
                                          </p:val>
                                        </p:tav>
                                      </p:tavLst>
                                    </p:anim>
                                    <p:anim calcmode="lin" valueType="num">
                                      <p:cBhvr additive="base">
                                        <p:cTn id="28" dur="500" fill="hold"/>
                                        <p:tgtEl>
                                          <p:spTgt spid="4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0-#ppt_w/2"/>
                                          </p:val>
                                        </p:tav>
                                        <p:tav tm="100000">
                                          <p:val>
                                            <p:strVal val="#ppt_x"/>
                                          </p:val>
                                        </p:tav>
                                      </p:tavLst>
                                    </p:anim>
                                    <p:anim calcmode="lin" valueType="num">
                                      <p:cBhvr additive="base">
                                        <p:cTn id="32" dur="500" fill="hold"/>
                                        <p:tgtEl>
                                          <p:spTgt spid="44"/>
                                        </p:tgtEl>
                                        <p:attrNameLst>
                                          <p:attrName>ppt_y</p:attrName>
                                        </p:attrNameLst>
                                      </p:cBhvr>
                                      <p:tavLst>
                                        <p:tav tm="0">
                                          <p:val>
                                            <p:strVal val="#ppt_y"/>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p:cTn id="35" dur="500" fill="hold"/>
                                        <p:tgtEl>
                                          <p:spTgt spid="52"/>
                                        </p:tgtEl>
                                        <p:attrNameLst>
                                          <p:attrName>ppt_w</p:attrName>
                                        </p:attrNameLst>
                                      </p:cBhvr>
                                      <p:tavLst>
                                        <p:tav tm="0">
                                          <p:val>
                                            <p:fltVal val="0"/>
                                          </p:val>
                                        </p:tav>
                                        <p:tav tm="100000">
                                          <p:val>
                                            <p:strVal val="#ppt_w"/>
                                          </p:val>
                                        </p:tav>
                                      </p:tavLst>
                                    </p:anim>
                                    <p:anim calcmode="lin" valueType="num">
                                      <p:cBhvr>
                                        <p:cTn id="36" dur="500" fill="hold"/>
                                        <p:tgtEl>
                                          <p:spTgt spid="52"/>
                                        </p:tgtEl>
                                        <p:attrNameLst>
                                          <p:attrName>ppt_h</p:attrName>
                                        </p:attrNameLst>
                                      </p:cBhvr>
                                      <p:tavLst>
                                        <p:tav tm="0">
                                          <p:val>
                                            <p:fltVal val="0"/>
                                          </p:val>
                                        </p:tav>
                                        <p:tav tm="100000">
                                          <p:val>
                                            <p:strVal val="#ppt_h"/>
                                          </p:val>
                                        </p:tav>
                                      </p:tavLst>
                                    </p:anim>
                                    <p:animEffect transition="in" filter="fade">
                                      <p:cBhvr>
                                        <p:cTn id="37" dur="500"/>
                                        <p:tgtEl>
                                          <p:spTgt spid="52"/>
                                        </p:tgtEl>
                                      </p:cBhvr>
                                    </p:animEffect>
                                  </p:childTnLst>
                                </p:cTn>
                              </p:par>
                              <p:par>
                                <p:cTn id="38" presetID="2" presetClass="entr" presetSubtype="8"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additive="base">
                                        <p:cTn id="40" dur="500" fill="hold"/>
                                        <p:tgtEl>
                                          <p:spTgt spid="37"/>
                                        </p:tgtEl>
                                        <p:attrNameLst>
                                          <p:attrName>ppt_x</p:attrName>
                                        </p:attrNameLst>
                                      </p:cBhvr>
                                      <p:tavLst>
                                        <p:tav tm="0">
                                          <p:val>
                                            <p:strVal val="0-#ppt_w/2"/>
                                          </p:val>
                                        </p:tav>
                                        <p:tav tm="100000">
                                          <p:val>
                                            <p:strVal val="#ppt_x"/>
                                          </p:val>
                                        </p:tav>
                                      </p:tavLst>
                                    </p:anim>
                                    <p:anim calcmode="lin" valueType="num">
                                      <p:cBhvr additive="base">
                                        <p:cTn id="41"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P spid="4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8B9DE44-7D22-4A1C-A43E-44631D3B1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2998" y="324152"/>
            <a:ext cx="2276861" cy="652273"/>
          </a:xfrm>
          <a:prstGeom prst="rect">
            <a:avLst/>
          </a:prstGeom>
        </p:spPr>
      </p:pic>
      <p:sp>
        <p:nvSpPr>
          <p:cNvPr id="17" name="Θέση περιεχομένου 2">
            <a:extLst>
              <a:ext uri="{FF2B5EF4-FFF2-40B4-BE49-F238E27FC236}">
                <a16:creationId xmlns:a16="http://schemas.microsoft.com/office/drawing/2014/main" id="{AD0001B2-7BB2-42FE-95BA-EF82581D7F9F}"/>
              </a:ext>
            </a:extLst>
          </p:cNvPr>
          <p:cNvSpPr txBox="1">
            <a:spLocks/>
          </p:cNvSpPr>
          <p:nvPr/>
        </p:nvSpPr>
        <p:spPr>
          <a:xfrm>
            <a:off x="684362" y="1269554"/>
            <a:ext cx="7888288" cy="51845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4740A"/>
                </a:solidFill>
              </a:rPr>
              <a:t> </a:t>
            </a:r>
            <a:endParaRPr lang="en-US" sz="2400" b="1" dirty="0"/>
          </a:p>
          <a:p>
            <a:pPr marL="514350" indent="-514350">
              <a:buFont typeface="Arial" panose="020B0604020202020204" pitchFamily="34" charset="0"/>
              <a:buAutoNum type="arabicPeriod"/>
            </a:pPr>
            <a:endParaRPr lang="en-US" sz="3200" b="1" dirty="0">
              <a:solidFill>
                <a:srgbClr val="FFC000"/>
              </a:solidFill>
            </a:endParaRPr>
          </a:p>
          <a:p>
            <a:pPr marL="514350" indent="-514350">
              <a:buFont typeface="Arial" panose="020B0604020202020204" pitchFamily="34" charset="0"/>
              <a:buAutoNum type="arabicPeriod"/>
            </a:pPr>
            <a:endParaRPr lang="el-GR" sz="3200" b="1" dirty="0">
              <a:solidFill>
                <a:srgbClr val="FFC000"/>
              </a:solidFill>
            </a:endParaRPr>
          </a:p>
        </p:txBody>
      </p:sp>
      <p:sp>
        <p:nvSpPr>
          <p:cNvPr id="4" name="TextBox 3">
            <a:extLst>
              <a:ext uri="{FF2B5EF4-FFF2-40B4-BE49-F238E27FC236}">
                <a16:creationId xmlns:a16="http://schemas.microsoft.com/office/drawing/2014/main" id="{5632F697-74EB-4303-BA52-EBD86B894946}"/>
              </a:ext>
            </a:extLst>
          </p:cNvPr>
          <p:cNvSpPr txBox="1"/>
          <p:nvPr/>
        </p:nvSpPr>
        <p:spPr>
          <a:xfrm>
            <a:off x="985421" y="3266981"/>
            <a:ext cx="7474217" cy="923330"/>
          </a:xfrm>
          <a:prstGeom prst="rect">
            <a:avLst/>
          </a:prstGeom>
          <a:noFill/>
        </p:spPr>
        <p:txBody>
          <a:bodyPr wrap="square" rtlCol="0">
            <a:spAutoFit/>
          </a:bodyPr>
          <a:lstStyle/>
          <a:p>
            <a:pPr algn="ctr"/>
            <a:r>
              <a:rPr lang="en-US" sz="5400" b="1" dirty="0"/>
              <a:t>COMMERCIAL TRAINING</a:t>
            </a:r>
          </a:p>
        </p:txBody>
      </p:sp>
    </p:spTree>
    <p:extLst>
      <p:ext uri="{BB962C8B-B14F-4D97-AF65-F5344CB8AC3E}">
        <p14:creationId xmlns:p14="http://schemas.microsoft.com/office/powerpoint/2010/main" val="2620717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8B9DE44-7D22-4A1C-A43E-44631D3B1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2998" y="324152"/>
            <a:ext cx="2276861" cy="652273"/>
          </a:xfrm>
          <a:prstGeom prst="rect">
            <a:avLst/>
          </a:prstGeom>
        </p:spPr>
      </p:pic>
      <p:sp>
        <p:nvSpPr>
          <p:cNvPr id="17" name="Θέση περιεχομένου 2">
            <a:extLst>
              <a:ext uri="{FF2B5EF4-FFF2-40B4-BE49-F238E27FC236}">
                <a16:creationId xmlns:a16="http://schemas.microsoft.com/office/drawing/2014/main" id="{AD0001B2-7BB2-42FE-95BA-EF82581D7F9F}"/>
              </a:ext>
            </a:extLst>
          </p:cNvPr>
          <p:cNvSpPr txBox="1">
            <a:spLocks/>
          </p:cNvSpPr>
          <p:nvPr/>
        </p:nvSpPr>
        <p:spPr>
          <a:xfrm>
            <a:off x="684362" y="1269554"/>
            <a:ext cx="7888288" cy="51845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4740A"/>
                </a:solidFill>
              </a:rPr>
              <a:t> </a:t>
            </a:r>
            <a:endParaRPr lang="en-US" sz="2400" b="1" dirty="0"/>
          </a:p>
          <a:p>
            <a:pPr marL="514350" indent="-514350">
              <a:buFont typeface="Arial" panose="020B0604020202020204" pitchFamily="34" charset="0"/>
              <a:buAutoNum type="arabicPeriod"/>
            </a:pPr>
            <a:endParaRPr lang="en-US" sz="3200" b="1" dirty="0">
              <a:solidFill>
                <a:srgbClr val="FFC000"/>
              </a:solidFill>
            </a:endParaRPr>
          </a:p>
          <a:p>
            <a:pPr marL="514350" indent="-514350">
              <a:buFont typeface="Arial" panose="020B0604020202020204" pitchFamily="34" charset="0"/>
              <a:buAutoNum type="arabicPeriod"/>
            </a:pPr>
            <a:endParaRPr lang="el-GR" sz="3200" b="1" dirty="0">
              <a:solidFill>
                <a:srgbClr val="FFC000"/>
              </a:solidFill>
            </a:endParaRPr>
          </a:p>
        </p:txBody>
      </p:sp>
      <p:sp>
        <p:nvSpPr>
          <p:cNvPr id="2" name="Τίτλος 1">
            <a:extLst>
              <a:ext uri="{FF2B5EF4-FFF2-40B4-BE49-F238E27FC236}">
                <a16:creationId xmlns:a16="http://schemas.microsoft.com/office/drawing/2014/main" id="{B08FF9CC-AE55-4088-BE80-1357029A47E4}"/>
              </a:ext>
            </a:extLst>
          </p:cNvPr>
          <p:cNvSpPr txBox="1">
            <a:spLocks/>
          </p:cNvSpPr>
          <p:nvPr/>
        </p:nvSpPr>
        <p:spPr>
          <a:xfrm>
            <a:off x="1850515" y="3078942"/>
            <a:ext cx="5555982" cy="88937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C000"/>
                </a:solidFill>
              </a:rPr>
              <a:t>What are the winning points of S67 URBAN?</a:t>
            </a:r>
            <a:endParaRPr lang="el-GR" sz="3200" b="1" dirty="0">
              <a:solidFill>
                <a:srgbClr val="FFC000"/>
              </a:solidFill>
            </a:endParaRPr>
          </a:p>
        </p:txBody>
      </p:sp>
    </p:spTree>
    <p:extLst>
      <p:ext uri="{BB962C8B-B14F-4D97-AF65-F5344CB8AC3E}">
        <p14:creationId xmlns:p14="http://schemas.microsoft.com/office/powerpoint/2010/main" val="3556953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8B9DE44-7D22-4A1C-A43E-44631D3B1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2998" y="324152"/>
            <a:ext cx="2276861" cy="652273"/>
          </a:xfrm>
          <a:prstGeom prst="rect">
            <a:avLst/>
          </a:prstGeom>
        </p:spPr>
      </p:pic>
      <p:sp>
        <p:nvSpPr>
          <p:cNvPr id="17" name="Θέση περιεχομένου 2">
            <a:extLst>
              <a:ext uri="{FF2B5EF4-FFF2-40B4-BE49-F238E27FC236}">
                <a16:creationId xmlns:a16="http://schemas.microsoft.com/office/drawing/2014/main" id="{AD0001B2-7BB2-42FE-95BA-EF82581D7F9F}"/>
              </a:ext>
            </a:extLst>
          </p:cNvPr>
          <p:cNvSpPr txBox="1">
            <a:spLocks/>
          </p:cNvSpPr>
          <p:nvPr/>
        </p:nvSpPr>
        <p:spPr>
          <a:xfrm>
            <a:off x="684362" y="1269554"/>
            <a:ext cx="7888288" cy="51845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4740A"/>
                </a:solidFill>
              </a:rPr>
              <a:t> </a:t>
            </a:r>
            <a:endParaRPr lang="en-US" sz="2400" b="1" dirty="0"/>
          </a:p>
          <a:p>
            <a:pPr marL="514350" indent="-514350">
              <a:buFont typeface="Arial" panose="020B0604020202020204" pitchFamily="34" charset="0"/>
              <a:buAutoNum type="arabicPeriod"/>
            </a:pPr>
            <a:endParaRPr lang="en-US" sz="3200" b="1" dirty="0">
              <a:solidFill>
                <a:srgbClr val="FFC000"/>
              </a:solidFill>
            </a:endParaRPr>
          </a:p>
          <a:p>
            <a:pPr marL="514350" indent="-514350">
              <a:buFont typeface="Arial" panose="020B0604020202020204" pitchFamily="34" charset="0"/>
              <a:buAutoNum type="arabicPeriod"/>
            </a:pPr>
            <a:endParaRPr lang="el-GR" sz="3200" b="1" dirty="0">
              <a:solidFill>
                <a:srgbClr val="FFC000"/>
              </a:solidFill>
            </a:endParaRPr>
          </a:p>
        </p:txBody>
      </p:sp>
      <p:sp>
        <p:nvSpPr>
          <p:cNvPr id="2" name="Τίτλος 1">
            <a:extLst>
              <a:ext uri="{FF2B5EF4-FFF2-40B4-BE49-F238E27FC236}">
                <a16:creationId xmlns:a16="http://schemas.microsoft.com/office/drawing/2014/main" id="{B08FF9CC-AE55-4088-BE80-1357029A47E4}"/>
              </a:ext>
            </a:extLst>
          </p:cNvPr>
          <p:cNvSpPr txBox="1">
            <a:spLocks/>
          </p:cNvSpPr>
          <p:nvPr/>
        </p:nvSpPr>
        <p:spPr>
          <a:xfrm>
            <a:off x="1850515" y="3016799"/>
            <a:ext cx="5555982" cy="3932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l-GR" sz="3200" b="1" dirty="0">
              <a:solidFill>
                <a:srgbClr val="FFC000"/>
              </a:solidFill>
            </a:endParaRPr>
          </a:p>
        </p:txBody>
      </p:sp>
      <p:sp>
        <p:nvSpPr>
          <p:cNvPr id="4" name="TextBox 3">
            <a:extLst>
              <a:ext uri="{FF2B5EF4-FFF2-40B4-BE49-F238E27FC236}">
                <a16:creationId xmlns:a16="http://schemas.microsoft.com/office/drawing/2014/main" id="{8BA38312-4E64-479B-B777-0CDA7B67D0B3}"/>
              </a:ext>
            </a:extLst>
          </p:cNvPr>
          <p:cNvSpPr txBox="1"/>
          <p:nvPr/>
        </p:nvSpPr>
        <p:spPr>
          <a:xfrm>
            <a:off x="1850515" y="1109756"/>
            <a:ext cx="5024762" cy="7663636"/>
          </a:xfrm>
          <a:prstGeom prst="rect">
            <a:avLst/>
          </a:prstGeom>
          <a:noFill/>
        </p:spPr>
        <p:txBody>
          <a:bodyPr wrap="square" rtlCol="0">
            <a:spAutoFit/>
          </a:bodyPr>
          <a:lstStyle/>
          <a:p>
            <a:r>
              <a:rPr lang="en-US" sz="2400" b="1" dirty="0"/>
              <a:t>Compared to steel windows:</a:t>
            </a:r>
          </a:p>
          <a:p>
            <a:endParaRPr lang="en-US" sz="2400" b="1" dirty="0"/>
          </a:p>
          <a:p>
            <a:endParaRPr lang="en-US" dirty="0"/>
          </a:p>
          <a:p>
            <a:pPr marL="285750" indent="-285750">
              <a:buFont typeface="Wingdings" panose="05000000000000000000" pitchFamily="2" charset="2"/>
              <a:buChar char="q"/>
            </a:pPr>
            <a:r>
              <a:rPr lang="en-US" dirty="0"/>
              <a:t>S67 URBAN is a cost-effective alternative which at the same time, maintain industrial aesthetics.</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Maintenance that steel requires is considerably more due to corrosion and rust  of material.</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S67 URBAN thanks to thermal break profiles offers significantly higher thermal efficiency than a steel window.</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Thanks to </a:t>
            </a:r>
            <a:r>
              <a:rPr lang="en-US" dirty="0" err="1"/>
              <a:t>aluminium</a:t>
            </a:r>
            <a:r>
              <a:rPr lang="en-US" dirty="0"/>
              <a:t> robustness and flexibility, S67 URBAN offers slim sightlines</a:t>
            </a:r>
            <a:r>
              <a:rPr lang="el-GR" dirty="0"/>
              <a:t> </a:t>
            </a:r>
            <a:r>
              <a:rPr lang="en-US" dirty="0"/>
              <a:t>even for the most demanding constructions.</a:t>
            </a:r>
          </a:p>
          <a:p>
            <a:endParaRPr lang="en-US" dirty="0"/>
          </a:p>
          <a:p>
            <a:endParaRPr lang="en-US" b="1" dirty="0"/>
          </a:p>
          <a:p>
            <a:r>
              <a:rPr lang="en-US" sz="2400" b="1" dirty="0"/>
              <a:t> </a:t>
            </a:r>
          </a:p>
          <a:p>
            <a:endParaRPr lang="en-US" dirty="0"/>
          </a:p>
          <a:p>
            <a:pPr marL="285750" indent="-285750">
              <a:buFont typeface="Wingdings" panose="05000000000000000000" pitchFamily="2" charset="2"/>
              <a:buChar char="q"/>
            </a:pPr>
            <a:endParaRPr lang="en-US" dirty="0"/>
          </a:p>
          <a:p>
            <a:endParaRPr lang="en-US" sz="2400" b="1" dirty="0"/>
          </a:p>
          <a:p>
            <a:pPr marL="285750" indent="-285750">
              <a:buFont typeface="Wingdings" panose="05000000000000000000" pitchFamily="2" charset="2"/>
              <a:buChar char="q"/>
            </a:pPr>
            <a:endParaRPr lang="en-US" dirty="0"/>
          </a:p>
          <a:p>
            <a:endParaRPr lang="en-US" dirty="0"/>
          </a:p>
          <a:p>
            <a:endParaRPr lang="en-US" dirty="0"/>
          </a:p>
          <a:p>
            <a:endParaRPr lang="el-GR" dirty="0"/>
          </a:p>
        </p:txBody>
      </p:sp>
    </p:spTree>
    <p:extLst>
      <p:ext uri="{BB962C8B-B14F-4D97-AF65-F5344CB8AC3E}">
        <p14:creationId xmlns:p14="http://schemas.microsoft.com/office/powerpoint/2010/main" val="15556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8B9DE44-7D22-4A1C-A43E-44631D3B1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2998" y="324152"/>
            <a:ext cx="2276861" cy="652273"/>
          </a:xfrm>
          <a:prstGeom prst="rect">
            <a:avLst/>
          </a:prstGeom>
        </p:spPr>
      </p:pic>
      <p:sp>
        <p:nvSpPr>
          <p:cNvPr id="17" name="Θέση περιεχομένου 2">
            <a:extLst>
              <a:ext uri="{FF2B5EF4-FFF2-40B4-BE49-F238E27FC236}">
                <a16:creationId xmlns:a16="http://schemas.microsoft.com/office/drawing/2014/main" id="{AD0001B2-7BB2-42FE-95BA-EF82581D7F9F}"/>
              </a:ext>
            </a:extLst>
          </p:cNvPr>
          <p:cNvSpPr txBox="1">
            <a:spLocks/>
          </p:cNvSpPr>
          <p:nvPr/>
        </p:nvSpPr>
        <p:spPr>
          <a:xfrm>
            <a:off x="684362" y="1269554"/>
            <a:ext cx="7888288" cy="51845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4740A"/>
                </a:solidFill>
              </a:rPr>
              <a:t> </a:t>
            </a:r>
            <a:endParaRPr lang="en-US" sz="2400" b="1" dirty="0"/>
          </a:p>
          <a:p>
            <a:pPr marL="514350" indent="-514350">
              <a:buFont typeface="Arial" panose="020B0604020202020204" pitchFamily="34" charset="0"/>
              <a:buAutoNum type="arabicPeriod"/>
            </a:pPr>
            <a:endParaRPr lang="en-US" sz="3200" b="1" dirty="0">
              <a:solidFill>
                <a:srgbClr val="FFC000"/>
              </a:solidFill>
            </a:endParaRPr>
          </a:p>
          <a:p>
            <a:pPr marL="514350" indent="-514350">
              <a:buFont typeface="Arial" panose="020B0604020202020204" pitchFamily="34" charset="0"/>
              <a:buAutoNum type="arabicPeriod"/>
            </a:pPr>
            <a:endParaRPr lang="el-GR" sz="3200" b="1" dirty="0">
              <a:solidFill>
                <a:srgbClr val="FFC000"/>
              </a:solidFill>
            </a:endParaRPr>
          </a:p>
        </p:txBody>
      </p:sp>
      <p:sp>
        <p:nvSpPr>
          <p:cNvPr id="2" name="Τίτλος 1">
            <a:extLst>
              <a:ext uri="{FF2B5EF4-FFF2-40B4-BE49-F238E27FC236}">
                <a16:creationId xmlns:a16="http://schemas.microsoft.com/office/drawing/2014/main" id="{B08FF9CC-AE55-4088-BE80-1357029A47E4}"/>
              </a:ext>
            </a:extLst>
          </p:cNvPr>
          <p:cNvSpPr txBox="1">
            <a:spLocks/>
          </p:cNvSpPr>
          <p:nvPr/>
        </p:nvSpPr>
        <p:spPr>
          <a:xfrm>
            <a:off x="1850515" y="3016799"/>
            <a:ext cx="5555982" cy="3932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l-GR" sz="3200" b="1" dirty="0">
              <a:solidFill>
                <a:srgbClr val="FFC000"/>
              </a:solidFill>
            </a:endParaRPr>
          </a:p>
        </p:txBody>
      </p:sp>
      <p:sp>
        <p:nvSpPr>
          <p:cNvPr id="4" name="TextBox 3">
            <a:extLst>
              <a:ext uri="{FF2B5EF4-FFF2-40B4-BE49-F238E27FC236}">
                <a16:creationId xmlns:a16="http://schemas.microsoft.com/office/drawing/2014/main" id="{8BA38312-4E64-479B-B777-0CDA7B67D0B3}"/>
              </a:ext>
            </a:extLst>
          </p:cNvPr>
          <p:cNvSpPr txBox="1"/>
          <p:nvPr/>
        </p:nvSpPr>
        <p:spPr>
          <a:xfrm>
            <a:off x="1376038" y="976425"/>
            <a:ext cx="7546019" cy="8402300"/>
          </a:xfrm>
          <a:prstGeom prst="rect">
            <a:avLst/>
          </a:prstGeom>
          <a:noFill/>
        </p:spPr>
        <p:txBody>
          <a:bodyPr wrap="square" rtlCol="0">
            <a:spAutoFit/>
          </a:bodyPr>
          <a:lstStyle/>
          <a:p>
            <a:r>
              <a:rPr lang="en-US" sz="2400" b="1" dirty="0"/>
              <a:t>Compared to other steel look </a:t>
            </a:r>
            <a:r>
              <a:rPr lang="en-US" sz="2400" b="1" dirty="0" err="1"/>
              <a:t>aluminium</a:t>
            </a:r>
            <a:r>
              <a:rPr lang="en-US" sz="2400" b="1" dirty="0"/>
              <a:t> systems:</a:t>
            </a:r>
          </a:p>
          <a:p>
            <a:endParaRPr lang="en-US" sz="2400" b="1" dirty="0"/>
          </a:p>
          <a:p>
            <a:pPr marL="285750" indent="-285750">
              <a:buFont typeface="Wingdings" panose="05000000000000000000" pitchFamily="2" charset="2"/>
              <a:buChar char="q"/>
            </a:pPr>
            <a:r>
              <a:rPr lang="en-US" dirty="0"/>
              <a:t>The intense protrusions on both internal and external surface give SMARTIA S67 URBAN an authentic steel look fully aligned with the trends of modern architecture.</a:t>
            </a:r>
          </a:p>
          <a:p>
            <a:pPr marL="285750" indent="-285750">
              <a:buFont typeface="Wingdings" panose="05000000000000000000" pitchFamily="2" charset="2"/>
              <a:buChar char="q"/>
            </a:pPr>
            <a:endParaRPr lang="en-US" dirty="0"/>
          </a:p>
          <a:p>
            <a:endParaRPr lang="en-US" sz="2400" b="1" dirty="0"/>
          </a:p>
          <a:p>
            <a:pPr marL="285750" indent="-285750">
              <a:buFont typeface="Wingdings" panose="05000000000000000000" pitchFamily="2" charset="2"/>
              <a:buChar char="q"/>
            </a:pPr>
            <a:endParaRPr lang="en-US" dirty="0"/>
          </a:p>
          <a:p>
            <a:endParaRPr lang="en-US" sz="2400" b="1" dirty="0"/>
          </a:p>
          <a:p>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Unlimited freedom design by using both T profiles and </a:t>
            </a:r>
            <a:r>
              <a:rPr lang="en-US" dirty="0" err="1"/>
              <a:t>muntins</a:t>
            </a:r>
            <a:r>
              <a:rPr lang="en-US" dirty="0"/>
              <a:t> in all possible combinations.</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a:p>
            <a:endParaRPr lang="en-US" b="1" dirty="0"/>
          </a:p>
          <a:p>
            <a:r>
              <a:rPr lang="en-US" sz="2400" b="1" dirty="0"/>
              <a:t> </a:t>
            </a:r>
          </a:p>
          <a:p>
            <a:endParaRPr lang="en-US" dirty="0"/>
          </a:p>
          <a:p>
            <a:pPr marL="285750" indent="-285750">
              <a:buFont typeface="Wingdings" panose="05000000000000000000" pitchFamily="2" charset="2"/>
              <a:buChar char="q"/>
            </a:pPr>
            <a:endParaRPr lang="en-US" dirty="0"/>
          </a:p>
          <a:p>
            <a:endParaRPr lang="en-US" sz="2400" b="1" dirty="0"/>
          </a:p>
          <a:p>
            <a:pPr marL="285750" indent="-285750">
              <a:buFont typeface="Wingdings" panose="05000000000000000000" pitchFamily="2" charset="2"/>
              <a:buChar char="q"/>
            </a:pPr>
            <a:endParaRPr lang="en-US" dirty="0"/>
          </a:p>
          <a:p>
            <a:endParaRPr lang="en-US" dirty="0"/>
          </a:p>
          <a:p>
            <a:endParaRPr lang="en-US" dirty="0"/>
          </a:p>
          <a:p>
            <a:endParaRPr lang="el-GR" dirty="0"/>
          </a:p>
        </p:txBody>
      </p:sp>
      <p:pic>
        <p:nvPicPr>
          <p:cNvPr id="7" name="Picture 6">
            <a:extLst>
              <a:ext uri="{FF2B5EF4-FFF2-40B4-BE49-F238E27FC236}">
                <a16:creationId xmlns:a16="http://schemas.microsoft.com/office/drawing/2014/main" id="{7499F45A-FFA8-4A57-A309-A91A0EEF167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7980" y="2575442"/>
            <a:ext cx="2077373" cy="1669278"/>
          </a:xfrm>
          <a:prstGeom prst="rect">
            <a:avLst/>
          </a:prstGeom>
          <a:noFill/>
          <a:ln>
            <a:noFill/>
          </a:ln>
        </p:spPr>
      </p:pic>
      <p:pic>
        <p:nvPicPr>
          <p:cNvPr id="6" name="Picture 5" descr="A large glass window&#10;&#10;Description automatically generated">
            <a:extLst>
              <a:ext uri="{FF2B5EF4-FFF2-40B4-BE49-F238E27FC236}">
                <a16:creationId xmlns:a16="http://schemas.microsoft.com/office/drawing/2014/main" id="{700351DD-FA26-420A-AA72-439DAD3BB8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1108" y="4776880"/>
            <a:ext cx="1885842" cy="1970379"/>
          </a:xfrm>
          <a:prstGeom prst="rect">
            <a:avLst/>
          </a:prstGeom>
        </p:spPr>
      </p:pic>
    </p:spTree>
    <p:extLst>
      <p:ext uri="{BB962C8B-B14F-4D97-AF65-F5344CB8AC3E}">
        <p14:creationId xmlns:p14="http://schemas.microsoft.com/office/powerpoint/2010/main" val="63816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8B9DE44-7D22-4A1C-A43E-44631D3B1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2998" y="324152"/>
            <a:ext cx="2276861" cy="652273"/>
          </a:xfrm>
          <a:prstGeom prst="rect">
            <a:avLst/>
          </a:prstGeom>
        </p:spPr>
      </p:pic>
      <p:sp>
        <p:nvSpPr>
          <p:cNvPr id="17" name="Θέση περιεχομένου 2">
            <a:extLst>
              <a:ext uri="{FF2B5EF4-FFF2-40B4-BE49-F238E27FC236}">
                <a16:creationId xmlns:a16="http://schemas.microsoft.com/office/drawing/2014/main" id="{AD0001B2-7BB2-42FE-95BA-EF82581D7F9F}"/>
              </a:ext>
            </a:extLst>
          </p:cNvPr>
          <p:cNvSpPr txBox="1">
            <a:spLocks/>
          </p:cNvSpPr>
          <p:nvPr/>
        </p:nvSpPr>
        <p:spPr>
          <a:xfrm>
            <a:off x="684362" y="1269554"/>
            <a:ext cx="7888288" cy="51845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4740A"/>
                </a:solidFill>
              </a:rPr>
              <a:t> </a:t>
            </a:r>
            <a:endParaRPr lang="en-US" sz="2400" b="1" dirty="0"/>
          </a:p>
          <a:p>
            <a:pPr marL="514350" indent="-514350">
              <a:buFont typeface="Arial" panose="020B0604020202020204" pitchFamily="34" charset="0"/>
              <a:buAutoNum type="arabicPeriod"/>
            </a:pPr>
            <a:endParaRPr lang="en-US" sz="3200" b="1" dirty="0">
              <a:solidFill>
                <a:srgbClr val="FFC000"/>
              </a:solidFill>
            </a:endParaRPr>
          </a:p>
          <a:p>
            <a:pPr marL="514350" indent="-514350">
              <a:buFont typeface="Arial" panose="020B0604020202020204" pitchFamily="34" charset="0"/>
              <a:buAutoNum type="arabicPeriod"/>
            </a:pPr>
            <a:endParaRPr lang="el-GR" sz="3200" b="1" dirty="0">
              <a:solidFill>
                <a:srgbClr val="FFC000"/>
              </a:solidFill>
            </a:endParaRPr>
          </a:p>
        </p:txBody>
      </p:sp>
      <p:sp>
        <p:nvSpPr>
          <p:cNvPr id="2" name="Τίτλος 1">
            <a:extLst>
              <a:ext uri="{FF2B5EF4-FFF2-40B4-BE49-F238E27FC236}">
                <a16:creationId xmlns:a16="http://schemas.microsoft.com/office/drawing/2014/main" id="{B08FF9CC-AE55-4088-BE80-1357029A47E4}"/>
              </a:ext>
            </a:extLst>
          </p:cNvPr>
          <p:cNvSpPr txBox="1">
            <a:spLocks/>
          </p:cNvSpPr>
          <p:nvPr/>
        </p:nvSpPr>
        <p:spPr>
          <a:xfrm>
            <a:off x="1850515" y="3016799"/>
            <a:ext cx="5555982" cy="3932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l-GR" sz="3200" b="1" dirty="0">
              <a:solidFill>
                <a:srgbClr val="FFC000"/>
              </a:solidFill>
            </a:endParaRPr>
          </a:p>
        </p:txBody>
      </p:sp>
      <p:sp>
        <p:nvSpPr>
          <p:cNvPr id="4" name="TextBox 3">
            <a:extLst>
              <a:ext uri="{FF2B5EF4-FFF2-40B4-BE49-F238E27FC236}">
                <a16:creationId xmlns:a16="http://schemas.microsoft.com/office/drawing/2014/main" id="{8BA38312-4E64-479B-B777-0CDA7B67D0B3}"/>
              </a:ext>
            </a:extLst>
          </p:cNvPr>
          <p:cNvSpPr txBox="1"/>
          <p:nvPr/>
        </p:nvSpPr>
        <p:spPr>
          <a:xfrm>
            <a:off x="1349406" y="1136389"/>
            <a:ext cx="5383828" cy="7940635"/>
          </a:xfrm>
          <a:prstGeom prst="rect">
            <a:avLst/>
          </a:prstGeom>
          <a:noFill/>
        </p:spPr>
        <p:txBody>
          <a:bodyPr wrap="square" rtlCol="0">
            <a:spAutoFit/>
          </a:bodyPr>
          <a:lstStyle/>
          <a:p>
            <a:r>
              <a:rPr lang="en-US" sz="2400" b="1" dirty="0"/>
              <a:t>Compared to other steel look </a:t>
            </a:r>
            <a:r>
              <a:rPr lang="en-US" sz="2400" b="1" dirty="0" err="1"/>
              <a:t>aluminium</a:t>
            </a:r>
            <a:r>
              <a:rPr lang="en-US" sz="2400" b="1" dirty="0"/>
              <a:t> systems:</a:t>
            </a:r>
          </a:p>
          <a:p>
            <a:endParaRPr lang="en-US" sz="2400" b="1" dirty="0"/>
          </a:p>
          <a:p>
            <a:pPr marL="285750" indent="-285750">
              <a:buFont typeface="Wingdings" panose="05000000000000000000" pitchFamily="2" charset="2"/>
              <a:buChar char="q"/>
            </a:pPr>
            <a:r>
              <a:rPr lang="en-US" dirty="0"/>
              <a:t>Low threshold solution, enhancing access to people with disabilities and children. </a:t>
            </a:r>
          </a:p>
          <a:p>
            <a:endParaRPr lang="en-US" sz="2400" b="1" dirty="0"/>
          </a:p>
          <a:p>
            <a:pPr marL="285750" indent="-285750">
              <a:buFont typeface="Wingdings" panose="05000000000000000000" pitchFamily="2" charset="2"/>
              <a:buChar char="q"/>
            </a:pPr>
            <a:endParaRPr lang="en-US" dirty="0"/>
          </a:p>
          <a:p>
            <a:endParaRPr lang="en-US" sz="2400" b="1" dirty="0"/>
          </a:p>
          <a:p>
            <a:endParaRPr lang="en-US" dirty="0"/>
          </a:p>
          <a:p>
            <a:pPr marL="285750" indent="-285750">
              <a:buFont typeface="Wingdings" panose="05000000000000000000" pitchFamily="2" charset="2"/>
              <a:buChar char="q"/>
            </a:pPr>
            <a:endParaRPr lang="en-US" dirty="0"/>
          </a:p>
          <a:p>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a:p>
            <a:endParaRPr lang="en-US" b="1" dirty="0"/>
          </a:p>
          <a:p>
            <a:r>
              <a:rPr lang="en-US" sz="2400" b="1" dirty="0"/>
              <a:t> </a:t>
            </a:r>
          </a:p>
          <a:p>
            <a:endParaRPr lang="en-US" dirty="0"/>
          </a:p>
          <a:p>
            <a:pPr marL="285750" indent="-285750">
              <a:buFont typeface="Wingdings" panose="05000000000000000000" pitchFamily="2" charset="2"/>
              <a:buChar char="q"/>
            </a:pPr>
            <a:endParaRPr lang="en-US" dirty="0"/>
          </a:p>
          <a:p>
            <a:endParaRPr lang="en-US" sz="2400" b="1" dirty="0"/>
          </a:p>
          <a:p>
            <a:pPr marL="285750" indent="-285750">
              <a:buFont typeface="Wingdings" panose="05000000000000000000" pitchFamily="2" charset="2"/>
              <a:buChar char="q"/>
            </a:pPr>
            <a:endParaRPr lang="en-US" dirty="0"/>
          </a:p>
          <a:p>
            <a:endParaRPr lang="en-US" dirty="0"/>
          </a:p>
          <a:p>
            <a:endParaRPr lang="en-US" dirty="0"/>
          </a:p>
          <a:p>
            <a:endParaRPr lang="el-GR" dirty="0"/>
          </a:p>
        </p:txBody>
      </p:sp>
      <p:pic>
        <p:nvPicPr>
          <p:cNvPr id="6" name="Picture 5">
            <a:extLst>
              <a:ext uri="{FF2B5EF4-FFF2-40B4-BE49-F238E27FC236}">
                <a16:creationId xmlns:a16="http://schemas.microsoft.com/office/drawing/2014/main" id="{E3EEF794-E1F5-4B4B-9894-B745221371F1}"/>
              </a:ext>
            </a:extLst>
          </p:cNvPr>
          <p:cNvPicPr>
            <a:picLocks noChangeAspect="1"/>
          </p:cNvPicPr>
          <p:nvPr/>
        </p:nvPicPr>
        <p:blipFill rotWithShape="1">
          <a:blip r:embed="rId3"/>
          <a:srcRect l="12131" t="14385"/>
          <a:stretch/>
        </p:blipFill>
        <p:spPr>
          <a:xfrm>
            <a:off x="1349406" y="3213440"/>
            <a:ext cx="2610035" cy="2528478"/>
          </a:xfrm>
          <a:prstGeom prst="rect">
            <a:avLst/>
          </a:prstGeom>
        </p:spPr>
      </p:pic>
    </p:spTree>
    <p:extLst>
      <p:ext uri="{BB962C8B-B14F-4D97-AF65-F5344CB8AC3E}">
        <p14:creationId xmlns:p14="http://schemas.microsoft.com/office/powerpoint/2010/main" val="145719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8B9DE44-7D22-4A1C-A43E-44631D3B1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2998" y="324152"/>
            <a:ext cx="2276861" cy="652273"/>
          </a:xfrm>
          <a:prstGeom prst="rect">
            <a:avLst/>
          </a:prstGeom>
        </p:spPr>
      </p:pic>
      <p:sp>
        <p:nvSpPr>
          <p:cNvPr id="17" name="Θέση περιεχομένου 2">
            <a:extLst>
              <a:ext uri="{FF2B5EF4-FFF2-40B4-BE49-F238E27FC236}">
                <a16:creationId xmlns:a16="http://schemas.microsoft.com/office/drawing/2014/main" id="{AD0001B2-7BB2-42FE-95BA-EF82581D7F9F}"/>
              </a:ext>
            </a:extLst>
          </p:cNvPr>
          <p:cNvSpPr txBox="1">
            <a:spLocks/>
          </p:cNvSpPr>
          <p:nvPr/>
        </p:nvSpPr>
        <p:spPr>
          <a:xfrm>
            <a:off x="684362" y="1269554"/>
            <a:ext cx="7888288" cy="51845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4740A"/>
                </a:solidFill>
              </a:rPr>
              <a:t> </a:t>
            </a:r>
            <a:endParaRPr lang="en-US" sz="2400" b="1" dirty="0"/>
          </a:p>
          <a:p>
            <a:pPr marL="514350" indent="-514350">
              <a:buFont typeface="Arial" panose="020B0604020202020204" pitchFamily="34" charset="0"/>
              <a:buAutoNum type="arabicPeriod"/>
            </a:pPr>
            <a:endParaRPr lang="en-US" sz="3200" b="1" dirty="0">
              <a:solidFill>
                <a:srgbClr val="FFC000"/>
              </a:solidFill>
            </a:endParaRPr>
          </a:p>
          <a:p>
            <a:pPr marL="514350" indent="-514350">
              <a:buFont typeface="Arial" panose="020B0604020202020204" pitchFamily="34" charset="0"/>
              <a:buAutoNum type="arabicPeriod"/>
            </a:pPr>
            <a:endParaRPr lang="el-GR" sz="3200" b="1" dirty="0">
              <a:solidFill>
                <a:srgbClr val="FFC000"/>
              </a:solidFill>
            </a:endParaRPr>
          </a:p>
        </p:txBody>
      </p:sp>
      <p:sp>
        <p:nvSpPr>
          <p:cNvPr id="2" name="Τίτλος 1">
            <a:extLst>
              <a:ext uri="{FF2B5EF4-FFF2-40B4-BE49-F238E27FC236}">
                <a16:creationId xmlns:a16="http://schemas.microsoft.com/office/drawing/2014/main" id="{B08FF9CC-AE55-4088-BE80-1357029A47E4}"/>
              </a:ext>
            </a:extLst>
          </p:cNvPr>
          <p:cNvSpPr txBox="1">
            <a:spLocks/>
          </p:cNvSpPr>
          <p:nvPr/>
        </p:nvSpPr>
        <p:spPr>
          <a:xfrm>
            <a:off x="1850515" y="3016799"/>
            <a:ext cx="5555982" cy="3932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C000"/>
                </a:solidFill>
              </a:rPr>
              <a:t>When should you “propose” S67 URBAN to your customer</a:t>
            </a:r>
            <a:endParaRPr lang="el-GR" sz="3200" b="1" dirty="0">
              <a:solidFill>
                <a:srgbClr val="FFC000"/>
              </a:solidFill>
            </a:endParaRPr>
          </a:p>
        </p:txBody>
      </p:sp>
    </p:spTree>
    <p:extLst>
      <p:ext uri="{BB962C8B-B14F-4D97-AF65-F5344CB8AC3E}">
        <p14:creationId xmlns:p14="http://schemas.microsoft.com/office/powerpoint/2010/main" val="2344245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8B9DE44-7D22-4A1C-A43E-44631D3B1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998" y="324152"/>
            <a:ext cx="2276861" cy="652273"/>
          </a:xfrm>
          <a:prstGeom prst="rect">
            <a:avLst/>
          </a:prstGeom>
        </p:spPr>
      </p:pic>
      <p:sp>
        <p:nvSpPr>
          <p:cNvPr id="17" name="Θέση περιεχομένου 2">
            <a:extLst>
              <a:ext uri="{FF2B5EF4-FFF2-40B4-BE49-F238E27FC236}">
                <a16:creationId xmlns:a16="http://schemas.microsoft.com/office/drawing/2014/main" id="{AD0001B2-7BB2-42FE-95BA-EF82581D7F9F}"/>
              </a:ext>
            </a:extLst>
          </p:cNvPr>
          <p:cNvSpPr txBox="1">
            <a:spLocks/>
          </p:cNvSpPr>
          <p:nvPr/>
        </p:nvSpPr>
        <p:spPr>
          <a:xfrm>
            <a:off x="684362" y="1269554"/>
            <a:ext cx="7888288" cy="51845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4740A"/>
                </a:solidFill>
              </a:rPr>
              <a:t> </a:t>
            </a:r>
            <a:endParaRPr lang="en-US" sz="2400" b="1" dirty="0"/>
          </a:p>
          <a:p>
            <a:pPr marL="514350" indent="-514350">
              <a:buFont typeface="Arial" panose="020B0604020202020204" pitchFamily="34" charset="0"/>
              <a:buAutoNum type="arabicPeriod"/>
            </a:pPr>
            <a:endParaRPr lang="en-US" sz="3200" b="1" dirty="0">
              <a:solidFill>
                <a:srgbClr val="FFC000"/>
              </a:solidFill>
            </a:endParaRPr>
          </a:p>
          <a:p>
            <a:pPr marL="514350" indent="-514350">
              <a:buFont typeface="Arial" panose="020B0604020202020204" pitchFamily="34" charset="0"/>
              <a:buAutoNum type="arabicPeriod"/>
            </a:pPr>
            <a:endParaRPr lang="el-GR" sz="3200" b="1" dirty="0">
              <a:solidFill>
                <a:srgbClr val="FFC000"/>
              </a:solidFill>
            </a:endParaRPr>
          </a:p>
        </p:txBody>
      </p:sp>
      <p:sp>
        <p:nvSpPr>
          <p:cNvPr id="4" name="TextBox 3">
            <a:extLst>
              <a:ext uri="{FF2B5EF4-FFF2-40B4-BE49-F238E27FC236}">
                <a16:creationId xmlns:a16="http://schemas.microsoft.com/office/drawing/2014/main" id="{5632F697-74EB-4303-BA52-EBD86B894946}"/>
              </a:ext>
            </a:extLst>
          </p:cNvPr>
          <p:cNvSpPr txBox="1"/>
          <p:nvPr/>
        </p:nvSpPr>
        <p:spPr>
          <a:xfrm>
            <a:off x="1748901" y="1793289"/>
            <a:ext cx="5397623" cy="1077218"/>
          </a:xfrm>
          <a:prstGeom prst="rect">
            <a:avLst/>
          </a:prstGeom>
          <a:noFill/>
        </p:spPr>
        <p:txBody>
          <a:bodyPr wrap="square" rtlCol="0">
            <a:spAutoFit/>
          </a:bodyPr>
          <a:lstStyle/>
          <a:p>
            <a:pPr algn="ctr"/>
            <a:r>
              <a:rPr lang="en-US" sz="4000" b="1" dirty="0"/>
              <a:t>What it looks like…</a:t>
            </a:r>
          </a:p>
          <a:p>
            <a:pPr algn="ctr"/>
            <a:endParaRPr lang="en-US" sz="2400" b="1" dirty="0"/>
          </a:p>
        </p:txBody>
      </p:sp>
      <p:pic>
        <p:nvPicPr>
          <p:cNvPr id="5" name="Picture 4" descr="A living room filled with furniture and a large window&#10;&#10;Description automatically generated">
            <a:extLst>
              <a:ext uri="{FF2B5EF4-FFF2-40B4-BE49-F238E27FC236}">
                <a16:creationId xmlns:a16="http://schemas.microsoft.com/office/drawing/2014/main" id="{9DA799CC-D177-4D4E-BB2E-DF225FAE2E2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53850" y="2607043"/>
            <a:ext cx="3274574" cy="4110552"/>
          </a:xfrm>
          <a:prstGeom prst="rect">
            <a:avLst/>
          </a:prstGeom>
        </p:spPr>
      </p:pic>
      <p:pic>
        <p:nvPicPr>
          <p:cNvPr id="7" name="Picture 6" descr="A room filled with furniture and a large window&#10;&#10;Description automatically generated">
            <a:extLst>
              <a:ext uri="{FF2B5EF4-FFF2-40B4-BE49-F238E27FC236}">
                <a16:creationId xmlns:a16="http://schemas.microsoft.com/office/drawing/2014/main" id="{F4E8B0C4-BBDC-44CA-8180-BDB3207B10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9795" y="3632874"/>
            <a:ext cx="4610355" cy="3075378"/>
          </a:xfrm>
          <a:prstGeom prst="rect">
            <a:avLst/>
          </a:prstGeom>
        </p:spPr>
      </p:pic>
    </p:spTree>
    <p:extLst>
      <p:ext uri="{BB962C8B-B14F-4D97-AF65-F5344CB8AC3E}">
        <p14:creationId xmlns:p14="http://schemas.microsoft.com/office/powerpoint/2010/main" val="358689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8B9DE44-7D22-4A1C-A43E-44631D3B1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2998" y="324152"/>
            <a:ext cx="2276861" cy="652273"/>
          </a:xfrm>
          <a:prstGeom prst="rect">
            <a:avLst/>
          </a:prstGeom>
        </p:spPr>
      </p:pic>
      <p:sp>
        <p:nvSpPr>
          <p:cNvPr id="17" name="Θέση περιεχομένου 2">
            <a:extLst>
              <a:ext uri="{FF2B5EF4-FFF2-40B4-BE49-F238E27FC236}">
                <a16:creationId xmlns:a16="http://schemas.microsoft.com/office/drawing/2014/main" id="{AD0001B2-7BB2-42FE-95BA-EF82581D7F9F}"/>
              </a:ext>
            </a:extLst>
          </p:cNvPr>
          <p:cNvSpPr txBox="1">
            <a:spLocks/>
          </p:cNvSpPr>
          <p:nvPr/>
        </p:nvSpPr>
        <p:spPr>
          <a:xfrm>
            <a:off x="684362" y="1269554"/>
            <a:ext cx="7888288" cy="51845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4740A"/>
                </a:solidFill>
              </a:rPr>
              <a:t> </a:t>
            </a:r>
            <a:endParaRPr lang="en-US" sz="2400" b="1" dirty="0"/>
          </a:p>
          <a:p>
            <a:pPr marL="514350" indent="-514350">
              <a:buFont typeface="Arial" panose="020B0604020202020204" pitchFamily="34" charset="0"/>
              <a:buAutoNum type="arabicPeriod"/>
            </a:pPr>
            <a:endParaRPr lang="en-US" sz="3200" b="1" dirty="0">
              <a:solidFill>
                <a:srgbClr val="FFC000"/>
              </a:solidFill>
            </a:endParaRPr>
          </a:p>
          <a:p>
            <a:pPr marL="514350" indent="-514350">
              <a:buFont typeface="Arial" panose="020B0604020202020204" pitchFamily="34" charset="0"/>
              <a:buAutoNum type="arabicPeriod"/>
            </a:pPr>
            <a:endParaRPr lang="el-GR" sz="3200" b="1" dirty="0">
              <a:solidFill>
                <a:srgbClr val="FFC000"/>
              </a:solidFill>
            </a:endParaRPr>
          </a:p>
        </p:txBody>
      </p:sp>
      <p:sp>
        <p:nvSpPr>
          <p:cNvPr id="2" name="Τίτλος 1">
            <a:extLst>
              <a:ext uri="{FF2B5EF4-FFF2-40B4-BE49-F238E27FC236}">
                <a16:creationId xmlns:a16="http://schemas.microsoft.com/office/drawing/2014/main" id="{B08FF9CC-AE55-4088-BE80-1357029A47E4}"/>
              </a:ext>
            </a:extLst>
          </p:cNvPr>
          <p:cNvSpPr txBox="1">
            <a:spLocks/>
          </p:cNvSpPr>
          <p:nvPr/>
        </p:nvSpPr>
        <p:spPr>
          <a:xfrm>
            <a:off x="1850515" y="3016799"/>
            <a:ext cx="5555982" cy="3932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l-GR" sz="3200" b="1" dirty="0">
              <a:solidFill>
                <a:srgbClr val="FFC000"/>
              </a:solidFill>
            </a:endParaRPr>
          </a:p>
        </p:txBody>
      </p:sp>
      <p:sp>
        <p:nvSpPr>
          <p:cNvPr id="6" name="TextBox 5">
            <a:extLst>
              <a:ext uri="{FF2B5EF4-FFF2-40B4-BE49-F238E27FC236}">
                <a16:creationId xmlns:a16="http://schemas.microsoft.com/office/drawing/2014/main" id="{952401FF-AE0E-4693-B008-D287C2B72CEA}"/>
              </a:ext>
            </a:extLst>
          </p:cNvPr>
          <p:cNvSpPr txBox="1"/>
          <p:nvPr/>
        </p:nvSpPr>
        <p:spPr>
          <a:xfrm>
            <a:off x="1713390" y="2032986"/>
            <a:ext cx="4944862" cy="369332"/>
          </a:xfrm>
          <a:prstGeom prst="rect">
            <a:avLst/>
          </a:prstGeom>
          <a:noFill/>
        </p:spPr>
        <p:txBody>
          <a:bodyPr wrap="square" rtlCol="0">
            <a:spAutoFit/>
          </a:bodyPr>
          <a:lstStyle/>
          <a:p>
            <a:pPr marL="285750" indent="-285750">
              <a:buFont typeface="Wingdings" panose="05000000000000000000" pitchFamily="2" charset="2"/>
              <a:buChar char="q"/>
            </a:pPr>
            <a:endParaRPr lang="el-GR" dirty="0"/>
          </a:p>
        </p:txBody>
      </p:sp>
      <p:sp>
        <p:nvSpPr>
          <p:cNvPr id="8" name="TextBox 7">
            <a:extLst>
              <a:ext uri="{FF2B5EF4-FFF2-40B4-BE49-F238E27FC236}">
                <a16:creationId xmlns:a16="http://schemas.microsoft.com/office/drawing/2014/main" id="{515BBE74-84CA-4A7E-9DFF-3A0882D8D05B}"/>
              </a:ext>
            </a:extLst>
          </p:cNvPr>
          <p:cNvSpPr txBox="1"/>
          <p:nvPr/>
        </p:nvSpPr>
        <p:spPr>
          <a:xfrm>
            <a:off x="1624614" y="2032986"/>
            <a:ext cx="5397623" cy="2585323"/>
          </a:xfrm>
          <a:prstGeom prst="rect">
            <a:avLst/>
          </a:prstGeom>
          <a:noFill/>
        </p:spPr>
        <p:txBody>
          <a:bodyPr wrap="square" rtlCol="0">
            <a:spAutoFit/>
          </a:bodyPr>
          <a:lstStyle/>
          <a:p>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a:p>
            <a:endParaRPr lang="en-US" dirty="0"/>
          </a:p>
          <a:p>
            <a:pPr marL="285750" indent="-285750">
              <a:buFont typeface="Wingdings" panose="05000000000000000000" pitchFamily="2" charset="2"/>
              <a:buChar char="q"/>
            </a:pPr>
            <a:endParaRPr lang="en-US" dirty="0"/>
          </a:p>
          <a:p>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l-GR" dirty="0"/>
          </a:p>
        </p:txBody>
      </p:sp>
      <p:pic>
        <p:nvPicPr>
          <p:cNvPr id="12" name="Picture 11" descr="A brick building&#10;&#10;Description automatically generated">
            <a:extLst>
              <a:ext uri="{FF2B5EF4-FFF2-40B4-BE49-F238E27FC236}">
                <a16:creationId xmlns:a16="http://schemas.microsoft.com/office/drawing/2014/main" id="{8D61FF2A-9C02-4315-B335-4B006C732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7485" y="3213440"/>
            <a:ext cx="6096000" cy="3429000"/>
          </a:xfrm>
          <a:prstGeom prst="rect">
            <a:avLst/>
          </a:prstGeom>
        </p:spPr>
      </p:pic>
      <p:sp>
        <p:nvSpPr>
          <p:cNvPr id="13" name="TextBox 12">
            <a:extLst>
              <a:ext uri="{FF2B5EF4-FFF2-40B4-BE49-F238E27FC236}">
                <a16:creationId xmlns:a16="http://schemas.microsoft.com/office/drawing/2014/main" id="{619AC938-0616-4898-B761-54D01D863C66}"/>
              </a:ext>
            </a:extLst>
          </p:cNvPr>
          <p:cNvSpPr txBox="1"/>
          <p:nvPr/>
        </p:nvSpPr>
        <p:spPr>
          <a:xfrm>
            <a:off x="1331650" y="1571348"/>
            <a:ext cx="5961835" cy="646331"/>
          </a:xfrm>
          <a:prstGeom prst="rect">
            <a:avLst/>
          </a:prstGeom>
          <a:noFill/>
        </p:spPr>
        <p:txBody>
          <a:bodyPr wrap="square" rtlCol="0">
            <a:spAutoFit/>
          </a:bodyPr>
          <a:lstStyle/>
          <a:p>
            <a:pPr marL="285750" indent="-285750">
              <a:buFont typeface="Wingdings" panose="05000000000000000000" pitchFamily="2" charset="2"/>
              <a:buChar char="q"/>
            </a:pPr>
            <a:r>
              <a:rPr lang="en-US" dirty="0"/>
              <a:t>When window sightline must be fully aligned with  trends of industrial design in a new modern residence.</a:t>
            </a:r>
            <a:endParaRPr lang="el-GR" dirty="0"/>
          </a:p>
        </p:txBody>
      </p:sp>
    </p:spTree>
    <p:extLst>
      <p:ext uri="{BB962C8B-B14F-4D97-AF65-F5344CB8AC3E}">
        <p14:creationId xmlns:p14="http://schemas.microsoft.com/office/powerpoint/2010/main" val="38733296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8B9DE44-7D22-4A1C-A43E-44631D3B1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2998" y="324152"/>
            <a:ext cx="2276861" cy="652273"/>
          </a:xfrm>
          <a:prstGeom prst="rect">
            <a:avLst/>
          </a:prstGeom>
        </p:spPr>
      </p:pic>
      <p:sp>
        <p:nvSpPr>
          <p:cNvPr id="17" name="Θέση περιεχομένου 2">
            <a:extLst>
              <a:ext uri="{FF2B5EF4-FFF2-40B4-BE49-F238E27FC236}">
                <a16:creationId xmlns:a16="http://schemas.microsoft.com/office/drawing/2014/main" id="{AD0001B2-7BB2-42FE-95BA-EF82581D7F9F}"/>
              </a:ext>
            </a:extLst>
          </p:cNvPr>
          <p:cNvSpPr txBox="1">
            <a:spLocks/>
          </p:cNvSpPr>
          <p:nvPr/>
        </p:nvSpPr>
        <p:spPr>
          <a:xfrm>
            <a:off x="684362" y="1269554"/>
            <a:ext cx="7888288" cy="51845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4740A"/>
                </a:solidFill>
              </a:rPr>
              <a:t> </a:t>
            </a:r>
            <a:endParaRPr lang="en-US" sz="2400" b="1" dirty="0"/>
          </a:p>
          <a:p>
            <a:pPr marL="514350" indent="-514350">
              <a:buFont typeface="Arial" panose="020B0604020202020204" pitchFamily="34" charset="0"/>
              <a:buAutoNum type="arabicPeriod"/>
            </a:pPr>
            <a:endParaRPr lang="en-US" sz="3200" b="1" dirty="0">
              <a:solidFill>
                <a:srgbClr val="FFC000"/>
              </a:solidFill>
            </a:endParaRPr>
          </a:p>
          <a:p>
            <a:pPr marL="514350" indent="-514350">
              <a:buFont typeface="Arial" panose="020B0604020202020204" pitchFamily="34" charset="0"/>
              <a:buAutoNum type="arabicPeriod"/>
            </a:pPr>
            <a:endParaRPr lang="el-GR" sz="3200" b="1" dirty="0">
              <a:solidFill>
                <a:srgbClr val="FFC000"/>
              </a:solidFill>
            </a:endParaRPr>
          </a:p>
        </p:txBody>
      </p:sp>
      <p:sp>
        <p:nvSpPr>
          <p:cNvPr id="2" name="Τίτλος 1">
            <a:extLst>
              <a:ext uri="{FF2B5EF4-FFF2-40B4-BE49-F238E27FC236}">
                <a16:creationId xmlns:a16="http://schemas.microsoft.com/office/drawing/2014/main" id="{B08FF9CC-AE55-4088-BE80-1357029A47E4}"/>
              </a:ext>
            </a:extLst>
          </p:cNvPr>
          <p:cNvSpPr txBox="1">
            <a:spLocks/>
          </p:cNvSpPr>
          <p:nvPr/>
        </p:nvSpPr>
        <p:spPr>
          <a:xfrm>
            <a:off x="1850515" y="3016799"/>
            <a:ext cx="5555982" cy="3932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l-GR" sz="3200" b="1" dirty="0">
              <a:solidFill>
                <a:srgbClr val="FFC000"/>
              </a:solidFill>
            </a:endParaRPr>
          </a:p>
        </p:txBody>
      </p:sp>
      <p:sp>
        <p:nvSpPr>
          <p:cNvPr id="6" name="TextBox 5">
            <a:extLst>
              <a:ext uri="{FF2B5EF4-FFF2-40B4-BE49-F238E27FC236}">
                <a16:creationId xmlns:a16="http://schemas.microsoft.com/office/drawing/2014/main" id="{952401FF-AE0E-4693-B008-D287C2B72CEA}"/>
              </a:ext>
            </a:extLst>
          </p:cNvPr>
          <p:cNvSpPr txBox="1"/>
          <p:nvPr/>
        </p:nvSpPr>
        <p:spPr>
          <a:xfrm>
            <a:off x="1713390" y="2032986"/>
            <a:ext cx="4944862" cy="369332"/>
          </a:xfrm>
          <a:prstGeom prst="rect">
            <a:avLst/>
          </a:prstGeom>
          <a:noFill/>
        </p:spPr>
        <p:txBody>
          <a:bodyPr wrap="square" rtlCol="0">
            <a:spAutoFit/>
          </a:bodyPr>
          <a:lstStyle/>
          <a:p>
            <a:pPr marL="285750" indent="-285750">
              <a:buFont typeface="Wingdings" panose="05000000000000000000" pitchFamily="2" charset="2"/>
              <a:buChar char="q"/>
            </a:pPr>
            <a:endParaRPr lang="el-GR" dirty="0"/>
          </a:p>
        </p:txBody>
      </p:sp>
      <p:sp>
        <p:nvSpPr>
          <p:cNvPr id="8" name="TextBox 7">
            <a:extLst>
              <a:ext uri="{FF2B5EF4-FFF2-40B4-BE49-F238E27FC236}">
                <a16:creationId xmlns:a16="http://schemas.microsoft.com/office/drawing/2014/main" id="{515BBE74-84CA-4A7E-9DFF-3A0882D8D05B}"/>
              </a:ext>
            </a:extLst>
          </p:cNvPr>
          <p:cNvSpPr txBox="1"/>
          <p:nvPr/>
        </p:nvSpPr>
        <p:spPr>
          <a:xfrm>
            <a:off x="1624614" y="2032986"/>
            <a:ext cx="5397623" cy="2585323"/>
          </a:xfrm>
          <a:prstGeom prst="rect">
            <a:avLst/>
          </a:prstGeom>
          <a:noFill/>
        </p:spPr>
        <p:txBody>
          <a:bodyPr wrap="square" rtlCol="0">
            <a:spAutoFit/>
          </a:bodyPr>
          <a:lstStyle/>
          <a:p>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a:p>
            <a:endParaRPr lang="en-US" dirty="0"/>
          </a:p>
          <a:p>
            <a:pPr marL="285750" indent="-285750">
              <a:buFont typeface="Wingdings" panose="05000000000000000000" pitchFamily="2" charset="2"/>
              <a:buChar char="q"/>
            </a:pPr>
            <a:endParaRPr lang="en-US" dirty="0"/>
          </a:p>
          <a:p>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l-GR" dirty="0"/>
          </a:p>
        </p:txBody>
      </p:sp>
      <p:sp>
        <p:nvSpPr>
          <p:cNvPr id="13" name="TextBox 12">
            <a:extLst>
              <a:ext uri="{FF2B5EF4-FFF2-40B4-BE49-F238E27FC236}">
                <a16:creationId xmlns:a16="http://schemas.microsoft.com/office/drawing/2014/main" id="{619AC938-0616-4898-B761-54D01D863C66}"/>
              </a:ext>
            </a:extLst>
          </p:cNvPr>
          <p:cNvSpPr txBox="1"/>
          <p:nvPr/>
        </p:nvSpPr>
        <p:spPr>
          <a:xfrm>
            <a:off x="1331650" y="1571348"/>
            <a:ext cx="5961835" cy="646331"/>
          </a:xfrm>
          <a:prstGeom prst="rect">
            <a:avLst/>
          </a:prstGeom>
          <a:noFill/>
        </p:spPr>
        <p:txBody>
          <a:bodyPr wrap="square" rtlCol="0">
            <a:spAutoFit/>
          </a:bodyPr>
          <a:lstStyle/>
          <a:p>
            <a:pPr marL="285750" indent="-285750">
              <a:buFont typeface="Wingdings" panose="05000000000000000000" pitchFamily="2" charset="2"/>
              <a:buChar char="q"/>
            </a:pPr>
            <a:r>
              <a:rPr lang="en-US" dirty="0"/>
              <a:t>When a renovation of  an old building requires maintenance of  steel windows aesthetics. </a:t>
            </a:r>
            <a:endParaRPr lang="el-GR" dirty="0"/>
          </a:p>
        </p:txBody>
      </p:sp>
      <p:pic>
        <p:nvPicPr>
          <p:cNvPr id="5" name="Picture 4" descr="A living room filled with furniture and a large window&#10;&#10;Description automatically generated">
            <a:extLst>
              <a:ext uri="{FF2B5EF4-FFF2-40B4-BE49-F238E27FC236}">
                <a16:creationId xmlns:a16="http://schemas.microsoft.com/office/drawing/2014/main" id="{6165461C-92E0-4541-8C84-E9A631D10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0497" y="3025130"/>
            <a:ext cx="6096000" cy="3429000"/>
          </a:xfrm>
          <a:prstGeom prst="rect">
            <a:avLst/>
          </a:prstGeom>
        </p:spPr>
      </p:pic>
    </p:spTree>
    <p:extLst>
      <p:ext uri="{BB962C8B-B14F-4D97-AF65-F5344CB8AC3E}">
        <p14:creationId xmlns:p14="http://schemas.microsoft.com/office/powerpoint/2010/main" val="13616243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8B9DE44-7D22-4A1C-A43E-44631D3B1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2998" y="324152"/>
            <a:ext cx="2276861" cy="652273"/>
          </a:xfrm>
          <a:prstGeom prst="rect">
            <a:avLst/>
          </a:prstGeom>
        </p:spPr>
      </p:pic>
      <p:sp>
        <p:nvSpPr>
          <p:cNvPr id="17" name="Θέση περιεχομένου 2">
            <a:extLst>
              <a:ext uri="{FF2B5EF4-FFF2-40B4-BE49-F238E27FC236}">
                <a16:creationId xmlns:a16="http://schemas.microsoft.com/office/drawing/2014/main" id="{AD0001B2-7BB2-42FE-95BA-EF82581D7F9F}"/>
              </a:ext>
            </a:extLst>
          </p:cNvPr>
          <p:cNvSpPr txBox="1">
            <a:spLocks/>
          </p:cNvSpPr>
          <p:nvPr/>
        </p:nvSpPr>
        <p:spPr>
          <a:xfrm>
            <a:off x="684362" y="1269554"/>
            <a:ext cx="7888288" cy="51845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4740A"/>
                </a:solidFill>
              </a:rPr>
              <a:t> </a:t>
            </a:r>
            <a:endParaRPr lang="en-US" sz="2400" b="1" dirty="0"/>
          </a:p>
          <a:p>
            <a:pPr marL="514350" indent="-514350">
              <a:buFont typeface="Arial" panose="020B0604020202020204" pitchFamily="34" charset="0"/>
              <a:buAutoNum type="arabicPeriod"/>
            </a:pPr>
            <a:endParaRPr lang="en-US" sz="3200" b="1" dirty="0">
              <a:solidFill>
                <a:srgbClr val="FFC000"/>
              </a:solidFill>
            </a:endParaRPr>
          </a:p>
          <a:p>
            <a:pPr marL="514350" indent="-514350">
              <a:buFont typeface="Arial" panose="020B0604020202020204" pitchFamily="34" charset="0"/>
              <a:buAutoNum type="arabicPeriod"/>
            </a:pPr>
            <a:endParaRPr lang="el-GR" sz="3200" b="1" dirty="0">
              <a:solidFill>
                <a:srgbClr val="FFC000"/>
              </a:solidFill>
            </a:endParaRPr>
          </a:p>
        </p:txBody>
      </p:sp>
      <p:sp>
        <p:nvSpPr>
          <p:cNvPr id="2" name="Τίτλος 1">
            <a:extLst>
              <a:ext uri="{FF2B5EF4-FFF2-40B4-BE49-F238E27FC236}">
                <a16:creationId xmlns:a16="http://schemas.microsoft.com/office/drawing/2014/main" id="{B08FF9CC-AE55-4088-BE80-1357029A47E4}"/>
              </a:ext>
            </a:extLst>
          </p:cNvPr>
          <p:cNvSpPr txBox="1">
            <a:spLocks/>
          </p:cNvSpPr>
          <p:nvPr/>
        </p:nvSpPr>
        <p:spPr>
          <a:xfrm>
            <a:off x="1850515" y="3016799"/>
            <a:ext cx="5555982" cy="3932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l-GR" sz="3200" b="1" dirty="0">
              <a:solidFill>
                <a:srgbClr val="FFC000"/>
              </a:solidFill>
            </a:endParaRPr>
          </a:p>
        </p:txBody>
      </p:sp>
      <p:sp>
        <p:nvSpPr>
          <p:cNvPr id="6" name="TextBox 5">
            <a:extLst>
              <a:ext uri="{FF2B5EF4-FFF2-40B4-BE49-F238E27FC236}">
                <a16:creationId xmlns:a16="http://schemas.microsoft.com/office/drawing/2014/main" id="{952401FF-AE0E-4693-B008-D287C2B72CEA}"/>
              </a:ext>
            </a:extLst>
          </p:cNvPr>
          <p:cNvSpPr txBox="1"/>
          <p:nvPr/>
        </p:nvSpPr>
        <p:spPr>
          <a:xfrm>
            <a:off x="1713390" y="2032986"/>
            <a:ext cx="4944862" cy="369332"/>
          </a:xfrm>
          <a:prstGeom prst="rect">
            <a:avLst/>
          </a:prstGeom>
          <a:noFill/>
        </p:spPr>
        <p:txBody>
          <a:bodyPr wrap="square" rtlCol="0">
            <a:spAutoFit/>
          </a:bodyPr>
          <a:lstStyle/>
          <a:p>
            <a:pPr marL="285750" indent="-285750">
              <a:buFont typeface="Wingdings" panose="05000000000000000000" pitchFamily="2" charset="2"/>
              <a:buChar char="q"/>
            </a:pPr>
            <a:endParaRPr lang="el-GR" dirty="0"/>
          </a:p>
        </p:txBody>
      </p:sp>
      <p:sp>
        <p:nvSpPr>
          <p:cNvPr id="8" name="TextBox 7">
            <a:extLst>
              <a:ext uri="{FF2B5EF4-FFF2-40B4-BE49-F238E27FC236}">
                <a16:creationId xmlns:a16="http://schemas.microsoft.com/office/drawing/2014/main" id="{515BBE74-84CA-4A7E-9DFF-3A0882D8D05B}"/>
              </a:ext>
            </a:extLst>
          </p:cNvPr>
          <p:cNvSpPr txBox="1"/>
          <p:nvPr/>
        </p:nvSpPr>
        <p:spPr>
          <a:xfrm>
            <a:off x="1624614" y="2032986"/>
            <a:ext cx="5397623" cy="2585323"/>
          </a:xfrm>
          <a:prstGeom prst="rect">
            <a:avLst/>
          </a:prstGeom>
          <a:noFill/>
        </p:spPr>
        <p:txBody>
          <a:bodyPr wrap="square" rtlCol="0">
            <a:spAutoFit/>
          </a:bodyPr>
          <a:lstStyle/>
          <a:p>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a:p>
            <a:endParaRPr lang="en-US" dirty="0"/>
          </a:p>
          <a:p>
            <a:pPr marL="285750" indent="-285750">
              <a:buFont typeface="Wingdings" panose="05000000000000000000" pitchFamily="2" charset="2"/>
              <a:buChar char="q"/>
            </a:pPr>
            <a:endParaRPr lang="en-US" dirty="0"/>
          </a:p>
          <a:p>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l-GR" dirty="0"/>
          </a:p>
        </p:txBody>
      </p:sp>
      <p:sp>
        <p:nvSpPr>
          <p:cNvPr id="13" name="TextBox 12">
            <a:extLst>
              <a:ext uri="{FF2B5EF4-FFF2-40B4-BE49-F238E27FC236}">
                <a16:creationId xmlns:a16="http://schemas.microsoft.com/office/drawing/2014/main" id="{619AC938-0616-4898-B761-54D01D863C66}"/>
              </a:ext>
            </a:extLst>
          </p:cNvPr>
          <p:cNvSpPr txBox="1"/>
          <p:nvPr/>
        </p:nvSpPr>
        <p:spPr>
          <a:xfrm>
            <a:off x="1331650" y="1571348"/>
            <a:ext cx="5961835" cy="923330"/>
          </a:xfrm>
          <a:prstGeom prst="rect">
            <a:avLst/>
          </a:prstGeom>
          <a:noFill/>
        </p:spPr>
        <p:txBody>
          <a:bodyPr wrap="square" rtlCol="0">
            <a:spAutoFit/>
          </a:bodyPr>
          <a:lstStyle/>
          <a:p>
            <a:pPr marL="285750" indent="-285750">
              <a:buFont typeface="Wingdings" panose="05000000000000000000" pitchFamily="2" charset="2"/>
              <a:buChar char="q"/>
            </a:pPr>
            <a:r>
              <a:rPr lang="en-US" dirty="0"/>
              <a:t>When the authentic look of steel windows accompanied with exceptional performance is a major call, then S67 URBAN is the ideal choice.  </a:t>
            </a:r>
            <a:endParaRPr lang="el-GR" dirty="0"/>
          </a:p>
        </p:txBody>
      </p:sp>
      <p:pic>
        <p:nvPicPr>
          <p:cNvPr id="7" name="Picture 6" descr="A picture containing engineering drawing&#10;&#10;Description automatically generated">
            <a:extLst>
              <a:ext uri="{FF2B5EF4-FFF2-40B4-BE49-F238E27FC236}">
                <a16:creationId xmlns:a16="http://schemas.microsoft.com/office/drawing/2014/main" id="{89979EFF-12DE-41BB-B64A-2B6880786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5891" y="2751995"/>
            <a:ext cx="3448062" cy="3600497"/>
          </a:xfrm>
          <a:prstGeom prst="rect">
            <a:avLst/>
          </a:prstGeom>
        </p:spPr>
      </p:pic>
    </p:spTree>
    <p:extLst>
      <p:ext uri="{BB962C8B-B14F-4D97-AF65-F5344CB8AC3E}">
        <p14:creationId xmlns:p14="http://schemas.microsoft.com/office/powerpoint/2010/main" val="41601366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8B9DE44-7D22-4A1C-A43E-44631D3B1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2998" y="324152"/>
            <a:ext cx="2276861" cy="652273"/>
          </a:xfrm>
          <a:prstGeom prst="rect">
            <a:avLst/>
          </a:prstGeom>
        </p:spPr>
      </p:pic>
      <p:sp>
        <p:nvSpPr>
          <p:cNvPr id="17" name="Θέση περιεχομένου 2">
            <a:extLst>
              <a:ext uri="{FF2B5EF4-FFF2-40B4-BE49-F238E27FC236}">
                <a16:creationId xmlns:a16="http://schemas.microsoft.com/office/drawing/2014/main" id="{AD0001B2-7BB2-42FE-95BA-EF82581D7F9F}"/>
              </a:ext>
            </a:extLst>
          </p:cNvPr>
          <p:cNvSpPr txBox="1">
            <a:spLocks/>
          </p:cNvSpPr>
          <p:nvPr/>
        </p:nvSpPr>
        <p:spPr>
          <a:xfrm>
            <a:off x="684362" y="1269554"/>
            <a:ext cx="7888288" cy="51845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4740A"/>
                </a:solidFill>
              </a:rPr>
              <a:t> </a:t>
            </a:r>
            <a:endParaRPr lang="en-US" sz="2400" b="1" dirty="0"/>
          </a:p>
          <a:p>
            <a:pPr marL="514350" indent="-514350">
              <a:buFont typeface="Arial" panose="020B0604020202020204" pitchFamily="34" charset="0"/>
              <a:buAutoNum type="arabicPeriod"/>
            </a:pPr>
            <a:endParaRPr lang="en-US" sz="3200" b="1" dirty="0">
              <a:solidFill>
                <a:srgbClr val="FFC000"/>
              </a:solidFill>
            </a:endParaRPr>
          </a:p>
          <a:p>
            <a:pPr marL="514350" indent="-514350">
              <a:buFont typeface="Arial" panose="020B0604020202020204" pitchFamily="34" charset="0"/>
              <a:buAutoNum type="arabicPeriod"/>
            </a:pPr>
            <a:endParaRPr lang="el-GR" sz="3200" b="1" dirty="0">
              <a:solidFill>
                <a:srgbClr val="FFC000"/>
              </a:solidFill>
            </a:endParaRPr>
          </a:p>
        </p:txBody>
      </p:sp>
      <p:sp>
        <p:nvSpPr>
          <p:cNvPr id="2" name="Τίτλος 1">
            <a:extLst>
              <a:ext uri="{FF2B5EF4-FFF2-40B4-BE49-F238E27FC236}">
                <a16:creationId xmlns:a16="http://schemas.microsoft.com/office/drawing/2014/main" id="{B08FF9CC-AE55-4088-BE80-1357029A47E4}"/>
              </a:ext>
            </a:extLst>
          </p:cNvPr>
          <p:cNvSpPr txBox="1">
            <a:spLocks/>
          </p:cNvSpPr>
          <p:nvPr/>
        </p:nvSpPr>
        <p:spPr>
          <a:xfrm>
            <a:off x="1850515" y="3016799"/>
            <a:ext cx="5555982" cy="3932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C000"/>
                </a:solidFill>
              </a:rPr>
              <a:t>Benefits per  Customer Persona </a:t>
            </a:r>
            <a:endParaRPr lang="el-GR" sz="3200" b="1" dirty="0">
              <a:solidFill>
                <a:srgbClr val="FFC000"/>
              </a:solidFill>
            </a:endParaRPr>
          </a:p>
        </p:txBody>
      </p:sp>
    </p:spTree>
    <p:extLst>
      <p:ext uri="{BB962C8B-B14F-4D97-AF65-F5344CB8AC3E}">
        <p14:creationId xmlns:p14="http://schemas.microsoft.com/office/powerpoint/2010/main" val="11468696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8B9DE44-7D22-4A1C-A43E-44631D3B1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998" y="324152"/>
            <a:ext cx="2276861" cy="652273"/>
          </a:xfrm>
          <a:prstGeom prst="rect">
            <a:avLst/>
          </a:prstGeom>
        </p:spPr>
      </p:pic>
      <p:sp>
        <p:nvSpPr>
          <p:cNvPr id="17" name="Θέση περιεχομένου 2">
            <a:extLst>
              <a:ext uri="{FF2B5EF4-FFF2-40B4-BE49-F238E27FC236}">
                <a16:creationId xmlns:a16="http://schemas.microsoft.com/office/drawing/2014/main" id="{AD0001B2-7BB2-42FE-95BA-EF82581D7F9F}"/>
              </a:ext>
            </a:extLst>
          </p:cNvPr>
          <p:cNvSpPr txBox="1">
            <a:spLocks/>
          </p:cNvSpPr>
          <p:nvPr/>
        </p:nvSpPr>
        <p:spPr>
          <a:xfrm>
            <a:off x="684362" y="1269554"/>
            <a:ext cx="7888288" cy="51845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4740A"/>
                </a:solidFill>
              </a:rPr>
              <a:t> </a:t>
            </a:r>
            <a:endParaRPr lang="en-US" sz="2400" b="1" dirty="0"/>
          </a:p>
          <a:p>
            <a:pPr marL="514350" indent="-514350">
              <a:buFont typeface="Arial" panose="020B0604020202020204" pitchFamily="34" charset="0"/>
              <a:buAutoNum type="arabicPeriod"/>
            </a:pPr>
            <a:endParaRPr lang="en-US" sz="3200" b="1" dirty="0">
              <a:solidFill>
                <a:srgbClr val="FFC000"/>
              </a:solidFill>
            </a:endParaRPr>
          </a:p>
          <a:p>
            <a:pPr marL="514350" indent="-514350">
              <a:buFont typeface="Arial" panose="020B0604020202020204" pitchFamily="34" charset="0"/>
              <a:buAutoNum type="arabicPeriod"/>
            </a:pPr>
            <a:endParaRPr lang="el-GR" sz="3200" b="1" dirty="0">
              <a:solidFill>
                <a:srgbClr val="FFC000"/>
              </a:solidFill>
            </a:endParaRPr>
          </a:p>
        </p:txBody>
      </p:sp>
      <p:sp>
        <p:nvSpPr>
          <p:cNvPr id="2" name="Τίτλος 1">
            <a:extLst>
              <a:ext uri="{FF2B5EF4-FFF2-40B4-BE49-F238E27FC236}">
                <a16:creationId xmlns:a16="http://schemas.microsoft.com/office/drawing/2014/main" id="{B08FF9CC-AE55-4088-BE80-1357029A47E4}"/>
              </a:ext>
            </a:extLst>
          </p:cNvPr>
          <p:cNvSpPr txBox="1">
            <a:spLocks/>
          </p:cNvSpPr>
          <p:nvPr/>
        </p:nvSpPr>
        <p:spPr>
          <a:xfrm>
            <a:off x="1850515" y="3016799"/>
            <a:ext cx="5555982" cy="3932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l-GR" sz="3200" b="1" dirty="0">
              <a:solidFill>
                <a:srgbClr val="FFC000"/>
              </a:solidFill>
            </a:endParaRPr>
          </a:p>
        </p:txBody>
      </p:sp>
      <p:pic>
        <p:nvPicPr>
          <p:cNvPr id="4" name="Picture 3" descr="A picture containing sitting, table, small, light&#10;&#10;Description automatically generated">
            <a:extLst>
              <a:ext uri="{FF2B5EF4-FFF2-40B4-BE49-F238E27FC236}">
                <a16:creationId xmlns:a16="http://schemas.microsoft.com/office/drawing/2014/main" id="{8834A2EA-1127-49D2-B354-98D7AB5461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5565" y="1582073"/>
            <a:ext cx="2133600" cy="2133600"/>
          </a:xfrm>
          <a:prstGeom prst="rect">
            <a:avLst/>
          </a:prstGeom>
        </p:spPr>
      </p:pic>
      <p:pic>
        <p:nvPicPr>
          <p:cNvPr id="7" name="Εικόνα 3" descr="image001">
            <a:extLst>
              <a:ext uri="{FF2B5EF4-FFF2-40B4-BE49-F238E27FC236}">
                <a16:creationId xmlns:a16="http://schemas.microsoft.com/office/drawing/2014/main" id="{FC8D14DF-4294-4043-AEE9-DE46594455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7503" y="1743075"/>
            <a:ext cx="230505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Τίτλος 1">
            <a:extLst>
              <a:ext uri="{FF2B5EF4-FFF2-40B4-BE49-F238E27FC236}">
                <a16:creationId xmlns:a16="http://schemas.microsoft.com/office/drawing/2014/main" id="{37F300D8-5912-43B2-B02B-AE7435C54B1C}"/>
              </a:ext>
            </a:extLst>
          </p:cNvPr>
          <p:cNvSpPr txBox="1">
            <a:spLocks/>
          </p:cNvSpPr>
          <p:nvPr/>
        </p:nvSpPr>
        <p:spPr>
          <a:xfrm>
            <a:off x="2062551" y="1082608"/>
            <a:ext cx="5555982" cy="3932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C000"/>
                </a:solidFill>
              </a:rPr>
              <a:t>Benefits per  Customer Persona </a:t>
            </a:r>
            <a:endParaRPr lang="el-GR" sz="3200" b="1" dirty="0">
              <a:solidFill>
                <a:srgbClr val="FFC000"/>
              </a:solidFill>
            </a:endParaRPr>
          </a:p>
        </p:txBody>
      </p:sp>
      <p:sp>
        <p:nvSpPr>
          <p:cNvPr id="11" name="TextBox 10">
            <a:extLst>
              <a:ext uri="{FF2B5EF4-FFF2-40B4-BE49-F238E27FC236}">
                <a16:creationId xmlns:a16="http://schemas.microsoft.com/office/drawing/2014/main" id="{CBF7A715-DA49-4C3F-83CC-FCEF5DCE953F}"/>
              </a:ext>
            </a:extLst>
          </p:cNvPr>
          <p:cNvSpPr txBox="1"/>
          <p:nvPr/>
        </p:nvSpPr>
        <p:spPr>
          <a:xfrm>
            <a:off x="249381" y="3657863"/>
            <a:ext cx="8550477" cy="523220"/>
          </a:xfrm>
          <a:prstGeom prst="rect">
            <a:avLst/>
          </a:prstGeom>
          <a:solidFill>
            <a:srgbClr val="00B0F0"/>
          </a:solidFill>
        </p:spPr>
        <p:txBody>
          <a:bodyPr wrap="square" rtlCol="0">
            <a:spAutoFit/>
          </a:bodyPr>
          <a:lstStyle/>
          <a:p>
            <a:pPr algn="ctr"/>
            <a:r>
              <a:rPr lang="en-US" sz="2800" dirty="0"/>
              <a:t>Fabricators</a:t>
            </a:r>
          </a:p>
        </p:txBody>
      </p:sp>
      <p:sp>
        <p:nvSpPr>
          <p:cNvPr id="6" name="TextBox 5">
            <a:extLst>
              <a:ext uri="{FF2B5EF4-FFF2-40B4-BE49-F238E27FC236}">
                <a16:creationId xmlns:a16="http://schemas.microsoft.com/office/drawing/2014/main" id="{429B0679-5720-4A13-970D-02AFF5838E0C}"/>
              </a:ext>
            </a:extLst>
          </p:cNvPr>
          <p:cNvSpPr txBox="1"/>
          <p:nvPr/>
        </p:nvSpPr>
        <p:spPr>
          <a:xfrm>
            <a:off x="249381" y="4181083"/>
            <a:ext cx="8550477" cy="2585323"/>
          </a:xfrm>
          <a:prstGeom prst="rect">
            <a:avLst/>
          </a:prstGeom>
          <a:noFill/>
        </p:spPr>
        <p:txBody>
          <a:bodyPr wrap="square" rtlCol="0">
            <a:spAutoFit/>
          </a:bodyPr>
          <a:lstStyle/>
          <a:p>
            <a:pPr marL="285750" indent="-285750">
              <a:buFont typeface="Wingdings" panose="05000000000000000000" pitchFamily="2" charset="2"/>
              <a:buChar char="q"/>
            </a:pPr>
            <a:r>
              <a:rPr lang="en-US" dirty="0"/>
              <a:t>Fixed cost of profiles due to sales per meter  €/m (no hidden charges due to packaging)</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Use of an advanced and diversified product </a:t>
            </a:r>
            <a:r>
              <a:rPr lang="en-US" u="sng" dirty="0"/>
              <a:t>that many competitors don’t have in their range.</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New market opportunities since fabricators can now be involved in projects that industrial look of windows is required.</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l-GR" dirty="0"/>
          </a:p>
        </p:txBody>
      </p:sp>
      <p:pic>
        <p:nvPicPr>
          <p:cNvPr id="10" name="Picture 9" descr="A group of people standing in a room&#10;&#10;Description automatically generated">
            <a:extLst>
              <a:ext uri="{FF2B5EF4-FFF2-40B4-BE49-F238E27FC236}">
                <a16:creationId xmlns:a16="http://schemas.microsoft.com/office/drawing/2014/main" id="{30B52180-F896-4447-8D0C-BCB315706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1264" y="1577308"/>
            <a:ext cx="2466975" cy="1847850"/>
          </a:xfrm>
          <a:prstGeom prst="rect">
            <a:avLst/>
          </a:prstGeom>
        </p:spPr>
      </p:pic>
    </p:spTree>
    <p:extLst>
      <p:ext uri="{BB962C8B-B14F-4D97-AF65-F5344CB8AC3E}">
        <p14:creationId xmlns:p14="http://schemas.microsoft.com/office/powerpoint/2010/main" val="33144882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8B9DE44-7D22-4A1C-A43E-44631D3B1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998" y="324152"/>
            <a:ext cx="2276861" cy="652273"/>
          </a:xfrm>
          <a:prstGeom prst="rect">
            <a:avLst/>
          </a:prstGeom>
        </p:spPr>
      </p:pic>
      <p:sp>
        <p:nvSpPr>
          <p:cNvPr id="17" name="Θέση περιεχομένου 2">
            <a:extLst>
              <a:ext uri="{FF2B5EF4-FFF2-40B4-BE49-F238E27FC236}">
                <a16:creationId xmlns:a16="http://schemas.microsoft.com/office/drawing/2014/main" id="{AD0001B2-7BB2-42FE-95BA-EF82581D7F9F}"/>
              </a:ext>
            </a:extLst>
          </p:cNvPr>
          <p:cNvSpPr txBox="1">
            <a:spLocks/>
          </p:cNvSpPr>
          <p:nvPr/>
        </p:nvSpPr>
        <p:spPr>
          <a:xfrm>
            <a:off x="684362" y="1269554"/>
            <a:ext cx="7888288" cy="51845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4740A"/>
                </a:solidFill>
              </a:rPr>
              <a:t> </a:t>
            </a:r>
            <a:endParaRPr lang="en-US" sz="2400" b="1" dirty="0"/>
          </a:p>
          <a:p>
            <a:pPr marL="514350" indent="-514350">
              <a:buFont typeface="Arial" panose="020B0604020202020204" pitchFamily="34" charset="0"/>
              <a:buAutoNum type="arabicPeriod"/>
            </a:pPr>
            <a:endParaRPr lang="en-US" sz="3200" b="1" dirty="0">
              <a:solidFill>
                <a:srgbClr val="FFC000"/>
              </a:solidFill>
            </a:endParaRPr>
          </a:p>
          <a:p>
            <a:pPr marL="514350" indent="-514350">
              <a:buFont typeface="Arial" panose="020B0604020202020204" pitchFamily="34" charset="0"/>
              <a:buAutoNum type="arabicPeriod"/>
            </a:pPr>
            <a:endParaRPr lang="el-GR" sz="3200" b="1" dirty="0">
              <a:solidFill>
                <a:srgbClr val="FFC000"/>
              </a:solidFill>
            </a:endParaRPr>
          </a:p>
        </p:txBody>
      </p:sp>
      <p:sp>
        <p:nvSpPr>
          <p:cNvPr id="2" name="Τίτλος 1">
            <a:extLst>
              <a:ext uri="{FF2B5EF4-FFF2-40B4-BE49-F238E27FC236}">
                <a16:creationId xmlns:a16="http://schemas.microsoft.com/office/drawing/2014/main" id="{B08FF9CC-AE55-4088-BE80-1357029A47E4}"/>
              </a:ext>
            </a:extLst>
          </p:cNvPr>
          <p:cNvSpPr txBox="1">
            <a:spLocks/>
          </p:cNvSpPr>
          <p:nvPr/>
        </p:nvSpPr>
        <p:spPr>
          <a:xfrm>
            <a:off x="1850515" y="3016799"/>
            <a:ext cx="5555982" cy="3932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l-GR" sz="3200" b="1" dirty="0">
              <a:solidFill>
                <a:srgbClr val="FFC000"/>
              </a:solidFill>
            </a:endParaRPr>
          </a:p>
        </p:txBody>
      </p:sp>
      <p:pic>
        <p:nvPicPr>
          <p:cNvPr id="4" name="Picture 3" descr="A picture containing sitting, table, small, light&#10;&#10;Description automatically generated">
            <a:extLst>
              <a:ext uri="{FF2B5EF4-FFF2-40B4-BE49-F238E27FC236}">
                <a16:creationId xmlns:a16="http://schemas.microsoft.com/office/drawing/2014/main" id="{8834A2EA-1127-49D2-B354-98D7AB5461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5565" y="1582073"/>
            <a:ext cx="2133600" cy="2133600"/>
          </a:xfrm>
          <a:prstGeom prst="rect">
            <a:avLst/>
          </a:prstGeom>
        </p:spPr>
      </p:pic>
      <p:pic>
        <p:nvPicPr>
          <p:cNvPr id="7" name="Εικόνα 3" descr="image001">
            <a:extLst>
              <a:ext uri="{FF2B5EF4-FFF2-40B4-BE49-F238E27FC236}">
                <a16:creationId xmlns:a16="http://schemas.microsoft.com/office/drawing/2014/main" id="{FC8D14DF-4294-4043-AEE9-DE46594455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7503" y="1743075"/>
            <a:ext cx="230505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Τίτλος 1">
            <a:extLst>
              <a:ext uri="{FF2B5EF4-FFF2-40B4-BE49-F238E27FC236}">
                <a16:creationId xmlns:a16="http://schemas.microsoft.com/office/drawing/2014/main" id="{37F300D8-5912-43B2-B02B-AE7435C54B1C}"/>
              </a:ext>
            </a:extLst>
          </p:cNvPr>
          <p:cNvSpPr txBox="1">
            <a:spLocks/>
          </p:cNvSpPr>
          <p:nvPr/>
        </p:nvSpPr>
        <p:spPr>
          <a:xfrm>
            <a:off x="2062551" y="1082608"/>
            <a:ext cx="5555982" cy="3932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C000"/>
                </a:solidFill>
              </a:rPr>
              <a:t>Benefits per  Customer Persona </a:t>
            </a:r>
            <a:endParaRPr lang="el-GR" sz="3200" b="1" dirty="0">
              <a:solidFill>
                <a:srgbClr val="FFC000"/>
              </a:solidFill>
            </a:endParaRPr>
          </a:p>
        </p:txBody>
      </p:sp>
      <p:sp>
        <p:nvSpPr>
          <p:cNvPr id="11" name="TextBox 10">
            <a:extLst>
              <a:ext uri="{FF2B5EF4-FFF2-40B4-BE49-F238E27FC236}">
                <a16:creationId xmlns:a16="http://schemas.microsoft.com/office/drawing/2014/main" id="{CBF7A715-DA49-4C3F-83CC-FCEF5DCE953F}"/>
              </a:ext>
            </a:extLst>
          </p:cNvPr>
          <p:cNvSpPr txBox="1"/>
          <p:nvPr/>
        </p:nvSpPr>
        <p:spPr>
          <a:xfrm>
            <a:off x="249381" y="3657863"/>
            <a:ext cx="8550477" cy="523220"/>
          </a:xfrm>
          <a:prstGeom prst="rect">
            <a:avLst/>
          </a:prstGeom>
          <a:solidFill>
            <a:srgbClr val="00B0F0"/>
          </a:solidFill>
        </p:spPr>
        <p:txBody>
          <a:bodyPr wrap="square" rtlCol="0">
            <a:spAutoFit/>
          </a:bodyPr>
          <a:lstStyle/>
          <a:p>
            <a:pPr algn="ctr"/>
            <a:r>
              <a:rPr lang="en-US" sz="2800" dirty="0"/>
              <a:t>Fabricators</a:t>
            </a:r>
          </a:p>
        </p:txBody>
      </p:sp>
      <p:sp>
        <p:nvSpPr>
          <p:cNvPr id="6" name="TextBox 5">
            <a:extLst>
              <a:ext uri="{FF2B5EF4-FFF2-40B4-BE49-F238E27FC236}">
                <a16:creationId xmlns:a16="http://schemas.microsoft.com/office/drawing/2014/main" id="{429B0679-5720-4A13-970D-02AFF5838E0C}"/>
              </a:ext>
            </a:extLst>
          </p:cNvPr>
          <p:cNvSpPr txBox="1"/>
          <p:nvPr/>
        </p:nvSpPr>
        <p:spPr>
          <a:xfrm>
            <a:off x="249381" y="4181083"/>
            <a:ext cx="8550477" cy="3139321"/>
          </a:xfrm>
          <a:prstGeom prst="rect">
            <a:avLst/>
          </a:prstGeom>
          <a:noFill/>
        </p:spPr>
        <p:txBody>
          <a:bodyPr wrap="square" rtlCol="0">
            <a:spAutoFit/>
          </a:bodyPr>
          <a:lstStyle/>
          <a:p>
            <a:pPr marL="285750" indent="-285750">
              <a:buFont typeface="Wingdings" panose="05000000000000000000" pitchFamily="2" charset="2"/>
              <a:buChar char="q"/>
            </a:pPr>
            <a:r>
              <a:rPr lang="en-US" dirty="0"/>
              <a:t>Different versions of product, by using concealed or standard mechanism, make S67 Urban an extremely competitive system.</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Reduce inventory cost by using same accessories(corners and gaskets) with S67</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Reduce cost of fabrication by using same crimping knifes like S67.</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l-GR" dirty="0"/>
          </a:p>
        </p:txBody>
      </p:sp>
      <p:pic>
        <p:nvPicPr>
          <p:cNvPr id="5" name="Picture 4" descr="A group of people standing in a room&#10;&#10;Description automatically generated">
            <a:extLst>
              <a:ext uri="{FF2B5EF4-FFF2-40B4-BE49-F238E27FC236}">
                <a16:creationId xmlns:a16="http://schemas.microsoft.com/office/drawing/2014/main" id="{BDD83655-C33E-4293-93C7-0FDB3ED736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5675" y="1562231"/>
            <a:ext cx="2466975" cy="1847850"/>
          </a:xfrm>
          <a:prstGeom prst="rect">
            <a:avLst/>
          </a:prstGeom>
        </p:spPr>
      </p:pic>
    </p:spTree>
    <p:extLst>
      <p:ext uri="{BB962C8B-B14F-4D97-AF65-F5344CB8AC3E}">
        <p14:creationId xmlns:p14="http://schemas.microsoft.com/office/powerpoint/2010/main" val="1551925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8B9DE44-7D22-4A1C-A43E-44631D3B1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998" y="324152"/>
            <a:ext cx="2276861" cy="652273"/>
          </a:xfrm>
          <a:prstGeom prst="rect">
            <a:avLst/>
          </a:prstGeom>
        </p:spPr>
      </p:pic>
      <p:sp>
        <p:nvSpPr>
          <p:cNvPr id="17" name="Θέση περιεχομένου 2">
            <a:extLst>
              <a:ext uri="{FF2B5EF4-FFF2-40B4-BE49-F238E27FC236}">
                <a16:creationId xmlns:a16="http://schemas.microsoft.com/office/drawing/2014/main" id="{AD0001B2-7BB2-42FE-95BA-EF82581D7F9F}"/>
              </a:ext>
            </a:extLst>
          </p:cNvPr>
          <p:cNvSpPr txBox="1">
            <a:spLocks/>
          </p:cNvSpPr>
          <p:nvPr/>
        </p:nvSpPr>
        <p:spPr>
          <a:xfrm>
            <a:off x="684362" y="1269554"/>
            <a:ext cx="7888288" cy="51845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4740A"/>
                </a:solidFill>
              </a:rPr>
              <a:t> </a:t>
            </a:r>
            <a:endParaRPr lang="en-US" sz="2400" b="1" dirty="0"/>
          </a:p>
          <a:p>
            <a:pPr marL="514350" indent="-514350">
              <a:buFont typeface="Arial" panose="020B0604020202020204" pitchFamily="34" charset="0"/>
              <a:buAutoNum type="arabicPeriod"/>
            </a:pPr>
            <a:endParaRPr lang="en-US" sz="3200" b="1" dirty="0">
              <a:solidFill>
                <a:srgbClr val="FFC000"/>
              </a:solidFill>
            </a:endParaRPr>
          </a:p>
          <a:p>
            <a:pPr marL="514350" indent="-514350">
              <a:buFont typeface="Arial" panose="020B0604020202020204" pitchFamily="34" charset="0"/>
              <a:buAutoNum type="arabicPeriod"/>
            </a:pPr>
            <a:endParaRPr lang="el-GR" sz="3200" b="1" dirty="0">
              <a:solidFill>
                <a:srgbClr val="FFC000"/>
              </a:solidFill>
            </a:endParaRPr>
          </a:p>
        </p:txBody>
      </p:sp>
      <p:sp>
        <p:nvSpPr>
          <p:cNvPr id="2" name="Τίτλος 1">
            <a:extLst>
              <a:ext uri="{FF2B5EF4-FFF2-40B4-BE49-F238E27FC236}">
                <a16:creationId xmlns:a16="http://schemas.microsoft.com/office/drawing/2014/main" id="{B08FF9CC-AE55-4088-BE80-1357029A47E4}"/>
              </a:ext>
            </a:extLst>
          </p:cNvPr>
          <p:cNvSpPr txBox="1">
            <a:spLocks/>
          </p:cNvSpPr>
          <p:nvPr/>
        </p:nvSpPr>
        <p:spPr>
          <a:xfrm>
            <a:off x="1850515" y="3016799"/>
            <a:ext cx="5555982" cy="3932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l-GR" sz="3200" b="1" dirty="0">
              <a:solidFill>
                <a:srgbClr val="FFC000"/>
              </a:solidFill>
            </a:endParaRPr>
          </a:p>
        </p:txBody>
      </p:sp>
      <p:pic>
        <p:nvPicPr>
          <p:cNvPr id="4" name="Picture 3" descr="A picture containing sitting, table, small, light&#10;&#10;Description automatically generated">
            <a:extLst>
              <a:ext uri="{FF2B5EF4-FFF2-40B4-BE49-F238E27FC236}">
                <a16:creationId xmlns:a16="http://schemas.microsoft.com/office/drawing/2014/main" id="{8834A2EA-1127-49D2-B354-98D7AB5461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3136" y="1545613"/>
            <a:ext cx="2133600" cy="2133600"/>
          </a:xfrm>
          <a:prstGeom prst="rect">
            <a:avLst/>
          </a:prstGeom>
        </p:spPr>
      </p:pic>
      <p:pic>
        <p:nvPicPr>
          <p:cNvPr id="7" name="Εικόνα 3" descr="image001">
            <a:extLst>
              <a:ext uri="{FF2B5EF4-FFF2-40B4-BE49-F238E27FC236}">
                <a16:creationId xmlns:a16="http://schemas.microsoft.com/office/drawing/2014/main" id="{FC8D14DF-4294-4043-AEE9-DE46594455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4831" y="1722205"/>
            <a:ext cx="230505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Τίτλος 1">
            <a:extLst>
              <a:ext uri="{FF2B5EF4-FFF2-40B4-BE49-F238E27FC236}">
                <a16:creationId xmlns:a16="http://schemas.microsoft.com/office/drawing/2014/main" id="{37F300D8-5912-43B2-B02B-AE7435C54B1C}"/>
              </a:ext>
            </a:extLst>
          </p:cNvPr>
          <p:cNvSpPr txBox="1">
            <a:spLocks/>
          </p:cNvSpPr>
          <p:nvPr/>
        </p:nvSpPr>
        <p:spPr>
          <a:xfrm>
            <a:off x="2062551" y="1082608"/>
            <a:ext cx="5555982" cy="3932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C000"/>
                </a:solidFill>
              </a:rPr>
              <a:t>Benefits per  Customer Persona </a:t>
            </a:r>
            <a:endParaRPr lang="el-GR" sz="3200" b="1" dirty="0">
              <a:solidFill>
                <a:srgbClr val="FFC000"/>
              </a:solidFill>
            </a:endParaRPr>
          </a:p>
        </p:txBody>
      </p:sp>
      <p:sp>
        <p:nvSpPr>
          <p:cNvPr id="11" name="TextBox 10">
            <a:extLst>
              <a:ext uri="{FF2B5EF4-FFF2-40B4-BE49-F238E27FC236}">
                <a16:creationId xmlns:a16="http://schemas.microsoft.com/office/drawing/2014/main" id="{CBF7A715-DA49-4C3F-83CC-FCEF5DCE953F}"/>
              </a:ext>
            </a:extLst>
          </p:cNvPr>
          <p:cNvSpPr txBox="1"/>
          <p:nvPr/>
        </p:nvSpPr>
        <p:spPr>
          <a:xfrm>
            <a:off x="249381" y="3520974"/>
            <a:ext cx="8550477" cy="523220"/>
          </a:xfrm>
          <a:prstGeom prst="rect">
            <a:avLst/>
          </a:prstGeom>
          <a:solidFill>
            <a:srgbClr val="00B0F0"/>
          </a:solidFill>
        </p:spPr>
        <p:txBody>
          <a:bodyPr wrap="square" rtlCol="0">
            <a:spAutoFit/>
          </a:bodyPr>
          <a:lstStyle/>
          <a:p>
            <a:pPr algn="ctr"/>
            <a:r>
              <a:rPr lang="en-US" sz="2800" dirty="0"/>
              <a:t>Architects</a:t>
            </a:r>
          </a:p>
        </p:txBody>
      </p:sp>
      <p:sp>
        <p:nvSpPr>
          <p:cNvPr id="6" name="TextBox 5">
            <a:extLst>
              <a:ext uri="{FF2B5EF4-FFF2-40B4-BE49-F238E27FC236}">
                <a16:creationId xmlns:a16="http://schemas.microsoft.com/office/drawing/2014/main" id="{429B0679-5720-4A13-970D-02AFF5838E0C}"/>
              </a:ext>
            </a:extLst>
          </p:cNvPr>
          <p:cNvSpPr txBox="1"/>
          <p:nvPr/>
        </p:nvSpPr>
        <p:spPr>
          <a:xfrm>
            <a:off x="296761" y="4296724"/>
            <a:ext cx="8550477" cy="2031325"/>
          </a:xfrm>
          <a:prstGeom prst="rect">
            <a:avLst/>
          </a:prstGeom>
          <a:noFill/>
        </p:spPr>
        <p:txBody>
          <a:bodyPr wrap="square" rtlCol="0">
            <a:spAutoFit/>
          </a:bodyPr>
          <a:lstStyle/>
          <a:p>
            <a:pPr marL="285750" indent="-285750">
              <a:buFont typeface="Wingdings" panose="05000000000000000000" pitchFamily="2" charset="2"/>
              <a:buChar char="q"/>
            </a:pPr>
            <a:r>
              <a:rPr lang="en-US" dirty="0"/>
              <a:t>Product that helps architects to enrich their range of options with a system that successfully combines the classic with the modern.</a:t>
            </a:r>
            <a:endParaRPr lang="el-GR" dirty="0"/>
          </a:p>
          <a:p>
            <a:pPr marL="285750" indent="-285750">
              <a:buFont typeface="Wingdings" panose="05000000000000000000" pitchFamily="2" charset="2"/>
              <a:buChar char="q"/>
            </a:pPr>
            <a:endParaRPr lang="el-GR" dirty="0"/>
          </a:p>
          <a:p>
            <a:pPr marL="285750" indent="-285750">
              <a:buFont typeface="Wingdings" panose="05000000000000000000" pitchFamily="2" charset="2"/>
              <a:buChar char="q"/>
            </a:pPr>
            <a:endParaRPr lang="el-GR" dirty="0"/>
          </a:p>
          <a:p>
            <a:pPr marL="285750" indent="-285750">
              <a:buFont typeface="Wingdings" panose="05000000000000000000" pitchFamily="2" charset="2"/>
              <a:buChar char="q"/>
            </a:pPr>
            <a:r>
              <a:rPr lang="en-US" dirty="0"/>
              <a:t>Variety of architectural solutions providing a complete range of hinged typologies</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p:txBody>
      </p:sp>
      <p:pic>
        <p:nvPicPr>
          <p:cNvPr id="8" name="Picture 7">
            <a:extLst>
              <a:ext uri="{FF2B5EF4-FFF2-40B4-BE49-F238E27FC236}">
                <a16:creationId xmlns:a16="http://schemas.microsoft.com/office/drawing/2014/main" id="{77D56DD5-821B-4077-B2C5-653047F7C6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4683" y="1848121"/>
            <a:ext cx="3305175" cy="1381125"/>
          </a:xfrm>
          <a:prstGeom prst="rect">
            <a:avLst/>
          </a:prstGeom>
        </p:spPr>
      </p:pic>
    </p:spTree>
    <p:extLst>
      <p:ext uri="{BB962C8B-B14F-4D97-AF65-F5344CB8AC3E}">
        <p14:creationId xmlns:p14="http://schemas.microsoft.com/office/powerpoint/2010/main" val="7002497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8B9DE44-7D22-4A1C-A43E-44631D3B1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998" y="324152"/>
            <a:ext cx="2276861" cy="652273"/>
          </a:xfrm>
          <a:prstGeom prst="rect">
            <a:avLst/>
          </a:prstGeom>
        </p:spPr>
      </p:pic>
      <p:sp>
        <p:nvSpPr>
          <p:cNvPr id="17" name="Θέση περιεχομένου 2">
            <a:extLst>
              <a:ext uri="{FF2B5EF4-FFF2-40B4-BE49-F238E27FC236}">
                <a16:creationId xmlns:a16="http://schemas.microsoft.com/office/drawing/2014/main" id="{AD0001B2-7BB2-42FE-95BA-EF82581D7F9F}"/>
              </a:ext>
            </a:extLst>
          </p:cNvPr>
          <p:cNvSpPr txBox="1">
            <a:spLocks/>
          </p:cNvSpPr>
          <p:nvPr/>
        </p:nvSpPr>
        <p:spPr>
          <a:xfrm>
            <a:off x="684362" y="1269554"/>
            <a:ext cx="7888288" cy="51845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4740A"/>
                </a:solidFill>
              </a:rPr>
              <a:t> </a:t>
            </a:r>
            <a:endParaRPr lang="en-US" sz="2400" b="1" dirty="0"/>
          </a:p>
          <a:p>
            <a:pPr marL="514350" indent="-514350">
              <a:buFont typeface="Arial" panose="020B0604020202020204" pitchFamily="34" charset="0"/>
              <a:buAutoNum type="arabicPeriod"/>
            </a:pPr>
            <a:endParaRPr lang="en-US" sz="3200" b="1" dirty="0">
              <a:solidFill>
                <a:srgbClr val="FFC000"/>
              </a:solidFill>
            </a:endParaRPr>
          </a:p>
          <a:p>
            <a:pPr marL="514350" indent="-514350">
              <a:buFont typeface="Arial" panose="020B0604020202020204" pitchFamily="34" charset="0"/>
              <a:buAutoNum type="arabicPeriod"/>
            </a:pPr>
            <a:endParaRPr lang="el-GR" sz="3200" b="1" dirty="0">
              <a:solidFill>
                <a:srgbClr val="FFC000"/>
              </a:solidFill>
            </a:endParaRPr>
          </a:p>
        </p:txBody>
      </p:sp>
      <p:sp>
        <p:nvSpPr>
          <p:cNvPr id="2" name="Τίτλος 1">
            <a:extLst>
              <a:ext uri="{FF2B5EF4-FFF2-40B4-BE49-F238E27FC236}">
                <a16:creationId xmlns:a16="http://schemas.microsoft.com/office/drawing/2014/main" id="{B08FF9CC-AE55-4088-BE80-1357029A47E4}"/>
              </a:ext>
            </a:extLst>
          </p:cNvPr>
          <p:cNvSpPr txBox="1">
            <a:spLocks/>
          </p:cNvSpPr>
          <p:nvPr/>
        </p:nvSpPr>
        <p:spPr>
          <a:xfrm>
            <a:off x="1850515" y="3016799"/>
            <a:ext cx="5555982" cy="3932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l-GR" sz="3200" b="1" dirty="0">
              <a:solidFill>
                <a:srgbClr val="FFC000"/>
              </a:solidFill>
            </a:endParaRPr>
          </a:p>
        </p:txBody>
      </p:sp>
      <p:pic>
        <p:nvPicPr>
          <p:cNvPr id="4" name="Picture 3" descr="A picture containing sitting, table, small, light&#10;&#10;Description automatically generated">
            <a:extLst>
              <a:ext uri="{FF2B5EF4-FFF2-40B4-BE49-F238E27FC236}">
                <a16:creationId xmlns:a16="http://schemas.microsoft.com/office/drawing/2014/main" id="{8834A2EA-1127-49D2-B354-98D7AB5461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3136" y="1545613"/>
            <a:ext cx="2133600" cy="2133600"/>
          </a:xfrm>
          <a:prstGeom prst="rect">
            <a:avLst/>
          </a:prstGeom>
        </p:spPr>
      </p:pic>
      <p:pic>
        <p:nvPicPr>
          <p:cNvPr id="7" name="Εικόνα 3" descr="image001">
            <a:extLst>
              <a:ext uri="{FF2B5EF4-FFF2-40B4-BE49-F238E27FC236}">
                <a16:creationId xmlns:a16="http://schemas.microsoft.com/office/drawing/2014/main" id="{FC8D14DF-4294-4043-AEE9-DE46594455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4831" y="1722205"/>
            <a:ext cx="230505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Τίτλος 1">
            <a:extLst>
              <a:ext uri="{FF2B5EF4-FFF2-40B4-BE49-F238E27FC236}">
                <a16:creationId xmlns:a16="http://schemas.microsoft.com/office/drawing/2014/main" id="{37F300D8-5912-43B2-B02B-AE7435C54B1C}"/>
              </a:ext>
            </a:extLst>
          </p:cNvPr>
          <p:cNvSpPr txBox="1">
            <a:spLocks/>
          </p:cNvSpPr>
          <p:nvPr/>
        </p:nvSpPr>
        <p:spPr>
          <a:xfrm>
            <a:off x="2062551" y="1082608"/>
            <a:ext cx="5555982" cy="3932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C000"/>
                </a:solidFill>
              </a:rPr>
              <a:t>Benefits per  Customer Persona </a:t>
            </a:r>
            <a:endParaRPr lang="el-GR" sz="3200" b="1" dirty="0">
              <a:solidFill>
                <a:srgbClr val="FFC000"/>
              </a:solidFill>
            </a:endParaRPr>
          </a:p>
        </p:txBody>
      </p:sp>
      <p:sp>
        <p:nvSpPr>
          <p:cNvPr id="11" name="TextBox 10">
            <a:extLst>
              <a:ext uri="{FF2B5EF4-FFF2-40B4-BE49-F238E27FC236}">
                <a16:creationId xmlns:a16="http://schemas.microsoft.com/office/drawing/2014/main" id="{CBF7A715-DA49-4C3F-83CC-FCEF5DCE953F}"/>
              </a:ext>
            </a:extLst>
          </p:cNvPr>
          <p:cNvSpPr txBox="1"/>
          <p:nvPr/>
        </p:nvSpPr>
        <p:spPr>
          <a:xfrm>
            <a:off x="249381" y="3520974"/>
            <a:ext cx="8550477" cy="523220"/>
          </a:xfrm>
          <a:prstGeom prst="rect">
            <a:avLst/>
          </a:prstGeom>
          <a:solidFill>
            <a:srgbClr val="00B0F0"/>
          </a:solidFill>
        </p:spPr>
        <p:txBody>
          <a:bodyPr wrap="square" rtlCol="0">
            <a:spAutoFit/>
          </a:bodyPr>
          <a:lstStyle/>
          <a:p>
            <a:pPr algn="ctr"/>
            <a:r>
              <a:rPr lang="en-US" sz="2800" dirty="0"/>
              <a:t>Architects</a:t>
            </a:r>
          </a:p>
        </p:txBody>
      </p:sp>
      <p:sp>
        <p:nvSpPr>
          <p:cNvPr id="6" name="TextBox 5">
            <a:extLst>
              <a:ext uri="{FF2B5EF4-FFF2-40B4-BE49-F238E27FC236}">
                <a16:creationId xmlns:a16="http://schemas.microsoft.com/office/drawing/2014/main" id="{429B0679-5720-4A13-970D-02AFF5838E0C}"/>
              </a:ext>
            </a:extLst>
          </p:cNvPr>
          <p:cNvSpPr txBox="1"/>
          <p:nvPr/>
        </p:nvSpPr>
        <p:spPr>
          <a:xfrm>
            <a:off x="249380" y="4051444"/>
            <a:ext cx="8550477" cy="2585323"/>
          </a:xfrm>
          <a:prstGeom prst="rect">
            <a:avLst/>
          </a:prstGeom>
          <a:noFill/>
        </p:spPr>
        <p:txBody>
          <a:bodyPr wrap="square" rtlCol="0">
            <a:spAutoFit/>
          </a:bodyPr>
          <a:lstStyle/>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Plethora of options in terms of appearance and  aesthetics, including concealed hinges, minimal handle and creation of small glass panes with the use of adhesive </a:t>
            </a:r>
            <a:r>
              <a:rPr lang="en-US" dirty="0" err="1"/>
              <a:t>muntins</a:t>
            </a:r>
            <a:r>
              <a:rPr lang="en-US" dirty="0"/>
              <a:t>.</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Ideal product for renovation since S67 URBAN replicates the industrial style and look of steel windows, along with added benefits of thermal insulated </a:t>
            </a:r>
            <a:r>
              <a:rPr lang="en-US" dirty="0" err="1"/>
              <a:t>aluminium</a:t>
            </a:r>
            <a:r>
              <a:rPr lang="en-US" dirty="0"/>
              <a:t> windows.</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l-GR" dirty="0"/>
          </a:p>
        </p:txBody>
      </p:sp>
      <p:pic>
        <p:nvPicPr>
          <p:cNvPr id="8" name="Picture 7">
            <a:extLst>
              <a:ext uri="{FF2B5EF4-FFF2-40B4-BE49-F238E27FC236}">
                <a16:creationId xmlns:a16="http://schemas.microsoft.com/office/drawing/2014/main" id="{77D56DD5-821B-4077-B2C5-653047F7C6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4683" y="1848121"/>
            <a:ext cx="3305175" cy="1381125"/>
          </a:xfrm>
          <a:prstGeom prst="rect">
            <a:avLst/>
          </a:prstGeom>
        </p:spPr>
      </p:pic>
    </p:spTree>
    <p:extLst>
      <p:ext uri="{BB962C8B-B14F-4D97-AF65-F5344CB8AC3E}">
        <p14:creationId xmlns:p14="http://schemas.microsoft.com/office/powerpoint/2010/main" val="7872554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8B9DE44-7D22-4A1C-A43E-44631D3B1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998" y="324152"/>
            <a:ext cx="2276861" cy="652273"/>
          </a:xfrm>
          <a:prstGeom prst="rect">
            <a:avLst/>
          </a:prstGeom>
        </p:spPr>
      </p:pic>
      <p:sp>
        <p:nvSpPr>
          <p:cNvPr id="17" name="Θέση περιεχομένου 2">
            <a:extLst>
              <a:ext uri="{FF2B5EF4-FFF2-40B4-BE49-F238E27FC236}">
                <a16:creationId xmlns:a16="http://schemas.microsoft.com/office/drawing/2014/main" id="{AD0001B2-7BB2-42FE-95BA-EF82581D7F9F}"/>
              </a:ext>
            </a:extLst>
          </p:cNvPr>
          <p:cNvSpPr txBox="1">
            <a:spLocks/>
          </p:cNvSpPr>
          <p:nvPr/>
        </p:nvSpPr>
        <p:spPr>
          <a:xfrm>
            <a:off x="684362" y="1269554"/>
            <a:ext cx="7888288" cy="51845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4740A"/>
                </a:solidFill>
              </a:rPr>
              <a:t> </a:t>
            </a:r>
            <a:endParaRPr lang="en-US" sz="2400" b="1" dirty="0"/>
          </a:p>
          <a:p>
            <a:pPr marL="514350" indent="-514350">
              <a:buFont typeface="Arial" panose="020B0604020202020204" pitchFamily="34" charset="0"/>
              <a:buAutoNum type="arabicPeriod"/>
            </a:pPr>
            <a:endParaRPr lang="en-US" sz="3200" b="1" dirty="0">
              <a:solidFill>
                <a:srgbClr val="FFC000"/>
              </a:solidFill>
            </a:endParaRPr>
          </a:p>
          <a:p>
            <a:pPr marL="514350" indent="-514350">
              <a:buFont typeface="Arial" panose="020B0604020202020204" pitchFamily="34" charset="0"/>
              <a:buAutoNum type="arabicPeriod"/>
            </a:pPr>
            <a:endParaRPr lang="el-GR" sz="3200" b="1" dirty="0">
              <a:solidFill>
                <a:srgbClr val="FFC000"/>
              </a:solidFill>
            </a:endParaRPr>
          </a:p>
        </p:txBody>
      </p:sp>
      <p:sp>
        <p:nvSpPr>
          <p:cNvPr id="2" name="Τίτλος 1">
            <a:extLst>
              <a:ext uri="{FF2B5EF4-FFF2-40B4-BE49-F238E27FC236}">
                <a16:creationId xmlns:a16="http://schemas.microsoft.com/office/drawing/2014/main" id="{B08FF9CC-AE55-4088-BE80-1357029A47E4}"/>
              </a:ext>
            </a:extLst>
          </p:cNvPr>
          <p:cNvSpPr txBox="1">
            <a:spLocks/>
          </p:cNvSpPr>
          <p:nvPr/>
        </p:nvSpPr>
        <p:spPr>
          <a:xfrm>
            <a:off x="1850515" y="3016799"/>
            <a:ext cx="5555982" cy="3932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l-GR" sz="3200" b="1" dirty="0">
              <a:solidFill>
                <a:srgbClr val="FFC000"/>
              </a:solidFill>
            </a:endParaRPr>
          </a:p>
        </p:txBody>
      </p:sp>
      <p:pic>
        <p:nvPicPr>
          <p:cNvPr id="4" name="Picture 3" descr="A picture containing sitting, table, small, light&#10;&#10;Description automatically generated">
            <a:extLst>
              <a:ext uri="{FF2B5EF4-FFF2-40B4-BE49-F238E27FC236}">
                <a16:creationId xmlns:a16="http://schemas.microsoft.com/office/drawing/2014/main" id="{8834A2EA-1127-49D2-B354-98D7AB5461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5565" y="1582073"/>
            <a:ext cx="2133600" cy="2133600"/>
          </a:xfrm>
          <a:prstGeom prst="rect">
            <a:avLst/>
          </a:prstGeom>
        </p:spPr>
      </p:pic>
      <p:pic>
        <p:nvPicPr>
          <p:cNvPr id="7" name="Εικόνα 3" descr="image001">
            <a:extLst>
              <a:ext uri="{FF2B5EF4-FFF2-40B4-BE49-F238E27FC236}">
                <a16:creationId xmlns:a16="http://schemas.microsoft.com/office/drawing/2014/main" id="{FC8D14DF-4294-4043-AEE9-DE46594455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7503" y="1743075"/>
            <a:ext cx="230505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Τίτλος 1">
            <a:extLst>
              <a:ext uri="{FF2B5EF4-FFF2-40B4-BE49-F238E27FC236}">
                <a16:creationId xmlns:a16="http://schemas.microsoft.com/office/drawing/2014/main" id="{37F300D8-5912-43B2-B02B-AE7435C54B1C}"/>
              </a:ext>
            </a:extLst>
          </p:cNvPr>
          <p:cNvSpPr txBox="1">
            <a:spLocks/>
          </p:cNvSpPr>
          <p:nvPr/>
        </p:nvSpPr>
        <p:spPr>
          <a:xfrm>
            <a:off x="2062551" y="1082608"/>
            <a:ext cx="5555982" cy="3932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C000"/>
                </a:solidFill>
              </a:rPr>
              <a:t>Benefits per  Customer Persona </a:t>
            </a:r>
            <a:endParaRPr lang="el-GR" sz="3200" b="1" dirty="0">
              <a:solidFill>
                <a:srgbClr val="FFC000"/>
              </a:solidFill>
            </a:endParaRPr>
          </a:p>
        </p:txBody>
      </p:sp>
      <p:sp>
        <p:nvSpPr>
          <p:cNvPr id="11" name="TextBox 10">
            <a:extLst>
              <a:ext uri="{FF2B5EF4-FFF2-40B4-BE49-F238E27FC236}">
                <a16:creationId xmlns:a16="http://schemas.microsoft.com/office/drawing/2014/main" id="{CBF7A715-DA49-4C3F-83CC-FCEF5DCE953F}"/>
              </a:ext>
            </a:extLst>
          </p:cNvPr>
          <p:cNvSpPr txBox="1"/>
          <p:nvPr/>
        </p:nvSpPr>
        <p:spPr>
          <a:xfrm>
            <a:off x="249381" y="3657863"/>
            <a:ext cx="8550477" cy="523220"/>
          </a:xfrm>
          <a:prstGeom prst="rect">
            <a:avLst/>
          </a:prstGeom>
          <a:solidFill>
            <a:srgbClr val="00B0F0"/>
          </a:solidFill>
        </p:spPr>
        <p:txBody>
          <a:bodyPr wrap="square" rtlCol="0">
            <a:spAutoFit/>
          </a:bodyPr>
          <a:lstStyle/>
          <a:p>
            <a:pPr algn="ctr"/>
            <a:r>
              <a:rPr lang="en-US" sz="2800" dirty="0"/>
              <a:t>Home Owners-Investors</a:t>
            </a:r>
          </a:p>
        </p:txBody>
      </p:sp>
      <p:sp>
        <p:nvSpPr>
          <p:cNvPr id="6" name="TextBox 5">
            <a:extLst>
              <a:ext uri="{FF2B5EF4-FFF2-40B4-BE49-F238E27FC236}">
                <a16:creationId xmlns:a16="http://schemas.microsoft.com/office/drawing/2014/main" id="{429B0679-5720-4A13-970D-02AFF5838E0C}"/>
              </a:ext>
            </a:extLst>
          </p:cNvPr>
          <p:cNvSpPr txBox="1"/>
          <p:nvPr/>
        </p:nvSpPr>
        <p:spPr>
          <a:xfrm>
            <a:off x="249381" y="4157328"/>
            <a:ext cx="8550477" cy="3693319"/>
          </a:xfrm>
          <a:prstGeom prst="rect">
            <a:avLst/>
          </a:prstGeom>
          <a:noFill/>
        </p:spPr>
        <p:txBody>
          <a:bodyPr wrap="square" rtlCol="0">
            <a:spAutoFit/>
          </a:bodyPr>
          <a:lstStyle/>
          <a:p>
            <a:pPr marL="285750" indent="-285750">
              <a:buFont typeface="Wingdings" panose="05000000000000000000" pitchFamily="2" charset="2"/>
              <a:buChar char="q"/>
            </a:pPr>
            <a:r>
              <a:rPr lang="en-US" dirty="0"/>
              <a:t>Product that responds to the increasing trend of industrial design.</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Energy saving due to high performances in terms of air and water permeability and thermal insulation.</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Ideal product for renovation since S67 URBAN replicates the industrial style and look of steel windows along with added benefits of thermal insulated </a:t>
            </a:r>
            <a:r>
              <a:rPr lang="en-US" dirty="0" err="1"/>
              <a:t>aluminium</a:t>
            </a:r>
            <a:r>
              <a:rPr lang="en-US" dirty="0"/>
              <a:t> windows.</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Highly competitive product in terms of cost compared to </a:t>
            </a:r>
            <a:r>
              <a:rPr lang="en-US"/>
              <a:t>similar systems.</a:t>
            </a:r>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l-GR" dirty="0"/>
          </a:p>
        </p:txBody>
      </p:sp>
      <p:pic>
        <p:nvPicPr>
          <p:cNvPr id="12" name="Picture 11" descr="A large ship in the background&#10;&#10;Description automatically generated">
            <a:extLst>
              <a:ext uri="{FF2B5EF4-FFF2-40B4-BE49-F238E27FC236}">
                <a16:creationId xmlns:a16="http://schemas.microsoft.com/office/drawing/2014/main" id="{7D1C3BED-184B-4CB1-84DB-459D344E24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0483" y="1645796"/>
            <a:ext cx="2619375" cy="1743075"/>
          </a:xfrm>
          <a:prstGeom prst="rect">
            <a:avLst/>
          </a:prstGeom>
        </p:spPr>
      </p:pic>
    </p:spTree>
    <p:extLst>
      <p:ext uri="{BB962C8B-B14F-4D97-AF65-F5344CB8AC3E}">
        <p14:creationId xmlns:p14="http://schemas.microsoft.com/office/powerpoint/2010/main" val="34609677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8B9DE44-7D22-4A1C-A43E-44631D3B1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998" y="324152"/>
            <a:ext cx="2276861" cy="652273"/>
          </a:xfrm>
          <a:prstGeom prst="rect">
            <a:avLst/>
          </a:prstGeom>
        </p:spPr>
      </p:pic>
      <p:sp>
        <p:nvSpPr>
          <p:cNvPr id="17" name="Θέση περιεχομένου 2">
            <a:extLst>
              <a:ext uri="{FF2B5EF4-FFF2-40B4-BE49-F238E27FC236}">
                <a16:creationId xmlns:a16="http://schemas.microsoft.com/office/drawing/2014/main" id="{AD0001B2-7BB2-42FE-95BA-EF82581D7F9F}"/>
              </a:ext>
            </a:extLst>
          </p:cNvPr>
          <p:cNvSpPr txBox="1">
            <a:spLocks/>
          </p:cNvSpPr>
          <p:nvPr/>
        </p:nvSpPr>
        <p:spPr>
          <a:xfrm>
            <a:off x="684362" y="1269554"/>
            <a:ext cx="7888288" cy="51845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4740A"/>
                </a:solidFill>
              </a:rPr>
              <a:t> </a:t>
            </a:r>
            <a:endParaRPr lang="en-US" sz="2400" b="1" dirty="0"/>
          </a:p>
          <a:p>
            <a:pPr marL="514350" indent="-514350">
              <a:buFont typeface="Arial" panose="020B0604020202020204" pitchFamily="34" charset="0"/>
              <a:buAutoNum type="arabicPeriod"/>
            </a:pPr>
            <a:endParaRPr lang="en-US" sz="3200" b="1" dirty="0">
              <a:solidFill>
                <a:srgbClr val="FFC000"/>
              </a:solidFill>
            </a:endParaRPr>
          </a:p>
          <a:p>
            <a:pPr marL="514350" indent="-514350">
              <a:buFont typeface="Arial" panose="020B0604020202020204" pitchFamily="34" charset="0"/>
              <a:buAutoNum type="arabicPeriod"/>
            </a:pPr>
            <a:endParaRPr lang="el-GR" sz="3200" b="1" dirty="0">
              <a:solidFill>
                <a:srgbClr val="FFC000"/>
              </a:solidFill>
            </a:endParaRPr>
          </a:p>
        </p:txBody>
      </p:sp>
      <p:sp>
        <p:nvSpPr>
          <p:cNvPr id="2" name="Τίτλος 1">
            <a:extLst>
              <a:ext uri="{FF2B5EF4-FFF2-40B4-BE49-F238E27FC236}">
                <a16:creationId xmlns:a16="http://schemas.microsoft.com/office/drawing/2014/main" id="{B08FF9CC-AE55-4088-BE80-1357029A47E4}"/>
              </a:ext>
            </a:extLst>
          </p:cNvPr>
          <p:cNvSpPr txBox="1">
            <a:spLocks/>
          </p:cNvSpPr>
          <p:nvPr/>
        </p:nvSpPr>
        <p:spPr>
          <a:xfrm>
            <a:off x="1850515" y="3036862"/>
            <a:ext cx="5555982" cy="3932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l-GR" sz="3200" b="1" dirty="0">
              <a:solidFill>
                <a:srgbClr val="FFC000"/>
              </a:solidFill>
            </a:endParaRPr>
          </a:p>
        </p:txBody>
      </p:sp>
      <p:sp>
        <p:nvSpPr>
          <p:cNvPr id="9" name="Τίτλος 1">
            <a:extLst>
              <a:ext uri="{FF2B5EF4-FFF2-40B4-BE49-F238E27FC236}">
                <a16:creationId xmlns:a16="http://schemas.microsoft.com/office/drawing/2014/main" id="{37F300D8-5912-43B2-B02B-AE7435C54B1C}"/>
              </a:ext>
            </a:extLst>
          </p:cNvPr>
          <p:cNvSpPr txBox="1">
            <a:spLocks/>
          </p:cNvSpPr>
          <p:nvPr/>
        </p:nvSpPr>
        <p:spPr>
          <a:xfrm>
            <a:off x="2062551" y="1082608"/>
            <a:ext cx="5555982" cy="3932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C000"/>
                </a:solidFill>
              </a:rPr>
              <a:t>Available marketing material</a:t>
            </a:r>
            <a:endParaRPr lang="el-GR" sz="3200" b="1" dirty="0">
              <a:solidFill>
                <a:srgbClr val="FFC000"/>
              </a:solidFill>
            </a:endParaRPr>
          </a:p>
        </p:txBody>
      </p:sp>
      <p:pic>
        <p:nvPicPr>
          <p:cNvPr id="5" name="Picture 4" descr="A picture containing sitting, table, small, light&#10;&#10;Description automatically generated">
            <a:extLst>
              <a:ext uri="{FF2B5EF4-FFF2-40B4-BE49-F238E27FC236}">
                <a16:creationId xmlns:a16="http://schemas.microsoft.com/office/drawing/2014/main" id="{810B77FE-38B8-4FE7-8F0B-C0820B4723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08" y="2160455"/>
            <a:ext cx="3962400" cy="3962400"/>
          </a:xfrm>
          <a:prstGeom prst="rect">
            <a:avLst/>
          </a:prstGeom>
        </p:spPr>
      </p:pic>
      <p:sp>
        <p:nvSpPr>
          <p:cNvPr id="13" name="TextBox 12">
            <a:extLst>
              <a:ext uri="{FF2B5EF4-FFF2-40B4-BE49-F238E27FC236}">
                <a16:creationId xmlns:a16="http://schemas.microsoft.com/office/drawing/2014/main" id="{B21F6CB7-226C-401C-BABE-9C36BEC91FBD}"/>
              </a:ext>
            </a:extLst>
          </p:cNvPr>
          <p:cNvSpPr txBox="1"/>
          <p:nvPr/>
        </p:nvSpPr>
        <p:spPr>
          <a:xfrm>
            <a:off x="4572000" y="2160455"/>
            <a:ext cx="3761509" cy="2585323"/>
          </a:xfrm>
          <a:prstGeom prst="rect">
            <a:avLst/>
          </a:prstGeom>
          <a:noFill/>
        </p:spPr>
        <p:txBody>
          <a:bodyPr wrap="square" rtlCol="0">
            <a:spAutoFit/>
          </a:bodyPr>
          <a:lstStyle/>
          <a:p>
            <a:pPr marL="285750" indent="-285750">
              <a:buFont typeface="Wingdings" panose="05000000000000000000" pitchFamily="2" charset="2"/>
              <a:buChar char="q"/>
            </a:pPr>
            <a:r>
              <a:rPr lang="en-US" dirty="0"/>
              <a:t>Technical brochure, available in </a:t>
            </a:r>
            <a:r>
              <a:rPr lang="en-US" dirty="0" err="1"/>
              <a:t>Sharepoint</a:t>
            </a:r>
            <a:endParaRPr lang="en-US" dirty="0"/>
          </a:p>
          <a:p>
            <a:endParaRPr lang="en-US" dirty="0"/>
          </a:p>
          <a:p>
            <a:pPr marL="285750" indent="-285750">
              <a:buFont typeface="Wingdings" panose="05000000000000000000" pitchFamily="2" charset="2"/>
              <a:buChar char="q"/>
            </a:pPr>
            <a:r>
              <a:rPr lang="en-US" dirty="0"/>
              <a:t>Technical catalogue, available in </a:t>
            </a:r>
            <a:r>
              <a:rPr lang="en-US" dirty="0" err="1"/>
              <a:t>Sharepoint</a:t>
            </a:r>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Pre-Qualification Brochure </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U-shaped sample</a:t>
            </a:r>
            <a:endParaRPr lang="el-GR" dirty="0"/>
          </a:p>
        </p:txBody>
      </p:sp>
    </p:spTree>
    <p:extLst>
      <p:ext uri="{BB962C8B-B14F-4D97-AF65-F5344CB8AC3E}">
        <p14:creationId xmlns:p14="http://schemas.microsoft.com/office/powerpoint/2010/main" val="2401676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8B9DE44-7D22-4A1C-A43E-44631D3B1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2998" y="324152"/>
            <a:ext cx="2276861" cy="652273"/>
          </a:xfrm>
          <a:prstGeom prst="rect">
            <a:avLst/>
          </a:prstGeom>
        </p:spPr>
      </p:pic>
      <p:sp>
        <p:nvSpPr>
          <p:cNvPr id="17" name="Θέση περιεχομένου 2">
            <a:extLst>
              <a:ext uri="{FF2B5EF4-FFF2-40B4-BE49-F238E27FC236}">
                <a16:creationId xmlns:a16="http://schemas.microsoft.com/office/drawing/2014/main" id="{AD0001B2-7BB2-42FE-95BA-EF82581D7F9F}"/>
              </a:ext>
            </a:extLst>
          </p:cNvPr>
          <p:cNvSpPr txBox="1">
            <a:spLocks/>
          </p:cNvSpPr>
          <p:nvPr/>
        </p:nvSpPr>
        <p:spPr>
          <a:xfrm>
            <a:off x="684362" y="1269554"/>
            <a:ext cx="7888288" cy="51845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4740A"/>
                </a:solidFill>
              </a:rPr>
              <a:t> </a:t>
            </a:r>
            <a:endParaRPr lang="en-US" sz="2400" b="1" dirty="0"/>
          </a:p>
          <a:p>
            <a:pPr marL="514350" indent="-514350">
              <a:buFont typeface="Arial" panose="020B0604020202020204" pitchFamily="34" charset="0"/>
              <a:buAutoNum type="arabicPeriod"/>
            </a:pPr>
            <a:endParaRPr lang="en-US" sz="3200" b="1" dirty="0">
              <a:solidFill>
                <a:srgbClr val="FFC000"/>
              </a:solidFill>
            </a:endParaRPr>
          </a:p>
          <a:p>
            <a:pPr marL="514350" indent="-514350">
              <a:buFont typeface="Arial" panose="020B0604020202020204" pitchFamily="34" charset="0"/>
              <a:buAutoNum type="arabicPeriod"/>
            </a:pPr>
            <a:endParaRPr lang="el-GR" sz="3200" b="1" dirty="0">
              <a:solidFill>
                <a:srgbClr val="FFC000"/>
              </a:solidFill>
            </a:endParaRPr>
          </a:p>
        </p:txBody>
      </p:sp>
      <p:sp>
        <p:nvSpPr>
          <p:cNvPr id="4" name="TextBox 3">
            <a:extLst>
              <a:ext uri="{FF2B5EF4-FFF2-40B4-BE49-F238E27FC236}">
                <a16:creationId xmlns:a16="http://schemas.microsoft.com/office/drawing/2014/main" id="{5632F697-74EB-4303-BA52-EBD86B894946}"/>
              </a:ext>
            </a:extLst>
          </p:cNvPr>
          <p:cNvSpPr txBox="1"/>
          <p:nvPr/>
        </p:nvSpPr>
        <p:spPr>
          <a:xfrm>
            <a:off x="1748901" y="1793289"/>
            <a:ext cx="5397623" cy="1077218"/>
          </a:xfrm>
          <a:prstGeom prst="rect">
            <a:avLst/>
          </a:prstGeom>
          <a:noFill/>
        </p:spPr>
        <p:txBody>
          <a:bodyPr wrap="square" rtlCol="0">
            <a:spAutoFit/>
          </a:bodyPr>
          <a:lstStyle/>
          <a:p>
            <a:pPr algn="ctr"/>
            <a:r>
              <a:rPr lang="en-US" sz="4000" b="1" dirty="0"/>
              <a:t>What it looks like…</a:t>
            </a:r>
          </a:p>
          <a:p>
            <a:pPr algn="ctr"/>
            <a:endParaRPr lang="en-US" sz="2400" b="1" dirty="0"/>
          </a:p>
        </p:txBody>
      </p:sp>
      <p:pic>
        <p:nvPicPr>
          <p:cNvPr id="5" name="Picture 4" descr="A picture containing indoor, table, window, room&#10;&#10;Description automatically generated">
            <a:extLst>
              <a:ext uri="{FF2B5EF4-FFF2-40B4-BE49-F238E27FC236}">
                <a16:creationId xmlns:a16="http://schemas.microsoft.com/office/drawing/2014/main" id="{03EF3DE5-A8D4-44F0-8742-D46E04A7FF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125" y="2430529"/>
            <a:ext cx="3238500" cy="4316730"/>
          </a:xfrm>
          <a:prstGeom prst="rect">
            <a:avLst/>
          </a:prstGeom>
        </p:spPr>
      </p:pic>
      <p:pic>
        <p:nvPicPr>
          <p:cNvPr id="7" name="Picture 6" descr="A picture containing table, indoor, sitting, window&#10;&#10;Description automatically generated">
            <a:extLst>
              <a:ext uri="{FF2B5EF4-FFF2-40B4-BE49-F238E27FC236}">
                <a16:creationId xmlns:a16="http://schemas.microsoft.com/office/drawing/2014/main" id="{CEACA723-6D6D-4AFE-AB47-533C7E9048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3998" y="2565641"/>
            <a:ext cx="4318000" cy="4175760"/>
          </a:xfrm>
          <a:prstGeom prst="rect">
            <a:avLst/>
          </a:prstGeom>
        </p:spPr>
      </p:pic>
    </p:spTree>
    <p:extLst>
      <p:ext uri="{BB962C8B-B14F-4D97-AF65-F5344CB8AC3E}">
        <p14:creationId xmlns:p14="http://schemas.microsoft.com/office/powerpoint/2010/main" val="2599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FD5BAF-0768-4D6E-B00C-10829F35706F}"/>
              </a:ext>
            </a:extLst>
          </p:cNvPr>
          <p:cNvSpPr txBox="1"/>
          <p:nvPr/>
        </p:nvSpPr>
        <p:spPr>
          <a:xfrm>
            <a:off x="3666478" y="4998127"/>
            <a:ext cx="4403324" cy="1569660"/>
          </a:xfrm>
          <a:prstGeom prst="rect">
            <a:avLst/>
          </a:prstGeom>
          <a:noFill/>
        </p:spPr>
        <p:txBody>
          <a:bodyPr wrap="square" rtlCol="0">
            <a:spAutoFit/>
          </a:bodyPr>
          <a:lstStyle/>
          <a:p>
            <a:r>
              <a:rPr lang="en-US" sz="3600" b="1" dirty="0"/>
              <a:t> Thank you for your attention</a:t>
            </a:r>
          </a:p>
          <a:p>
            <a:endParaRPr lang="el-GR" sz="2400" b="1" dirty="0"/>
          </a:p>
        </p:txBody>
      </p:sp>
    </p:spTree>
    <p:extLst>
      <p:ext uri="{BB962C8B-B14F-4D97-AF65-F5344CB8AC3E}">
        <p14:creationId xmlns:p14="http://schemas.microsoft.com/office/powerpoint/2010/main" val="3633685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8B9DE44-7D22-4A1C-A43E-44631D3B1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2998" y="324152"/>
            <a:ext cx="2276861" cy="652273"/>
          </a:xfrm>
          <a:prstGeom prst="rect">
            <a:avLst/>
          </a:prstGeom>
        </p:spPr>
      </p:pic>
      <p:sp>
        <p:nvSpPr>
          <p:cNvPr id="17" name="Θέση περιεχομένου 2">
            <a:extLst>
              <a:ext uri="{FF2B5EF4-FFF2-40B4-BE49-F238E27FC236}">
                <a16:creationId xmlns:a16="http://schemas.microsoft.com/office/drawing/2014/main" id="{AD0001B2-7BB2-42FE-95BA-EF82581D7F9F}"/>
              </a:ext>
            </a:extLst>
          </p:cNvPr>
          <p:cNvSpPr txBox="1">
            <a:spLocks/>
          </p:cNvSpPr>
          <p:nvPr/>
        </p:nvSpPr>
        <p:spPr>
          <a:xfrm>
            <a:off x="684362" y="1269554"/>
            <a:ext cx="7888288" cy="51845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4740A"/>
                </a:solidFill>
              </a:rPr>
              <a:t> </a:t>
            </a:r>
            <a:endParaRPr lang="en-US" sz="2400" b="1" dirty="0"/>
          </a:p>
          <a:p>
            <a:pPr marL="514350" indent="-514350">
              <a:buFont typeface="Arial" panose="020B0604020202020204" pitchFamily="34" charset="0"/>
              <a:buAutoNum type="arabicPeriod"/>
            </a:pPr>
            <a:endParaRPr lang="en-US" sz="3200" b="1" dirty="0">
              <a:solidFill>
                <a:srgbClr val="FFC000"/>
              </a:solidFill>
            </a:endParaRPr>
          </a:p>
          <a:p>
            <a:pPr marL="514350" indent="-514350">
              <a:buFont typeface="Arial" panose="020B0604020202020204" pitchFamily="34" charset="0"/>
              <a:buAutoNum type="arabicPeriod"/>
            </a:pPr>
            <a:endParaRPr lang="el-GR" sz="3200" b="1" dirty="0">
              <a:solidFill>
                <a:srgbClr val="FFC000"/>
              </a:solidFill>
            </a:endParaRPr>
          </a:p>
        </p:txBody>
      </p:sp>
      <p:sp>
        <p:nvSpPr>
          <p:cNvPr id="4" name="TextBox 3">
            <a:extLst>
              <a:ext uri="{FF2B5EF4-FFF2-40B4-BE49-F238E27FC236}">
                <a16:creationId xmlns:a16="http://schemas.microsoft.com/office/drawing/2014/main" id="{5632F697-74EB-4303-BA52-EBD86B894946}"/>
              </a:ext>
            </a:extLst>
          </p:cNvPr>
          <p:cNvSpPr txBox="1"/>
          <p:nvPr/>
        </p:nvSpPr>
        <p:spPr>
          <a:xfrm>
            <a:off x="1748901" y="1793289"/>
            <a:ext cx="5450889" cy="1692771"/>
          </a:xfrm>
          <a:prstGeom prst="rect">
            <a:avLst/>
          </a:prstGeom>
          <a:noFill/>
        </p:spPr>
        <p:txBody>
          <a:bodyPr wrap="square" rtlCol="0">
            <a:spAutoFit/>
          </a:bodyPr>
          <a:lstStyle/>
          <a:p>
            <a:pPr algn="ctr"/>
            <a:r>
              <a:rPr lang="en-US" sz="4000" b="1" dirty="0"/>
              <a:t>What is S67 URBAN and why we develop it…</a:t>
            </a:r>
          </a:p>
          <a:p>
            <a:pPr algn="ctr"/>
            <a:endParaRPr lang="en-US" sz="2400" b="1" dirty="0"/>
          </a:p>
        </p:txBody>
      </p:sp>
    </p:spTree>
    <p:extLst>
      <p:ext uri="{BB962C8B-B14F-4D97-AF65-F5344CB8AC3E}">
        <p14:creationId xmlns:p14="http://schemas.microsoft.com/office/powerpoint/2010/main" val="3163525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8B9DE44-7D22-4A1C-A43E-44631D3B1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2998" y="324152"/>
            <a:ext cx="2276861" cy="652273"/>
          </a:xfrm>
          <a:prstGeom prst="rect">
            <a:avLst/>
          </a:prstGeom>
        </p:spPr>
      </p:pic>
      <p:sp>
        <p:nvSpPr>
          <p:cNvPr id="17" name="Θέση περιεχομένου 2">
            <a:extLst>
              <a:ext uri="{FF2B5EF4-FFF2-40B4-BE49-F238E27FC236}">
                <a16:creationId xmlns:a16="http://schemas.microsoft.com/office/drawing/2014/main" id="{AD0001B2-7BB2-42FE-95BA-EF82581D7F9F}"/>
              </a:ext>
            </a:extLst>
          </p:cNvPr>
          <p:cNvSpPr txBox="1">
            <a:spLocks/>
          </p:cNvSpPr>
          <p:nvPr/>
        </p:nvSpPr>
        <p:spPr>
          <a:xfrm>
            <a:off x="684362" y="1269554"/>
            <a:ext cx="7888288" cy="51845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4740A"/>
                </a:solidFill>
              </a:rPr>
              <a:t> </a:t>
            </a:r>
            <a:endParaRPr lang="en-US" sz="2400" b="1" dirty="0"/>
          </a:p>
          <a:p>
            <a:pPr marL="514350" indent="-514350">
              <a:buFont typeface="Arial" panose="020B0604020202020204" pitchFamily="34" charset="0"/>
              <a:buAutoNum type="arabicPeriod"/>
            </a:pPr>
            <a:endParaRPr lang="en-US" sz="3200" b="1" dirty="0">
              <a:solidFill>
                <a:srgbClr val="FFC000"/>
              </a:solidFill>
            </a:endParaRPr>
          </a:p>
          <a:p>
            <a:pPr marL="514350" indent="-514350">
              <a:buFont typeface="Arial" panose="020B0604020202020204" pitchFamily="34" charset="0"/>
              <a:buAutoNum type="arabicPeriod"/>
            </a:pPr>
            <a:endParaRPr lang="el-GR" sz="3200" b="1" dirty="0">
              <a:solidFill>
                <a:srgbClr val="FFC000"/>
              </a:solidFill>
            </a:endParaRPr>
          </a:p>
        </p:txBody>
      </p:sp>
      <p:cxnSp>
        <p:nvCxnSpPr>
          <p:cNvPr id="5" name="Straight Connector 4">
            <a:extLst>
              <a:ext uri="{FF2B5EF4-FFF2-40B4-BE49-F238E27FC236}">
                <a16:creationId xmlns:a16="http://schemas.microsoft.com/office/drawing/2014/main" id="{69E510BA-7F28-4147-ADB8-D1574F306B53}"/>
              </a:ext>
            </a:extLst>
          </p:cNvPr>
          <p:cNvCxnSpPr>
            <a:cxnSpLocks/>
          </p:cNvCxnSpPr>
          <p:nvPr/>
        </p:nvCxnSpPr>
        <p:spPr>
          <a:xfrm>
            <a:off x="7377344" y="2956264"/>
            <a:ext cx="1766656" cy="0"/>
          </a:xfrm>
          <a:prstGeom prst="line">
            <a:avLst/>
          </a:prstGeom>
        </p:spPr>
        <p:style>
          <a:lnRef idx="1">
            <a:schemeClr val="accent4"/>
          </a:lnRef>
          <a:fillRef idx="0">
            <a:schemeClr val="accent4"/>
          </a:fillRef>
          <a:effectRef idx="0">
            <a:schemeClr val="accent4"/>
          </a:effectRef>
          <a:fontRef idx="minor">
            <a:schemeClr val="tx1"/>
          </a:fontRef>
        </p:style>
      </p:cxnSp>
      <p:sp>
        <p:nvSpPr>
          <p:cNvPr id="9" name="TextBox 8">
            <a:extLst>
              <a:ext uri="{FF2B5EF4-FFF2-40B4-BE49-F238E27FC236}">
                <a16:creationId xmlns:a16="http://schemas.microsoft.com/office/drawing/2014/main" id="{E10413A1-76CA-4791-8DCC-3BF3C2A0C06B}"/>
              </a:ext>
            </a:extLst>
          </p:cNvPr>
          <p:cNvSpPr txBox="1"/>
          <p:nvPr/>
        </p:nvSpPr>
        <p:spPr>
          <a:xfrm>
            <a:off x="7244179" y="2538018"/>
            <a:ext cx="1633491" cy="461665"/>
          </a:xfrm>
          <a:prstGeom prst="rect">
            <a:avLst/>
          </a:prstGeom>
          <a:noFill/>
        </p:spPr>
        <p:txBody>
          <a:bodyPr wrap="square" rtlCol="0">
            <a:spAutoFit/>
          </a:bodyPr>
          <a:lstStyle/>
          <a:p>
            <a:r>
              <a:rPr lang="en-US" sz="2400" dirty="0">
                <a:solidFill>
                  <a:schemeClr val="accent4"/>
                </a:solidFill>
              </a:rPr>
              <a:t>what</a:t>
            </a:r>
            <a:endParaRPr lang="el-GR" sz="2400" dirty="0">
              <a:solidFill>
                <a:schemeClr val="accent4"/>
              </a:solidFill>
            </a:endParaRPr>
          </a:p>
        </p:txBody>
      </p:sp>
      <p:sp>
        <p:nvSpPr>
          <p:cNvPr id="14" name="Rectangle 13">
            <a:extLst>
              <a:ext uri="{FF2B5EF4-FFF2-40B4-BE49-F238E27FC236}">
                <a16:creationId xmlns:a16="http://schemas.microsoft.com/office/drawing/2014/main" id="{9EF0D8C7-F905-4EA2-B7AB-F7107D960193}"/>
              </a:ext>
            </a:extLst>
          </p:cNvPr>
          <p:cNvSpPr/>
          <p:nvPr/>
        </p:nvSpPr>
        <p:spPr>
          <a:xfrm>
            <a:off x="4572000" y="2999683"/>
            <a:ext cx="4572000" cy="2862322"/>
          </a:xfrm>
          <a:prstGeom prst="rect">
            <a:avLst/>
          </a:prstGeom>
        </p:spPr>
        <p:txBody>
          <a:bodyPr>
            <a:spAutoFit/>
          </a:bodyPr>
          <a:lstStyle/>
          <a:p>
            <a:pPr algn="just">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A new hinged insulated system by ALUMIL, which successfully combines the present with the past and the classic with the modern. </a:t>
            </a:r>
            <a:endParaRPr lang="el-GR"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endParaRPr lang="el-GR"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The unique aesthetics of S67 Urban, meet the contemporary architectural trends for industrial design, which render the </a:t>
            </a:r>
            <a:r>
              <a:rPr lang="en-US">
                <a:latin typeface="Calibri" panose="020F0502020204030204" pitchFamily="34" charset="0"/>
                <a:ea typeface="Calibri" panose="020F0502020204030204" pitchFamily="34" charset="0"/>
                <a:cs typeface="Times New Roman" panose="02020603050405020304" pitchFamily="18" charset="0"/>
              </a:rPr>
              <a:t>system an </a:t>
            </a:r>
            <a:r>
              <a:rPr lang="en-US" dirty="0">
                <a:latin typeface="Calibri" panose="020F0502020204030204" pitchFamily="34" charset="0"/>
                <a:ea typeface="Calibri" panose="020F0502020204030204" pitchFamily="34" charset="0"/>
                <a:cs typeface="Times New Roman" panose="02020603050405020304" pitchFamily="18" charset="0"/>
              </a:rPr>
              <a:t>ideal choice for </a:t>
            </a:r>
            <a:r>
              <a:rPr lang="en-US" b="1" dirty="0">
                <a:latin typeface="Calibri" panose="020F0502020204030204" pitchFamily="34" charset="0"/>
                <a:ea typeface="Calibri" panose="020F0502020204030204" pitchFamily="34" charset="0"/>
                <a:cs typeface="Times New Roman" panose="02020603050405020304" pitchFamily="18" charset="0"/>
              </a:rPr>
              <a:t>industrial look </a:t>
            </a:r>
            <a:r>
              <a:rPr lang="en-US" dirty="0">
                <a:latin typeface="Calibri" panose="020F0502020204030204" pitchFamily="34" charset="0"/>
                <a:ea typeface="Calibri" panose="020F0502020204030204" pitchFamily="34" charset="0"/>
                <a:cs typeface="Times New Roman" panose="02020603050405020304" pitchFamily="18" charset="0"/>
              </a:rPr>
              <a:t>on new buildings, or upgrading old steel framed windows.</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descr="A picture containing toy, room&#10;&#10;Description automatically generated">
            <a:extLst>
              <a:ext uri="{FF2B5EF4-FFF2-40B4-BE49-F238E27FC236}">
                <a16:creationId xmlns:a16="http://schemas.microsoft.com/office/drawing/2014/main" id="{DEA7BA5A-AA72-4F33-A92C-635F02AB03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37" y="2937862"/>
            <a:ext cx="4322093" cy="3920138"/>
          </a:xfrm>
          <a:prstGeom prst="rect">
            <a:avLst/>
          </a:prstGeom>
        </p:spPr>
      </p:pic>
    </p:spTree>
    <p:extLst>
      <p:ext uri="{BB962C8B-B14F-4D97-AF65-F5344CB8AC3E}">
        <p14:creationId xmlns:p14="http://schemas.microsoft.com/office/powerpoint/2010/main" val="190380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8B9DE44-7D22-4A1C-A43E-44631D3B1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2998" y="324152"/>
            <a:ext cx="2276861" cy="652273"/>
          </a:xfrm>
          <a:prstGeom prst="rect">
            <a:avLst/>
          </a:prstGeom>
        </p:spPr>
      </p:pic>
      <p:sp>
        <p:nvSpPr>
          <p:cNvPr id="17" name="Θέση περιεχομένου 2">
            <a:extLst>
              <a:ext uri="{FF2B5EF4-FFF2-40B4-BE49-F238E27FC236}">
                <a16:creationId xmlns:a16="http://schemas.microsoft.com/office/drawing/2014/main" id="{AD0001B2-7BB2-42FE-95BA-EF82581D7F9F}"/>
              </a:ext>
            </a:extLst>
          </p:cNvPr>
          <p:cNvSpPr txBox="1">
            <a:spLocks/>
          </p:cNvSpPr>
          <p:nvPr/>
        </p:nvSpPr>
        <p:spPr>
          <a:xfrm>
            <a:off x="684362" y="1269554"/>
            <a:ext cx="7888288" cy="51845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4740A"/>
                </a:solidFill>
              </a:rPr>
              <a:t> </a:t>
            </a:r>
            <a:endParaRPr lang="en-US" sz="2400" b="1" dirty="0"/>
          </a:p>
          <a:p>
            <a:pPr marL="514350" indent="-514350">
              <a:buFont typeface="Arial" panose="020B0604020202020204" pitchFamily="34" charset="0"/>
              <a:buAutoNum type="arabicPeriod"/>
            </a:pPr>
            <a:endParaRPr lang="en-US" sz="3200" b="1" dirty="0">
              <a:solidFill>
                <a:srgbClr val="FFC000"/>
              </a:solidFill>
            </a:endParaRPr>
          </a:p>
          <a:p>
            <a:pPr marL="514350" indent="-514350">
              <a:buFont typeface="Arial" panose="020B0604020202020204" pitchFamily="34" charset="0"/>
              <a:buAutoNum type="arabicPeriod"/>
            </a:pPr>
            <a:endParaRPr lang="el-GR" sz="3200" b="1" dirty="0">
              <a:solidFill>
                <a:srgbClr val="FFC000"/>
              </a:solidFill>
            </a:endParaRPr>
          </a:p>
        </p:txBody>
      </p:sp>
      <p:sp>
        <p:nvSpPr>
          <p:cNvPr id="8" name="TextBox 7">
            <a:extLst>
              <a:ext uri="{FF2B5EF4-FFF2-40B4-BE49-F238E27FC236}">
                <a16:creationId xmlns:a16="http://schemas.microsoft.com/office/drawing/2014/main" id="{A55B2CC3-C193-4EA1-8B72-23AA459973FD}"/>
              </a:ext>
            </a:extLst>
          </p:cNvPr>
          <p:cNvSpPr txBox="1"/>
          <p:nvPr/>
        </p:nvSpPr>
        <p:spPr>
          <a:xfrm>
            <a:off x="6249880" y="3071674"/>
            <a:ext cx="2894120" cy="369332"/>
          </a:xfrm>
          <a:prstGeom prst="rect">
            <a:avLst/>
          </a:prstGeom>
          <a:solidFill>
            <a:schemeClr val="bg1">
              <a:alpha val="58000"/>
            </a:schemeClr>
          </a:solidFill>
        </p:spPr>
        <p:txBody>
          <a:bodyPr wrap="square" rtlCol="0">
            <a:spAutoFit/>
          </a:bodyPr>
          <a:lstStyle/>
          <a:p>
            <a:endParaRPr lang="el-GR" dirty="0"/>
          </a:p>
        </p:txBody>
      </p:sp>
      <p:sp>
        <p:nvSpPr>
          <p:cNvPr id="10" name="Rectangle 9">
            <a:extLst>
              <a:ext uri="{FF2B5EF4-FFF2-40B4-BE49-F238E27FC236}">
                <a16:creationId xmlns:a16="http://schemas.microsoft.com/office/drawing/2014/main" id="{7E49897A-E827-4095-979C-89A63EDF974C}"/>
              </a:ext>
            </a:extLst>
          </p:cNvPr>
          <p:cNvSpPr/>
          <p:nvPr/>
        </p:nvSpPr>
        <p:spPr>
          <a:xfrm>
            <a:off x="0" y="0"/>
            <a:ext cx="9144000" cy="6858000"/>
          </a:xfrm>
          <a:prstGeom prst="rect">
            <a:avLst/>
          </a:prstGeom>
          <a:blipFill>
            <a:blip r:embed="rId3"/>
            <a:stretch>
              <a:fillRect/>
            </a:stretch>
          </a:bli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cxnSp>
        <p:nvCxnSpPr>
          <p:cNvPr id="13" name="Straight Connector 12">
            <a:extLst>
              <a:ext uri="{FF2B5EF4-FFF2-40B4-BE49-F238E27FC236}">
                <a16:creationId xmlns:a16="http://schemas.microsoft.com/office/drawing/2014/main" id="{868CC9C8-7B63-4C8A-BFCE-6E54EBBF59C0}"/>
              </a:ext>
            </a:extLst>
          </p:cNvPr>
          <p:cNvCxnSpPr>
            <a:cxnSpLocks/>
          </p:cNvCxnSpPr>
          <p:nvPr/>
        </p:nvCxnSpPr>
        <p:spPr>
          <a:xfrm flipH="1">
            <a:off x="7634796" y="3551068"/>
            <a:ext cx="1509204" cy="0"/>
          </a:xfrm>
          <a:prstGeom prst="line">
            <a:avLst/>
          </a:prstGeom>
        </p:spPr>
        <p:style>
          <a:lnRef idx="1">
            <a:schemeClr val="accent4"/>
          </a:lnRef>
          <a:fillRef idx="0">
            <a:schemeClr val="accent4"/>
          </a:fillRef>
          <a:effectRef idx="0">
            <a:schemeClr val="accent4"/>
          </a:effectRef>
          <a:fontRef idx="minor">
            <a:schemeClr val="tx1"/>
          </a:fontRef>
        </p:style>
      </p:cxnSp>
      <p:sp>
        <p:nvSpPr>
          <p:cNvPr id="16" name="TextBox 15">
            <a:extLst>
              <a:ext uri="{FF2B5EF4-FFF2-40B4-BE49-F238E27FC236}">
                <a16:creationId xmlns:a16="http://schemas.microsoft.com/office/drawing/2014/main" id="{8E2245BD-6835-4C20-8BCE-B363F966CF2E}"/>
              </a:ext>
            </a:extLst>
          </p:cNvPr>
          <p:cNvSpPr txBox="1"/>
          <p:nvPr/>
        </p:nvSpPr>
        <p:spPr>
          <a:xfrm>
            <a:off x="7661428" y="3103852"/>
            <a:ext cx="1296140" cy="461665"/>
          </a:xfrm>
          <a:prstGeom prst="rect">
            <a:avLst/>
          </a:prstGeom>
          <a:noFill/>
        </p:spPr>
        <p:txBody>
          <a:bodyPr wrap="square" rtlCol="0">
            <a:spAutoFit/>
          </a:bodyPr>
          <a:lstStyle/>
          <a:p>
            <a:r>
              <a:rPr lang="en-US" sz="2400" dirty="0">
                <a:solidFill>
                  <a:srgbClr val="FFC000"/>
                </a:solidFill>
              </a:rPr>
              <a:t>why</a:t>
            </a:r>
            <a:endParaRPr lang="el-GR" sz="2400" dirty="0">
              <a:solidFill>
                <a:srgbClr val="FFC000"/>
              </a:solidFill>
            </a:endParaRPr>
          </a:p>
        </p:txBody>
      </p:sp>
      <p:sp>
        <p:nvSpPr>
          <p:cNvPr id="18" name="TextBox 17">
            <a:extLst>
              <a:ext uri="{FF2B5EF4-FFF2-40B4-BE49-F238E27FC236}">
                <a16:creationId xmlns:a16="http://schemas.microsoft.com/office/drawing/2014/main" id="{3509CF6B-E19A-4013-ADA1-210CADDA14EB}"/>
              </a:ext>
            </a:extLst>
          </p:cNvPr>
          <p:cNvSpPr txBox="1"/>
          <p:nvPr/>
        </p:nvSpPr>
        <p:spPr>
          <a:xfrm>
            <a:off x="6942339" y="4024575"/>
            <a:ext cx="2201661" cy="2862322"/>
          </a:xfrm>
          <a:prstGeom prst="rect">
            <a:avLst/>
          </a:prstGeom>
          <a:solidFill>
            <a:schemeClr val="bg1">
              <a:alpha val="59000"/>
            </a:schemeClr>
          </a:solidFill>
        </p:spPr>
        <p:txBody>
          <a:bodyPr wrap="square" rtlCol="0">
            <a:spAutoFit/>
          </a:bodyPr>
          <a:lstStyle/>
          <a:p>
            <a:r>
              <a:rPr lang="en-US" dirty="0"/>
              <a:t>S67 URBAN was designed to enrich ALUMIL’s range with a system that meet the global trend of industrial steel look</a:t>
            </a:r>
            <a:r>
              <a:rPr lang="el-GR" dirty="0"/>
              <a:t> </a:t>
            </a:r>
            <a:r>
              <a:rPr lang="en-US" dirty="0"/>
              <a:t>combined with all the advantages of an insulated hinged system.</a:t>
            </a:r>
            <a:endParaRPr lang="el-GR" dirty="0"/>
          </a:p>
        </p:txBody>
      </p:sp>
    </p:spTree>
    <p:extLst>
      <p:ext uri="{BB962C8B-B14F-4D97-AF65-F5344CB8AC3E}">
        <p14:creationId xmlns:p14="http://schemas.microsoft.com/office/powerpoint/2010/main" val="3571525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8B9DE44-7D22-4A1C-A43E-44631D3B1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2998" y="324152"/>
            <a:ext cx="2276861" cy="652273"/>
          </a:xfrm>
          <a:prstGeom prst="rect">
            <a:avLst/>
          </a:prstGeom>
        </p:spPr>
      </p:pic>
      <p:sp>
        <p:nvSpPr>
          <p:cNvPr id="17" name="Θέση περιεχομένου 2">
            <a:extLst>
              <a:ext uri="{FF2B5EF4-FFF2-40B4-BE49-F238E27FC236}">
                <a16:creationId xmlns:a16="http://schemas.microsoft.com/office/drawing/2014/main" id="{AD0001B2-7BB2-42FE-95BA-EF82581D7F9F}"/>
              </a:ext>
            </a:extLst>
          </p:cNvPr>
          <p:cNvSpPr txBox="1">
            <a:spLocks/>
          </p:cNvSpPr>
          <p:nvPr/>
        </p:nvSpPr>
        <p:spPr>
          <a:xfrm>
            <a:off x="684362" y="1269554"/>
            <a:ext cx="7888288" cy="51845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4740A"/>
                </a:solidFill>
              </a:rPr>
              <a:t> </a:t>
            </a:r>
            <a:endParaRPr lang="en-US" sz="2400" b="1" dirty="0"/>
          </a:p>
          <a:p>
            <a:pPr marL="514350" indent="-514350">
              <a:buFont typeface="Arial" panose="020B0604020202020204" pitchFamily="34" charset="0"/>
              <a:buAutoNum type="arabicPeriod"/>
            </a:pPr>
            <a:endParaRPr lang="en-US" sz="3200" b="1" dirty="0">
              <a:solidFill>
                <a:srgbClr val="FFC000"/>
              </a:solidFill>
            </a:endParaRPr>
          </a:p>
          <a:p>
            <a:pPr marL="514350" indent="-514350">
              <a:buFont typeface="Arial" panose="020B0604020202020204" pitchFamily="34" charset="0"/>
              <a:buAutoNum type="arabicPeriod"/>
            </a:pPr>
            <a:endParaRPr lang="el-GR" sz="3200" b="1" dirty="0">
              <a:solidFill>
                <a:srgbClr val="FFC000"/>
              </a:solidFill>
            </a:endParaRPr>
          </a:p>
        </p:txBody>
      </p:sp>
      <p:sp>
        <p:nvSpPr>
          <p:cNvPr id="4" name="TextBox 3">
            <a:extLst>
              <a:ext uri="{FF2B5EF4-FFF2-40B4-BE49-F238E27FC236}">
                <a16:creationId xmlns:a16="http://schemas.microsoft.com/office/drawing/2014/main" id="{5632F697-74EB-4303-BA52-EBD86B894946}"/>
              </a:ext>
            </a:extLst>
          </p:cNvPr>
          <p:cNvSpPr txBox="1"/>
          <p:nvPr/>
        </p:nvSpPr>
        <p:spPr>
          <a:xfrm>
            <a:off x="985421" y="3266981"/>
            <a:ext cx="6676007" cy="923330"/>
          </a:xfrm>
          <a:prstGeom prst="rect">
            <a:avLst/>
          </a:prstGeom>
          <a:noFill/>
        </p:spPr>
        <p:txBody>
          <a:bodyPr wrap="square" rtlCol="0">
            <a:spAutoFit/>
          </a:bodyPr>
          <a:lstStyle/>
          <a:p>
            <a:pPr algn="ctr"/>
            <a:r>
              <a:rPr lang="en-US" sz="5400" b="1" dirty="0"/>
              <a:t>TECHNICAL TRAINING</a:t>
            </a:r>
          </a:p>
        </p:txBody>
      </p:sp>
    </p:spTree>
    <p:extLst>
      <p:ext uri="{BB962C8B-B14F-4D97-AF65-F5344CB8AC3E}">
        <p14:creationId xmlns:p14="http://schemas.microsoft.com/office/powerpoint/2010/main" val="3344104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8B9DE44-7D22-4A1C-A43E-44631D3B1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2998" y="324152"/>
            <a:ext cx="2276861" cy="652273"/>
          </a:xfrm>
          <a:prstGeom prst="rect">
            <a:avLst/>
          </a:prstGeom>
        </p:spPr>
      </p:pic>
      <p:sp>
        <p:nvSpPr>
          <p:cNvPr id="17" name="Θέση περιεχομένου 2">
            <a:extLst>
              <a:ext uri="{FF2B5EF4-FFF2-40B4-BE49-F238E27FC236}">
                <a16:creationId xmlns:a16="http://schemas.microsoft.com/office/drawing/2014/main" id="{AD0001B2-7BB2-42FE-95BA-EF82581D7F9F}"/>
              </a:ext>
            </a:extLst>
          </p:cNvPr>
          <p:cNvSpPr txBox="1">
            <a:spLocks/>
          </p:cNvSpPr>
          <p:nvPr/>
        </p:nvSpPr>
        <p:spPr>
          <a:xfrm>
            <a:off x="684362" y="1207410"/>
            <a:ext cx="7888288" cy="51845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4740A"/>
                </a:solidFill>
              </a:rPr>
              <a:t> </a:t>
            </a:r>
            <a:endParaRPr lang="en-US" sz="2400" b="1" dirty="0"/>
          </a:p>
          <a:p>
            <a:pPr marL="514350" indent="-514350">
              <a:buFont typeface="Arial" panose="020B0604020202020204" pitchFamily="34" charset="0"/>
              <a:buAutoNum type="arabicPeriod"/>
            </a:pPr>
            <a:endParaRPr lang="en-US" sz="3200" b="1" dirty="0">
              <a:solidFill>
                <a:srgbClr val="FFC000"/>
              </a:solidFill>
            </a:endParaRPr>
          </a:p>
          <a:p>
            <a:pPr marL="514350" indent="-514350">
              <a:buFont typeface="Arial" panose="020B0604020202020204" pitchFamily="34" charset="0"/>
              <a:buAutoNum type="arabicPeriod"/>
            </a:pPr>
            <a:endParaRPr lang="el-GR" sz="3200" b="1" dirty="0">
              <a:solidFill>
                <a:srgbClr val="FFC000"/>
              </a:solidFill>
            </a:endParaRPr>
          </a:p>
        </p:txBody>
      </p:sp>
      <p:sp>
        <p:nvSpPr>
          <p:cNvPr id="4" name="TextBox 3">
            <a:extLst>
              <a:ext uri="{FF2B5EF4-FFF2-40B4-BE49-F238E27FC236}">
                <a16:creationId xmlns:a16="http://schemas.microsoft.com/office/drawing/2014/main" id="{9775EAEF-BE63-4335-BF99-982EA336C0EB}"/>
              </a:ext>
            </a:extLst>
          </p:cNvPr>
          <p:cNvSpPr txBox="1"/>
          <p:nvPr/>
        </p:nvSpPr>
        <p:spPr>
          <a:xfrm>
            <a:off x="4176444" y="1908699"/>
            <a:ext cx="3413964" cy="461665"/>
          </a:xfrm>
          <a:prstGeom prst="rect">
            <a:avLst/>
          </a:prstGeom>
          <a:noFill/>
        </p:spPr>
        <p:txBody>
          <a:bodyPr wrap="square" rtlCol="0">
            <a:spAutoFit/>
          </a:bodyPr>
          <a:lstStyle/>
          <a:p>
            <a:r>
              <a:rPr lang="en-US" sz="2400" dirty="0"/>
              <a:t>S67 URBAN at a glance:</a:t>
            </a:r>
            <a:endParaRPr lang="el-GR" sz="2400" dirty="0"/>
          </a:p>
        </p:txBody>
      </p:sp>
      <p:sp>
        <p:nvSpPr>
          <p:cNvPr id="6" name="TextBox 5">
            <a:extLst>
              <a:ext uri="{FF2B5EF4-FFF2-40B4-BE49-F238E27FC236}">
                <a16:creationId xmlns:a16="http://schemas.microsoft.com/office/drawing/2014/main" id="{EB4FAE43-620F-4640-AD75-7197EA9E7A71}"/>
              </a:ext>
            </a:extLst>
          </p:cNvPr>
          <p:cNvSpPr txBox="1"/>
          <p:nvPr/>
        </p:nvSpPr>
        <p:spPr>
          <a:xfrm>
            <a:off x="3870664" y="2645776"/>
            <a:ext cx="4701986" cy="369332"/>
          </a:xfrm>
          <a:prstGeom prst="rect">
            <a:avLst/>
          </a:prstGeom>
          <a:noFill/>
        </p:spPr>
        <p:txBody>
          <a:bodyPr wrap="square" rtlCol="0">
            <a:spAutoFit/>
          </a:bodyPr>
          <a:lstStyle/>
          <a:p>
            <a:pPr marL="285750" indent="-285750">
              <a:buFont typeface="Wingdings" panose="05000000000000000000" pitchFamily="2" charset="2"/>
              <a:buChar char="q"/>
            </a:pPr>
            <a:endParaRPr lang="el-GR" dirty="0"/>
          </a:p>
        </p:txBody>
      </p:sp>
      <p:sp>
        <p:nvSpPr>
          <p:cNvPr id="7" name="TextBox 6">
            <a:extLst>
              <a:ext uri="{FF2B5EF4-FFF2-40B4-BE49-F238E27FC236}">
                <a16:creationId xmlns:a16="http://schemas.microsoft.com/office/drawing/2014/main" id="{452E0B83-69F5-4506-B9CC-3CCEA9952FC7}"/>
              </a:ext>
            </a:extLst>
          </p:cNvPr>
          <p:cNvSpPr txBox="1"/>
          <p:nvPr/>
        </p:nvSpPr>
        <p:spPr>
          <a:xfrm>
            <a:off x="3968318" y="2583402"/>
            <a:ext cx="4831541" cy="3416320"/>
          </a:xfrm>
          <a:prstGeom prst="rect">
            <a:avLst/>
          </a:prstGeom>
          <a:noFill/>
        </p:spPr>
        <p:txBody>
          <a:bodyPr wrap="square" rtlCol="0">
            <a:spAutoFit/>
          </a:bodyPr>
          <a:lstStyle/>
          <a:p>
            <a:pPr marL="285750" indent="-285750">
              <a:buClr>
                <a:srgbClr val="FFC000"/>
              </a:buClr>
              <a:buFont typeface="Wingdings" panose="05000000000000000000" pitchFamily="2" charset="2"/>
              <a:buChar char="q"/>
            </a:pPr>
            <a:r>
              <a:rPr lang="en-US" dirty="0"/>
              <a:t>Basic system width frame/sash </a:t>
            </a:r>
            <a:r>
              <a:rPr lang="en-US" b="1" dirty="0"/>
              <a:t>105mm</a:t>
            </a:r>
          </a:p>
          <a:p>
            <a:pPr marL="285750" indent="-285750">
              <a:buClr>
                <a:srgbClr val="FFC000"/>
              </a:buClr>
              <a:buFont typeface="Wingdings" panose="05000000000000000000" pitchFamily="2" charset="2"/>
              <a:buChar char="q"/>
            </a:pPr>
            <a:endParaRPr lang="en-US" b="1" dirty="0"/>
          </a:p>
          <a:p>
            <a:pPr marL="285750" indent="-285750">
              <a:buClr>
                <a:srgbClr val="FFC000"/>
              </a:buClr>
              <a:buFont typeface="Wingdings" panose="05000000000000000000" pitchFamily="2" charset="2"/>
              <a:buChar char="q"/>
            </a:pPr>
            <a:r>
              <a:rPr lang="en-US" dirty="0"/>
              <a:t>Visible width frame-sash  </a:t>
            </a:r>
            <a:r>
              <a:rPr lang="en-US" b="1" dirty="0"/>
              <a:t>85mm </a:t>
            </a:r>
          </a:p>
          <a:p>
            <a:pPr marL="285750" indent="-285750">
              <a:buClr>
                <a:srgbClr val="FFC000"/>
              </a:buClr>
              <a:buFont typeface="Wingdings" panose="05000000000000000000" pitchFamily="2" charset="2"/>
              <a:buChar char="q"/>
            </a:pPr>
            <a:endParaRPr lang="el-GR" b="1" dirty="0"/>
          </a:p>
          <a:p>
            <a:pPr marL="285750" indent="-285750">
              <a:buClr>
                <a:srgbClr val="FFC000"/>
              </a:buClr>
              <a:buFont typeface="Wingdings" panose="05000000000000000000" pitchFamily="2" charset="2"/>
              <a:buChar char="q"/>
            </a:pPr>
            <a:r>
              <a:rPr lang="en-US" dirty="0"/>
              <a:t>Frame height                      </a:t>
            </a:r>
            <a:r>
              <a:rPr lang="en-US" b="1" dirty="0"/>
              <a:t>40mm</a:t>
            </a:r>
          </a:p>
          <a:p>
            <a:pPr marL="285750" indent="-285750">
              <a:buClr>
                <a:srgbClr val="FFC000"/>
              </a:buClr>
              <a:buFont typeface="Wingdings" panose="05000000000000000000" pitchFamily="2" charset="2"/>
              <a:buChar char="q"/>
            </a:pPr>
            <a:endParaRPr lang="en-US" b="1" dirty="0"/>
          </a:p>
          <a:p>
            <a:pPr marL="285750" indent="-285750">
              <a:buClr>
                <a:srgbClr val="FFC000"/>
              </a:buClr>
              <a:buFont typeface="Wingdings" panose="05000000000000000000" pitchFamily="2" charset="2"/>
              <a:buChar char="q"/>
            </a:pPr>
            <a:r>
              <a:rPr lang="en-US" dirty="0"/>
              <a:t>Sash height                          </a:t>
            </a:r>
            <a:r>
              <a:rPr lang="en-US" b="1" dirty="0"/>
              <a:t>65mm </a:t>
            </a:r>
          </a:p>
          <a:p>
            <a:pPr marL="285750" indent="-285750">
              <a:buClr>
                <a:srgbClr val="FFC000"/>
              </a:buClr>
              <a:buFont typeface="Wingdings" panose="05000000000000000000" pitchFamily="2" charset="2"/>
              <a:buChar char="q"/>
            </a:pPr>
            <a:endParaRPr lang="en-US" b="1" dirty="0"/>
          </a:p>
          <a:p>
            <a:pPr marL="285750" indent="-285750">
              <a:buClr>
                <a:srgbClr val="FFC000"/>
              </a:buClr>
              <a:buFont typeface="Wingdings" panose="05000000000000000000" pitchFamily="2" charset="2"/>
              <a:buChar char="q"/>
            </a:pPr>
            <a:r>
              <a:rPr lang="en-US" dirty="0"/>
              <a:t>Glazing up to                      </a:t>
            </a:r>
            <a:r>
              <a:rPr lang="en-US" b="1" dirty="0"/>
              <a:t> 44mm</a:t>
            </a:r>
          </a:p>
          <a:p>
            <a:pPr marL="285750" indent="-285750">
              <a:buClr>
                <a:srgbClr val="FFC000"/>
              </a:buClr>
              <a:buFont typeface="Wingdings" panose="05000000000000000000" pitchFamily="2" charset="2"/>
              <a:buChar char="q"/>
            </a:pPr>
            <a:endParaRPr lang="en-US" b="1" dirty="0"/>
          </a:p>
          <a:p>
            <a:pPr marL="285750" indent="-285750">
              <a:buClr>
                <a:srgbClr val="FFC000"/>
              </a:buClr>
              <a:buFont typeface="Wingdings" panose="05000000000000000000" pitchFamily="2" charset="2"/>
              <a:buChar char="q"/>
            </a:pPr>
            <a:endParaRPr lang="en-US" b="1" dirty="0"/>
          </a:p>
          <a:p>
            <a:pPr marL="285750" indent="-285750">
              <a:buClr>
                <a:srgbClr val="FFC000"/>
              </a:buClr>
              <a:buFont typeface="Wingdings" panose="05000000000000000000" pitchFamily="2" charset="2"/>
              <a:buChar char="q"/>
            </a:pPr>
            <a:endParaRPr lang="el-GR" dirty="0"/>
          </a:p>
        </p:txBody>
      </p:sp>
      <p:pic>
        <p:nvPicPr>
          <p:cNvPr id="9" name="Picture 8" descr="A picture containing toy, room&#10;&#10;Description automatically generated">
            <a:extLst>
              <a:ext uri="{FF2B5EF4-FFF2-40B4-BE49-F238E27FC236}">
                <a16:creationId xmlns:a16="http://schemas.microsoft.com/office/drawing/2014/main" id="{E0C7369B-172F-4D0D-8915-8EB8A97F6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9" y="2583402"/>
            <a:ext cx="3876812" cy="3516268"/>
          </a:xfrm>
          <a:prstGeom prst="rect">
            <a:avLst/>
          </a:prstGeom>
        </p:spPr>
      </p:pic>
    </p:spTree>
    <p:extLst>
      <p:ext uri="{BB962C8B-B14F-4D97-AF65-F5344CB8AC3E}">
        <p14:creationId xmlns:p14="http://schemas.microsoft.com/office/powerpoint/2010/main" val="1634953001"/>
      </p:ext>
    </p:extLst>
  </p:cSld>
  <p:clrMapOvr>
    <a:masterClrMapping/>
  </p:clrMapOvr>
</p:sld>
</file>

<file path=ppt/theme/theme1.xml><?xml version="1.0" encoding="utf-8"?>
<a:theme xmlns:a="http://schemas.openxmlformats.org/drawingml/2006/main" name="7_Προσαρμοσμένη σχεδίαση">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Προσαρμοσμένη σχεδίαση">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Προσαρμοσμένη σχεδίαση">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Προσαρμοσμένη σχεδίαση">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Presentations" ma:contentTypeID="0x01010058CB53696FB3AB49B6DE1F5161D5312300724175B93B69B7419C46F032A893C0FD" ma:contentTypeVersion="7219" ma:contentTypeDescription="Presentations" ma:contentTypeScope="" ma:versionID="ea95cae3631925ab179b3c6ac36a15b6">
  <xsd:schema xmlns:xsd="http://www.w3.org/2001/XMLSchema" xmlns:xs="http://www.w3.org/2001/XMLSchema" xmlns:p="http://schemas.microsoft.com/office/2006/metadata/properties" xmlns:ns2="4185b8d0-a6ee-43ce-b45d-70896bd8c6c6" targetNamespace="http://schemas.microsoft.com/office/2006/metadata/properties" ma:root="true" ma:fieldsID="0ab9fcd2bd9b11a64e5ceb1b819ba434" ns2:_="">
    <xsd:import namespace="4185b8d0-a6ee-43ce-b45d-70896bd8c6c6"/>
    <xsd:element name="properties">
      <xsd:complexType>
        <xsd:sequence>
          <xsd:element name="documentManagement">
            <xsd:complexType>
              <xsd:all>
                <xsd:element ref="ns2:System" minOccurs="0"/>
                <xsd:element ref="ns2:SystemType" minOccurs="0"/>
                <xsd:element ref="ns2:SpecialSystems" minOccurs="0"/>
                <xsd:element ref="ns2:Tier" minOccurs="0"/>
                <xsd:element ref="ns2:SurfaceTreatments" minOccurs="0"/>
                <xsd:element ref="ns2:Lang" minOccurs="0"/>
                <xsd:element ref="ns2:Year"/>
                <xsd:element ref="ns2:SharedFla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85b8d0-a6ee-43ce-b45d-70896bd8c6c6" elementFormDefault="qualified">
    <xsd:import namespace="http://schemas.microsoft.com/office/2006/documentManagement/types"/>
    <xsd:import namespace="http://schemas.microsoft.com/office/infopath/2007/PartnerControls"/>
    <xsd:element name="System" ma:index="2" nillable="true" ma:displayName="System" ma:internalName="System">
      <xsd:complexType>
        <xsd:complexContent>
          <xsd:extension base="dms:MultiChoice">
            <xsd:sequence>
              <xsd:element name="Value" maxOccurs="unbounded" minOccurs="0" nillable="true">
                <xsd:simpleType>
                  <xsd:restriction base="dms:Choice">
                    <xsd:enumeration value="FC10"/>
                    <xsd:enumeration value="FC50"/>
                    <xsd:enumeration value="FC60"/>
                    <xsd:enumeration value="FC80"/>
                    <xsd:enumeration value="FS1000"/>
                    <xsd:enumeration value="GL1000"/>
                    <xsd:enumeration value="H2100"/>
                    <xsd:enumeration value="H2200"/>
                    <xsd:enumeration value="H2300"/>
                    <xsd:enumeration value="H2400"/>
                    <xsd:enumeration value="H2500"/>
                    <xsd:enumeration value="H2700"/>
                    <xsd:enumeration value="INTERNO"/>
                    <xsd:enumeration value="MD67"/>
                    <xsd:enumeration value="MF65"/>
                    <xsd:enumeration value="MF6500"/>
                    <xsd:enumeration value="MU65"/>
                    <xsd:enumeration value="M1"/>
                    <xsd:enumeration value="M105 URBAN"/>
                    <xsd:enumeration value="M10800"/>
                    <xsd:enumeration value="M10880"/>
                    <xsd:enumeration value="M11000"/>
                    <xsd:enumeration value="M11500"/>
                    <xsd:enumeration value="M12000"/>
                    <xsd:enumeration value="M12500"/>
                    <xsd:enumeration value="M12600"/>
                    <xsd:enumeration value="M13000"/>
                    <xsd:enumeration value="M13500"/>
                    <xsd:enumeration value="M13700"/>
                    <xsd:enumeration value="M13800"/>
                    <xsd:enumeration value="M14000"/>
                    <xsd:enumeration value="M14300"/>
                    <xsd:enumeration value="M14500"/>
                    <xsd:enumeration value="M14600"/>
                    <xsd:enumeration value="M15000"/>
                    <xsd:enumeration value="M150000"/>
                    <xsd:enumeration value="M19800"/>
                    <xsd:enumeration value="M200"/>
                    <xsd:enumeration value="M20000"/>
                    <xsd:enumeration value="M20500"/>
                    <xsd:enumeration value="M20650"/>
                    <xsd:enumeration value="M23000"/>
                    <xsd:enumeration value="M23300"/>
                    <xsd:enumeration value="M23500"/>
                    <xsd:enumeration value="M25000"/>
                    <xsd:enumeration value="M25000 (601 Washington)"/>
                    <xsd:enumeration value="M3"/>
                    <xsd:enumeration value="M300"/>
                    <xsd:enumeration value="M30600"/>
                    <xsd:enumeration value="M35"/>
                    <xsd:enumeration value="M35 URBAN"/>
                    <xsd:enumeration value="M3650"/>
                    <xsd:enumeration value="M4"/>
                    <xsd:enumeration value="M4000 POLYCARBONATE SHEETS"/>
                    <xsd:enumeration value="M450"/>
                    <xsd:enumeration value="M4500"/>
                    <xsd:enumeration value="M45000"/>
                    <xsd:enumeration value="M470"/>
                    <xsd:enumeration value="M470 LS"/>
                    <xsd:enumeration value="M50"/>
                    <xsd:enumeration value="M50 FR"/>
                    <xsd:enumeration value="M51"/>
                    <xsd:enumeration value="M5300"/>
                    <xsd:enumeration value="M5600"/>
                    <xsd:enumeration value="M5660"/>
                    <xsd:enumeration value="M6"/>
                    <xsd:enumeration value="M60"/>
                    <xsd:enumeration value="M6000"/>
                    <xsd:enumeration value="M62500"/>
                    <xsd:enumeration value="M630"/>
                    <xsd:enumeration value="M65"/>
                    <xsd:enumeration value="M7"/>
                    <xsd:enumeration value="M7 FR"/>
                    <xsd:enumeration value="M70 (KIKAR HAMEDINA)"/>
                    <xsd:enumeration value="M7000"/>
                    <xsd:enumeration value="M75"/>
                    <xsd:enumeration value="M7700 Barcode"/>
                    <xsd:enumeration value="M78"/>
                    <xsd:enumeration value="M8000"/>
                    <xsd:enumeration value="M8100"/>
                    <xsd:enumeration value="M8200"/>
                    <xsd:enumeration value="M8250"/>
                    <xsd:enumeration value="M84 FR"/>
                    <xsd:enumeration value="M840"/>
                    <xsd:enumeration value="M85S"/>
                    <xsd:enumeration value="M850"/>
                    <xsd:enumeration value="M8500"/>
                    <xsd:enumeration value="M8800"/>
                    <xsd:enumeration value="M8900"/>
                    <xsd:enumeration value="M900"/>
                    <xsd:enumeration value="M9000"/>
                    <xsd:enumeration value="M9050"/>
                    <xsd:enumeration value="M9100"/>
                    <xsd:enumeration value="M911"/>
                    <xsd:enumeration value="M9150"/>
                    <xsd:enumeration value="M9200"/>
                    <xsd:enumeration value="M9300"/>
                    <xsd:enumeration value="M940"/>
                    <xsd:enumeration value="M9400"/>
                    <xsd:enumeration value="M9600"/>
                    <xsd:enumeration value="M9650"/>
                    <xsd:enumeration value="M9660"/>
                    <xsd:enumeration value="M9700"/>
                    <xsd:enumeration value="M9760"/>
                    <xsd:enumeration value="M9800"/>
                    <xsd:enumeration value="M9850"/>
                    <xsd:enumeration value="PD100"/>
                    <xsd:enumeration value="PG115P Ithaca"/>
                    <xsd:enumeration value="PG120F"/>
                    <xsd:enumeration value="PG120P Mykonos"/>
                    <xsd:enumeration value="PG120P Paros"/>
                    <xsd:enumeration value="PG160P Santorini"/>
                    <xsd:enumeration value="PNH Double Skin Facade"/>
                    <xsd:enumeration value="PS820"/>
                    <xsd:enumeration value="P100"/>
                    <xsd:enumeration value="P150"/>
                    <xsd:enumeration value="P17"/>
                    <xsd:enumeration value="P19"/>
                    <xsd:enumeration value="P20"/>
                    <xsd:enumeration value="P200"/>
                    <xsd:enumeration value="P21"/>
                    <xsd:enumeration value="P400"/>
                    <xsd:enumeration value="P50"/>
                    <xsd:enumeration value="ROM / Da Vinci project"/>
                    <xsd:enumeration value="SD100"/>
                    <xsd:enumeration value="SD115"/>
                    <xsd:enumeration value="SD130"/>
                    <xsd:enumeration value="SD77"/>
                    <xsd:enumeration value="SD95"/>
                    <xsd:enumeration value="SF85"/>
                    <xsd:enumeration value="S100"/>
                    <xsd:enumeration value="S13600"/>
                    <xsd:enumeration value="S200"/>
                    <xsd:enumeration value="S300"/>
                    <xsd:enumeration value="S30700"/>
                    <xsd:enumeration value="S350"/>
                    <xsd:enumeration value="S350 LT"/>
                    <xsd:enumeration value="S400"/>
                    <xsd:enumeration value="S40000"/>
                    <xsd:enumeration value="S440"/>
                    <xsd:enumeration value="S450"/>
                    <xsd:enumeration value="S500"/>
                    <xsd:enumeration value="S560"/>
                    <xsd:enumeration value="S560 (Century Plaza)"/>
                    <xsd:enumeration value="S560 LT"/>
                    <xsd:enumeration value="S60"/>
                    <xsd:enumeration value="S600"/>
                    <xsd:enumeration value="S61"/>
                    <xsd:enumeration value="S650"/>
                    <xsd:enumeration value="S650 AUTOMATIC"/>
                    <xsd:enumeration value="S650 (DISCONTINUED)"/>
                    <xsd:enumeration value="S650 Eclipse"/>
                    <xsd:enumeration value="S67"/>
                    <xsd:enumeration value="S67 URBAN"/>
                    <xsd:enumeration value="S700"/>
                    <xsd:enumeration value="S700 Eclipse"/>
                    <xsd:enumeration value="S700 (Pendrel)"/>
                    <xsd:enumeration value="S720"/>
                    <xsd:enumeration value="S75 (STAR TOWER)"/>
                    <xsd:enumeration value="S75 (515 WEST)"/>
                    <xsd:enumeration value="S75 (601 Washington)"/>
                    <xsd:enumeration value="S75 (601 WASHINGTON CW)"/>
                    <xsd:enumeration value="S75 (80 ADAMS)"/>
                    <xsd:enumeration value="S77"/>
                    <xsd:enumeration value="S77 ALUWOOD"/>
                    <xsd:enumeration value="S77 FR"/>
                    <xsd:enumeration value="S80"/>
                    <xsd:enumeration value="S800"/>
                    <xsd:enumeration value="S91"/>
                    <xsd:enumeration value="S95"/>
                    <xsd:enumeration value="TEST"/>
                    <xsd:enumeration value="THE HELLINIKON"/>
                    <xsd:enumeration value="THERMAL BREAK PROFILES"/>
                    <xsd:enumeration value="WOODALUX"/>
                    <xsd:enumeration value="WOODEE"/>
                    <xsd:enumeration value="WOOPEE"/>
                    <xsd:enumeration value="WOOPEE FR"/>
                    <xsd:enumeration value="Z1000"/>
                    <xsd:enumeration value="ΒΙΟΜΗΧΑΝΙΚΑ ΠΡΟΦΙΛ ΘΕΡΜΟ"/>
                    <xsd:enumeration value="ΒΙΟΜΗΧΑΝΙΚΑ ΠΡΟΦΙΛ ΚΡΥΑ"/>
                    <xsd:enumeration value="Η2700"/>
                    <xsd:enumeration value="ΚΟΙΝΟΧΡΗΣΤΑ ΠΡΟΦΙΛ ΜΕ ΤΟ ΜΕΤΡΟ"/>
                    <xsd:enumeration value="ΚΥΠΡΙΑΚΑ"/>
                    <xsd:enumeration value="ΣΕΙΡΑ Α/Τ / STANDARD"/>
                    <xsd:enumeration value="ΣΕΙΡΑ ΓΙΑ ΕΞΑΡΤΗΜΑΤΑ"/>
                    <xsd:enumeration value="500 BROADWAY"/>
                  </xsd:restriction>
                </xsd:simpleType>
              </xsd:element>
            </xsd:sequence>
          </xsd:extension>
        </xsd:complexContent>
      </xsd:complexType>
    </xsd:element>
    <xsd:element name="SystemType" ma:index="3" nillable="true" ma:displayName="System Type" ma:internalName="SystemType">
      <xsd:complexType>
        <xsd:complexContent>
          <xsd:extension base="dms:MultiChoice">
            <xsd:sequence>
              <xsd:element name="Value" maxOccurs="unbounded" minOccurs="0" nillable="true">
                <xsd:simpleType>
                  <xsd:restriction base="dms:Choice">
                    <xsd:enumeration value="Complementary Systems"/>
                    <xsd:enumeration value="Curtain Walls and Atriums"/>
                    <xsd:enumeration value="Hinged systems"/>
                    <xsd:enumeration value="Industrial"/>
                    <xsd:enumeration value="Outdoors Systems"/>
                    <xsd:enumeration value="Sliding systems"/>
                    <xsd:enumeration value="Special Handling Systems"/>
                  </xsd:restriction>
                </xsd:simpleType>
              </xsd:element>
            </xsd:sequence>
          </xsd:extension>
        </xsd:complexContent>
      </xsd:complexType>
    </xsd:element>
    <xsd:element name="SpecialSystems" ma:index="4" nillable="true" ma:displayName="Special Systems" ma:internalName="SpecialSystems">
      <xsd:complexType>
        <xsd:complexContent>
          <xsd:extension base="dms:MultiChoice">
            <xsd:sequence>
              <xsd:element name="Value" maxOccurs="unbounded" minOccurs="0" nillable="true">
                <xsd:simpleType>
                  <xsd:restriction base="dms:Choice">
                    <xsd:enumeration value="Automatic Door Systems"/>
                    <xsd:enumeration value="Cladding"/>
                    <xsd:enumeration value="Deck"/>
                    <xsd:enumeration value="Door System"/>
                    <xsd:enumeration value="Fencing"/>
                    <xsd:enumeration value="Flyscreens"/>
                    <xsd:enumeration value="Folding doors"/>
                    <xsd:enumeration value="Lift&amp;Slide"/>
                    <xsd:enumeration value="Noise Barriers"/>
                    <xsd:enumeration value="Office Partitions"/>
                    <xsd:enumeration value="Pergola"/>
                    <xsd:enumeration value="Polycarbonate Sheets"/>
                    <xsd:enumeration value="Railing Systems"/>
                    <xsd:enumeration value="Rolling Shutters"/>
                    <xsd:enumeration value="Shutters"/>
                    <xsd:enumeration value="Solar Shading System"/>
                    <xsd:enumeration value="Solar Systems"/>
                    <xsd:enumeration value="Window Sills"/>
                  </xsd:restriction>
                </xsd:simpleType>
              </xsd:element>
            </xsd:sequence>
          </xsd:extension>
        </xsd:complexContent>
      </xsd:complexType>
    </xsd:element>
    <xsd:element name="Tier" ma:index="5" nillable="true" ma:displayName="Tier" ma:internalName="Tier">
      <xsd:complexType>
        <xsd:complexContent>
          <xsd:extension base="dms:MultiChoice">
            <xsd:sequence>
              <xsd:element name="Value" maxOccurs="unbounded" minOccurs="0" nillable="true">
                <xsd:simpleType>
                  <xsd:restriction base="dms:Choice">
                    <xsd:enumeration value="Comfort"/>
                    <xsd:enumeration value="Smartia"/>
                    <xsd:enumeration value="Solar"/>
                    <xsd:enumeration value="Supreme"/>
                  </xsd:restriction>
                </xsd:simpleType>
              </xsd:element>
            </xsd:sequence>
          </xsd:extension>
        </xsd:complexContent>
      </xsd:complexType>
    </xsd:element>
    <xsd:element name="SurfaceTreatments" ma:index="6" nillable="true" ma:displayName="Surface Treatments" ma:internalName="SurfaceTreatments">
      <xsd:complexType>
        <xsd:complexContent>
          <xsd:extension base="dms:MultiChoice">
            <xsd:sequence>
              <xsd:element name="Value" maxOccurs="unbounded" minOccurs="0" nillable="true">
                <xsd:simpleType>
                  <xsd:restriction base="dms:Choice">
                    <xsd:enumeration value="Powder Coating"/>
                    <xsd:enumeration value="Anodizing"/>
                    <xsd:enumeration value="Sublimation"/>
                    <xsd:enumeration value="Preanodizing"/>
                  </xsd:restriction>
                </xsd:simpleType>
              </xsd:element>
            </xsd:sequence>
          </xsd:extension>
        </xsd:complexContent>
      </xsd:complexType>
    </xsd:element>
    <xsd:element name="Lang" ma:index="7" nillable="true" ma:displayName="Lang" ma:description="Language" ma:internalName="Lang" ma:requiredMultiChoice="true">
      <xsd:complexType>
        <xsd:complexContent>
          <xsd:extension base="dms:MultiChoiceFillIn">
            <xsd:sequence>
              <xsd:element name="Value" maxOccurs="unbounded" minOccurs="0" nillable="true">
                <xsd:simpleType>
                  <xsd:union memberTypes="dms:Text">
                    <xsd:simpleType>
                      <xsd:restriction base="dms:Choice">
                        <xsd:enumeration value="Ελληνικά"/>
                        <xsd:enumeration value="Albanian"/>
                        <xsd:enumeration value="Bulgarian"/>
                        <xsd:enumeration value="Czech"/>
                        <xsd:enumeration value="Dutch"/>
                        <xsd:enumeration value="English"/>
                        <xsd:enumeration value="French"/>
                        <xsd:enumeration value="German"/>
                        <xsd:enumeration value="Hungarian"/>
                        <xsd:enumeration value="Italian"/>
                        <xsd:enumeration value="Middle East"/>
                        <xsd:enumeration value="Romanian"/>
                        <xsd:enumeration value="Russian"/>
                        <xsd:enumeration value="Serbian"/>
                        <xsd:enumeration value="Turkish"/>
                      </xsd:restriction>
                    </xsd:simpleType>
                  </xsd:union>
                </xsd:simpleType>
              </xsd:element>
            </xsd:sequence>
          </xsd:extension>
        </xsd:complexContent>
      </xsd:complexType>
    </xsd:element>
    <xsd:element name="Year" ma:index="8" ma:displayName="Year" ma:format="Dropdown" ma:internalName="Year" ma:readOnly="false">
      <xsd:simpleType>
        <xsd:union memberTypes="dms:Text">
          <xsd:simpleType>
            <xsd:restriction base="dms:Choice">
              <xsd:enumeration value="2000"/>
              <xsd:enumeration value="2001"/>
              <xsd:enumeration value="2002"/>
              <xsd:enumeration value="2003"/>
              <xsd:enumeration value="2004"/>
              <xsd:enumeration value="2005"/>
              <xsd:enumeration value="2006"/>
              <xsd:enumeration value="2007"/>
              <xsd:enumeration value="2008"/>
              <xsd:enumeration value="2009"/>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2022"/>
              <xsd:enumeration value="2023"/>
              <xsd:enumeration value="2024"/>
              <xsd:enumeration value="2025"/>
              <xsd:enumeration value="2026"/>
              <xsd:enumeration value="2027"/>
              <xsd:enumeration value="2028"/>
              <xsd:enumeration value="2029"/>
              <xsd:enumeration value="2030"/>
            </xsd:restriction>
          </xsd:simpleType>
        </xsd:union>
      </xsd:simpleType>
    </xsd:element>
    <xsd:element name="SharedFlag" ma:index="15" nillable="true" ma:displayName="SharedFlag" ma:default="No" ma:description="Flag that sets if the document can be shared on Alumil Connect Site" ma:format="Dropdown" ma:internalName="SharedFlag">
      <xsd:simpleType>
        <xsd:restriction base="dms:Choice">
          <xsd:enumeration value="Yes"/>
          <xsd:enumeration value="No"/>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ystemType xmlns="4185b8d0-a6ee-43ce-b45d-70896bd8c6c6">
      <Value>Hinged systems</Value>
    </SystemType>
    <Lang xmlns="4185b8d0-a6ee-43ce-b45d-70896bd8c6c6">
      <Value>English</Value>
    </Lang>
    <SpecialSystems xmlns="4185b8d0-a6ee-43ce-b45d-70896bd8c6c6" xsi:nil="true"/>
    <Tier xmlns="4185b8d0-a6ee-43ce-b45d-70896bd8c6c6">
      <Value>Smartia</Value>
    </Tier>
    <SurfaceTreatments xmlns="4185b8d0-a6ee-43ce-b45d-70896bd8c6c6" xsi:nil="true"/>
    <Year xmlns="4185b8d0-a6ee-43ce-b45d-70896bd8c6c6">2020</Year>
    <System xmlns="4185b8d0-a6ee-43ce-b45d-70896bd8c6c6">
      <Value>S67 URBAN</Value>
    </System>
    <SharedFlag xmlns="4185b8d0-a6ee-43ce-b45d-70896bd8c6c6">Yes</SharedFlag>
  </documentManagement>
</p:properties>
</file>

<file path=customXml/item4.xml><?xml version="1.0" encoding="utf-8"?>
<?mso-contentType ?>
<SharedContentType xmlns="Microsoft.SharePoint.Taxonomy.ContentTypeSync" SourceId="ec1dd4f6-bbd3-4da4-a27a-bf738e660d8c" ContentTypeId="0x01010058CB53696FB3AB49B6DE1F5161D53123" PreviousValue="false"/>
</file>

<file path=customXml/itemProps1.xml><?xml version="1.0" encoding="utf-8"?>
<ds:datastoreItem xmlns:ds="http://schemas.openxmlformats.org/officeDocument/2006/customXml" ds:itemID="{94492927-965B-414F-80CB-827CF2AC47BF}"/>
</file>

<file path=customXml/itemProps2.xml><?xml version="1.0" encoding="utf-8"?>
<ds:datastoreItem xmlns:ds="http://schemas.openxmlformats.org/officeDocument/2006/customXml" ds:itemID="{40ABC5AF-952A-454F-8151-42345212ACA0}"/>
</file>

<file path=customXml/itemProps3.xml><?xml version="1.0" encoding="utf-8"?>
<ds:datastoreItem xmlns:ds="http://schemas.openxmlformats.org/officeDocument/2006/customXml" ds:itemID="{1010A758-51D2-4873-9DDD-62AB4A3C3C5F}"/>
</file>

<file path=customXml/itemProps4.xml><?xml version="1.0" encoding="utf-8"?>
<ds:datastoreItem xmlns:ds="http://schemas.openxmlformats.org/officeDocument/2006/customXml" ds:itemID="{21208ED8-51FC-41DE-9E41-91F3FEC192D5}"/>
</file>

<file path=docProps/app.xml><?xml version="1.0" encoding="utf-8"?>
<Properties xmlns="http://schemas.openxmlformats.org/officeDocument/2006/extended-properties" xmlns:vt="http://schemas.openxmlformats.org/officeDocument/2006/docPropsVTypes">
  <TotalTime>4062</TotalTime>
  <Words>1332</Words>
  <Application>Microsoft Office PowerPoint</Application>
  <PresentationFormat>On-screen Show (4:3)</PresentationFormat>
  <Paragraphs>350</Paragraphs>
  <Slides>40</Slides>
  <Notes>19</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40</vt:i4>
      </vt:variant>
    </vt:vector>
  </HeadingPairs>
  <TitlesOfParts>
    <vt:vector size="48" baseType="lpstr">
      <vt:lpstr>Arial</vt:lpstr>
      <vt:lpstr>Calibri</vt:lpstr>
      <vt:lpstr>Calibri Light</vt:lpstr>
      <vt:lpstr>Wingdings</vt:lpstr>
      <vt:lpstr>7_Προσαρμοσμένη σχεδίαση</vt:lpstr>
      <vt:lpstr>1_Προσαρμοσμένη σχεδίαση</vt:lpstr>
      <vt:lpstr>2_Προσαρμοσμένη σχεδίαση</vt:lpstr>
      <vt:lpstr>Προσαρμοσμένη σχεδίαση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Giorgos Andreadis</dc:creator>
  <cp:lastModifiedBy>Giorgos Andreadis</cp:lastModifiedBy>
  <cp:revision>12</cp:revision>
  <dcterms:created xsi:type="dcterms:W3CDTF">2020-07-10T07:32:55Z</dcterms:created>
  <dcterms:modified xsi:type="dcterms:W3CDTF">2020-10-02T08:49:09Z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0x01010058CB53696FB3AB49B6DE1F5161D5312300724175B93B69B7419C46F032A893C0FD</vt:lpwstr>
  </property>
  <property fmtid="{D5CDD505-2E9C-101B-9397-08002B2CF9AE}" pid="3" name="Product Type">
    <vt:lpwstr>System</vt:lpwstr>
  </property>
  <property fmtid="{D5CDD505-2E9C-101B-9397-08002B2CF9AE}" pid="4" name="MediaServiceImageTags">
    <vt:lpwstr/>
  </property>
  <property fmtid="{D5CDD505-2E9C-101B-9397-08002B2CF9AE}" pid="5" name="lcf76f155ced4ddcb4097134ff3c332f">
    <vt:lpwstr/>
  </property>
  <property fmtid="{D5CDD505-2E9C-101B-9397-08002B2CF9AE}" pid="6" name="TaxCatchAll">
    <vt:lpwstr/>
  </property>
  <property fmtid="{D5CDD505-2E9C-101B-9397-08002B2CF9AE}" pid="7" name="SharedWithUsers">
    <vt:lpwstr>817;#Alumil Connect Constructors</vt:lpwstr>
  </property>
</Properties>
</file>