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9" r:id="rId5"/>
    <p:sldMasterId id="2147483685" r:id="rId6"/>
    <p:sldMasterId id="2147483672" r:id="rId7"/>
    <p:sldMasterId id="2147483764" r:id="rId8"/>
    <p:sldMasterId id="2147483808" r:id="rId9"/>
  </p:sldMasterIdLst>
  <p:notesMasterIdLst>
    <p:notesMasterId r:id="rId61"/>
  </p:notesMasterIdLst>
  <p:sldIdLst>
    <p:sldId id="673" r:id="rId10"/>
    <p:sldId id="1097" r:id="rId11"/>
    <p:sldId id="1100" r:id="rId12"/>
    <p:sldId id="1148" r:id="rId13"/>
    <p:sldId id="674" r:id="rId14"/>
    <p:sldId id="1078" r:id="rId15"/>
    <p:sldId id="711" r:id="rId16"/>
    <p:sldId id="784" r:id="rId17"/>
    <p:sldId id="1079" r:id="rId18"/>
    <p:sldId id="1092" r:id="rId19"/>
    <p:sldId id="1074" r:id="rId20"/>
    <p:sldId id="1080" r:id="rId21"/>
    <p:sldId id="1146" r:id="rId22"/>
    <p:sldId id="791" r:id="rId23"/>
    <p:sldId id="1095" r:id="rId24"/>
    <p:sldId id="793" r:id="rId25"/>
    <p:sldId id="801" r:id="rId26"/>
    <p:sldId id="1066" r:id="rId27"/>
    <p:sldId id="1067" r:id="rId28"/>
    <p:sldId id="796" r:id="rId29"/>
    <p:sldId id="1113" r:id="rId30"/>
    <p:sldId id="1179" r:id="rId31"/>
    <p:sldId id="1180" r:id="rId32"/>
    <p:sldId id="1181" r:id="rId33"/>
    <p:sldId id="708" r:id="rId34"/>
    <p:sldId id="1110" r:id="rId35"/>
    <p:sldId id="1169" r:id="rId36"/>
    <p:sldId id="1108" r:id="rId37"/>
    <p:sldId id="1109" r:id="rId38"/>
    <p:sldId id="1125" r:id="rId39"/>
    <p:sldId id="1124" r:id="rId40"/>
    <p:sldId id="780" r:id="rId41"/>
    <p:sldId id="1115" r:id="rId42"/>
    <p:sldId id="1126" r:id="rId43"/>
    <p:sldId id="1182" r:id="rId44"/>
    <p:sldId id="795" r:id="rId45"/>
    <p:sldId id="1183" r:id="rId46"/>
    <p:sldId id="1093" r:id="rId47"/>
    <p:sldId id="1077" r:id="rId48"/>
    <p:sldId id="794" r:id="rId49"/>
    <p:sldId id="799" r:id="rId50"/>
    <p:sldId id="1151" r:id="rId51"/>
    <p:sldId id="1111" r:id="rId52"/>
    <p:sldId id="713" r:id="rId53"/>
    <p:sldId id="714" r:id="rId54"/>
    <p:sldId id="728" r:id="rId55"/>
    <p:sldId id="729" r:id="rId56"/>
    <p:sldId id="730" r:id="rId57"/>
    <p:sldId id="1184" r:id="rId58"/>
    <p:sldId id="1226" r:id="rId59"/>
    <p:sldId id="606" r:id="rId60"/>
  </p:sldIdLst>
  <p:sldSz cx="9144000" cy="6858000" type="screen4x3"/>
  <p:notesSz cx="6797675" cy="9926638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.tsepletidou" initials="a" lastIdx="1" clrIdx="0">
    <p:extLst>
      <p:ext uri="{19B8F6BF-5375-455C-9EA6-DF929625EA0E}">
        <p15:presenceInfo xmlns:p15="http://schemas.microsoft.com/office/powerpoint/2012/main" userId="a.tsepletido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E7F6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05A8F5-B58E-68D7-EC31-93ACC02645EE}" v="5" dt="2024-02-19T12:31:38.909"/>
  </p1510:revLst>
</p1510:revInfo>
</file>

<file path=ppt/tableStyles.xml><?xml version="1.0" encoding="utf-8"?>
<a:tblStyleLst xmlns:a="http://schemas.openxmlformats.org/drawingml/2006/main" def="{5C22544A-7EE6-4342-B048-85BDC9FD1C3A}">
  <a:tblStyle styleId="{EB9631B5-78F2-41C9-869B-9F39066F8104}" styleName="Μεσαίο στυλ 3 - Έμφαση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Φωτεινό στυλ 1 - Έμφαση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344D84-9AFB-497E-A393-DC336BA19D2E}" styleName="Μεσαίο στυλ 3 - Έμφαση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Μεσαίο στυλ 2 - Έμφαση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660B408-B3CF-4A94-85FC-2B1E0A45F4A2}" styleName="Σκούρο στυλ 2 - Έμφαση 1/Έμφαση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Στυλ με θέμα 1 - Έμφαση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Στυλ με θέμα 1 - Έμφαση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95" autoAdjust="0"/>
    <p:restoredTop sz="93216" autoAdjust="0"/>
  </p:normalViewPr>
  <p:slideViewPr>
    <p:cSldViewPr snapToGrid="0">
      <p:cViewPr varScale="1">
        <p:scale>
          <a:sx n="80" d="100"/>
          <a:sy n="80" d="100"/>
        </p:scale>
        <p:origin x="1574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4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71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presProps" Target="presProps.xml"/><Relationship Id="rId68" Type="http://schemas.microsoft.com/office/2015/10/relationships/revisionInfo" Target="revisionInfo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4.xml"/><Relationship Id="rId51" Type="http://schemas.openxmlformats.org/officeDocument/2006/relationships/slide" Target="slides/slide42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microsoft.com/office/2016/11/relationships/changesInfo" Target="changesInfos/changesInfo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stasia Tzivanidou" userId="S::t.tzivanidou@alumil.com::176ff1ac-1c2a-468f-9616-87d35da867b3" providerId="AD" clId="Web-{8905A8F5-B58E-68D7-EC31-93ACC02645EE}"/>
    <pc:docChg chg="modSld">
      <pc:chgData name="Anastasia Tzivanidou" userId="S::t.tzivanidou@alumil.com::176ff1ac-1c2a-468f-9616-87d35da867b3" providerId="AD" clId="Web-{8905A8F5-B58E-68D7-EC31-93ACC02645EE}" dt="2024-02-19T12:31:38.909" v="4" actId="1076"/>
      <pc:docMkLst>
        <pc:docMk/>
      </pc:docMkLst>
      <pc:sldChg chg="modSp">
        <pc:chgData name="Anastasia Tzivanidou" userId="S::t.tzivanidou@alumil.com::176ff1ac-1c2a-468f-9616-87d35da867b3" providerId="AD" clId="Web-{8905A8F5-B58E-68D7-EC31-93ACC02645EE}" dt="2024-02-19T12:31:34.471" v="2" actId="1076"/>
        <pc:sldMkLst>
          <pc:docMk/>
          <pc:sldMk cId="1749502354" sldId="1097"/>
        </pc:sldMkLst>
        <pc:picChg chg="mod">
          <ac:chgData name="Anastasia Tzivanidou" userId="S::t.tzivanidou@alumil.com::176ff1ac-1c2a-468f-9616-87d35da867b3" providerId="AD" clId="Web-{8905A8F5-B58E-68D7-EC31-93ACC02645EE}" dt="2024-02-19T12:31:34.471" v="2" actId="1076"/>
          <ac:picMkLst>
            <pc:docMk/>
            <pc:sldMk cId="1749502354" sldId="1097"/>
            <ac:picMk id="14" creationId="{76F13562-B250-46BB-921A-8664FB226812}"/>
          </ac:picMkLst>
        </pc:picChg>
      </pc:sldChg>
      <pc:sldChg chg="modSp">
        <pc:chgData name="Anastasia Tzivanidou" userId="S::t.tzivanidou@alumil.com::176ff1ac-1c2a-468f-9616-87d35da867b3" providerId="AD" clId="Web-{8905A8F5-B58E-68D7-EC31-93ACC02645EE}" dt="2024-02-19T12:31:38.909" v="4" actId="1076"/>
        <pc:sldMkLst>
          <pc:docMk/>
          <pc:sldMk cId="2702403976" sldId="1100"/>
        </pc:sldMkLst>
        <pc:picChg chg="mod">
          <ac:chgData name="Anastasia Tzivanidou" userId="S::t.tzivanidou@alumil.com::176ff1ac-1c2a-468f-9616-87d35da867b3" providerId="AD" clId="Web-{8905A8F5-B58E-68D7-EC31-93ACC02645EE}" dt="2024-02-19T12:31:38.909" v="4" actId="1076"/>
          <ac:picMkLst>
            <pc:docMk/>
            <pc:sldMk cId="2702403976" sldId="1100"/>
            <ac:picMk id="6" creationId="{725D5F92-A151-4DDB-8B38-574368169D3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04873E-2C6A-41B2-A3CE-943BE3022E82}" type="datetimeFigureOut">
              <a:rPr lang="el-GR" smtClean="0"/>
              <a:t>19/2/2024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7AD492-035C-4881-9596-C889523B8F4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0942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IGU = Insulated Glass Unit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AD492-035C-4881-9596-C889523B8F4D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41583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IGU = Insulated Glass Unit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AD492-035C-4881-9596-C889523B8F4D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17848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AD492-035C-4881-9596-C889523B8F4D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69645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7AD492-035C-4881-9596-C889523B8F4D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847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AD492-035C-4881-9596-C889523B8F4D}" type="slidenum">
              <a:rPr lang="el-GR" smtClean="0"/>
              <a:t>45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24817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360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152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322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>
          <a:xfrm>
            <a:off x="457203" y="6356356"/>
            <a:ext cx="2133600" cy="365124"/>
          </a:xfrm>
          <a:prstGeom prst="rect">
            <a:avLst/>
          </a:prstGeom>
        </p:spPr>
        <p:txBody>
          <a:bodyPr/>
          <a:lstStyle/>
          <a:p>
            <a:fld id="{7CEBBAFE-3A8E-4002-87D1-ABD34A3AFFDD}" type="datetimeFigureOut">
              <a:rPr lang="el-GR" smtClean="0"/>
              <a:pPr/>
              <a:t>19/2/2024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>
          <a:xfrm>
            <a:off x="3124201" y="6356356"/>
            <a:ext cx="2895599" cy="365124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xfrm>
            <a:off x="6553202" y="6356356"/>
            <a:ext cx="2133600" cy="365124"/>
          </a:xfrm>
          <a:prstGeom prst="rect">
            <a:avLst/>
          </a:prstGeom>
        </p:spPr>
        <p:txBody>
          <a:bodyPr/>
          <a:lstStyle/>
          <a:p>
            <a:fld id="{B0B3D5AD-3E5D-4B74-A764-546A471B933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50269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1"/>
          <p:cNvSpPr>
            <a:spLocks noGrp="1"/>
          </p:cNvSpPr>
          <p:nvPr>
            <p:ph type="title"/>
          </p:nvPr>
        </p:nvSpPr>
        <p:spPr>
          <a:xfrm>
            <a:off x="5423223" y="6067031"/>
            <a:ext cx="3320779" cy="597913"/>
          </a:xfrm>
          <a:prstGeom prst="rect">
            <a:avLst/>
          </a:prstGeom>
        </p:spPr>
        <p:txBody>
          <a:bodyPr/>
          <a:lstStyle>
            <a:lvl1pPr algn="r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</p:spTree>
    <p:extLst>
      <p:ext uri="{BB962C8B-B14F-4D97-AF65-F5344CB8AC3E}">
        <p14:creationId xmlns:p14="http://schemas.microsoft.com/office/powerpoint/2010/main" val="2941055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ECONDARY TYTLE, TEXT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-1" y="1145508"/>
            <a:ext cx="4722853" cy="5712489"/>
          </a:xfrm>
          <a:custGeom>
            <a:avLst/>
            <a:gdLst>
              <a:gd name="connsiteX0" fmla="*/ 0 w 4863402"/>
              <a:gd name="connsiteY0" fmla="*/ 0 h 4403076"/>
              <a:gd name="connsiteX1" fmla="*/ 4863402 w 4863402"/>
              <a:gd name="connsiteY1" fmla="*/ 0 h 4403076"/>
              <a:gd name="connsiteX2" fmla="*/ 4863402 w 4863402"/>
              <a:gd name="connsiteY2" fmla="*/ 4403076 h 4403076"/>
              <a:gd name="connsiteX3" fmla="*/ 0 w 4863402"/>
              <a:gd name="connsiteY3" fmla="*/ 4403076 h 4403076"/>
              <a:gd name="connsiteX4" fmla="*/ 0 w 4863402"/>
              <a:gd name="connsiteY4" fmla="*/ 0 h 4403076"/>
              <a:gd name="connsiteX0" fmla="*/ 0 w 4863402"/>
              <a:gd name="connsiteY0" fmla="*/ 13175 h 4416251"/>
              <a:gd name="connsiteX1" fmla="*/ 4561952 w 4863402"/>
              <a:gd name="connsiteY1" fmla="*/ 0 h 4416251"/>
              <a:gd name="connsiteX2" fmla="*/ 4863402 w 4863402"/>
              <a:gd name="connsiteY2" fmla="*/ 13175 h 4416251"/>
              <a:gd name="connsiteX3" fmla="*/ 4863402 w 4863402"/>
              <a:gd name="connsiteY3" fmla="*/ 4416251 h 4416251"/>
              <a:gd name="connsiteX4" fmla="*/ 0 w 4863402"/>
              <a:gd name="connsiteY4" fmla="*/ 4416251 h 4416251"/>
              <a:gd name="connsiteX5" fmla="*/ 0 w 4863402"/>
              <a:gd name="connsiteY5" fmla="*/ 13175 h 4416251"/>
              <a:gd name="connsiteX0" fmla="*/ 0 w 4863402"/>
              <a:gd name="connsiteY0" fmla="*/ 325884 h 4728960"/>
              <a:gd name="connsiteX1" fmla="*/ 4561952 w 4863402"/>
              <a:gd name="connsiteY1" fmla="*/ 312709 h 4728960"/>
              <a:gd name="connsiteX2" fmla="*/ 4863402 w 4863402"/>
              <a:gd name="connsiteY2" fmla="*/ 325884 h 4728960"/>
              <a:gd name="connsiteX3" fmla="*/ 4863402 w 4863402"/>
              <a:gd name="connsiteY3" fmla="*/ 4728960 h 4728960"/>
              <a:gd name="connsiteX4" fmla="*/ 0 w 4863402"/>
              <a:gd name="connsiteY4" fmla="*/ 4728960 h 4728960"/>
              <a:gd name="connsiteX5" fmla="*/ 0 w 4863402"/>
              <a:gd name="connsiteY5" fmla="*/ 325884 h 4728960"/>
              <a:gd name="connsiteX0" fmla="*/ 0 w 4863402"/>
              <a:gd name="connsiteY0" fmla="*/ 386111 h 4789187"/>
              <a:gd name="connsiteX1" fmla="*/ 1668026 w 4863402"/>
              <a:gd name="connsiteY1" fmla="*/ 222212 h 4789187"/>
              <a:gd name="connsiteX2" fmla="*/ 4561952 w 4863402"/>
              <a:gd name="connsiteY2" fmla="*/ 372936 h 4789187"/>
              <a:gd name="connsiteX3" fmla="*/ 4863402 w 4863402"/>
              <a:gd name="connsiteY3" fmla="*/ 386111 h 4789187"/>
              <a:gd name="connsiteX4" fmla="*/ 4863402 w 4863402"/>
              <a:gd name="connsiteY4" fmla="*/ 4789187 h 4789187"/>
              <a:gd name="connsiteX5" fmla="*/ 0 w 4863402"/>
              <a:gd name="connsiteY5" fmla="*/ 4789187 h 4789187"/>
              <a:gd name="connsiteX6" fmla="*/ 0 w 4863402"/>
              <a:gd name="connsiteY6" fmla="*/ 386111 h 4789187"/>
              <a:gd name="connsiteX0" fmla="*/ 0 w 4863402"/>
              <a:gd name="connsiteY0" fmla="*/ 937626 h 5340702"/>
              <a:gd name="connsiteX1" fmla="*/ 1647929 w 4863402"/>
              <a:gd name="connsiteY1" fmla="*/ 4 h 5340702"/>
              <a:gd name="connsiteX2" fmla="*/ 4561952 w 4863402"/>
              <a:gd name="connsiteY2" fmla="*/ 924451 h 5340702"/>
              <a:gd name="connsiteX3" fmla="*/ 4863402 w 4863402"/>
              <a:gd name="connsiteY3" fmla="*/ 937626 h 5340702"/>
              <a:gd name="connsiteX4" fmla="*/ 4863402 w 4863402"/>
              <a:gd name="connsiteY4" fmla="*/ 5340702 h 5340702"/>
              <a:gd name="connsiteX5" fmla="*/ 0 w 4863402"/>
              <a:gd name="connsiteY5" fmla="*/ 5340702 h 5340702"/>
              <a:gd name="connsiteX6" fmla="*/ 0 w 4863402"/>
              <a:gd name="connsiteY6" fmla="*/ 937626 h 5340702"/>
              <a:gd name="connsiteX0" fmla="*/ 0 w 4863402"/>
              <a:gd name="connsiteY0" fmla="*/ 1037322 h 5440398"/>
              <a:gd name="connsiteX1" fmla="*/ 1647929 w 4863402"/>
              <a:gd name="connsiteY1" fmla="*/ 99700 h 5440398"/>
              <a:gd name="connsiteX2" fmla="*/ 4561952 w 4863402"/>
              <a:gd name="connsiteY2" fmla="*/ 1024147 h 5440398"/>
              <a:gd name="connsiteX3" fmla="*/ 4863402 w 4863402"/>
              <a:gd name="connsiteY3" fmla="*/ 1037322 h 5440398"/>
              <a:gd name="connsiteX4" fmla="*/ 4863402 w 4863402"/>
              <a:gd name="connsiteY4" fmla="*/ 5440398 h 5440398"/>
              <a:gd name="connsiteX5" fmla="*/ 0 w 4863402"/>
              <a:gd name="connsiteY5" fmla="*/ 5440398 h 5440398"/>
              <a:gd name="connsiteX6" fmla="*/ 0 w 4863402"/>
              <a:gd name="connsiteY6" fmla="*/ 1037322 h 5440398"/>
              <a:gd name="connsiteX0" fmla="*/ 0 w 4863402"/>
              <a:gd name="connsiteY0" fmla="*/ 1037322 h 5440398"/>
              <a:gd name="connsiteX1" fmla="*/ 1647929 w 4863402"/>
              <a:gd name="connsiteY1" fmla="*/ 99700 h 5440398"/>
              <a:gd name="connsiteX2" fmla="*/ 4561952 w 4863402"/>
              <a:gd name="connsiteY2" fmla="*/ 1024147 h 5440398"/>
              <a:gd name="connsiteX3" fmla="*/ 4863402 w 4863402"/>
              <a:gd name="connsiteY3" fmla="*/ 1037322 h 5440398"/>
              <a:gd name="connsiteX4" fmla="*/ 4863402 w 4863402"/>
              <a:gd name="connsiteY4" fmla="*/ 5440398 h 5440398"/>
              <a:gd name="connsiteX5" fmla="*/ 0 w 4863402"/>
              <a:gd name="connsiteY5" fmla="*/ 5440398 h 5440398"/>
              <a:gd name="connsiteX6" fmla="*/ 0 w 4863402"/>
              <a:gd name="connsiteY6" fmla="*/ 1037322 h 5440398"/>
              <a:gd name="connsiteX0" fmla="*/ 0 w 4863402"/>
              <a:gd name="connsiteY0" fmla="*/ 886960 h 5290036"/>
              <a:gd name="connsiteX1" fmla="*/ 904351 w 4863402"/>
              <a:gd name="connsiteY1" fmla="*/ 110111 h 5290036"/>
              <a:gd name="connsiteX2" fmla="*/ 4561952 w 4863402"/>
              <a:gd name="connsiteY2" fmla="*/ 873785 h 5290036"/>
              <a:gd name="connsiteX3" fmla="*/ 4863402 w 4863402"/>
              <a:gd name="connsiteY3" fmla="*/ 886960 h 5290036"/>
              <a:gd name="connsiteX4" fmla="*/ 4863402 w 4863402"/>
              <a:gd name="connsiteY4" fmla="*/ 5290036 h 5290036"/>
              <a:gd name="connsiteX5" fmla="*/ 0 w 4863402"/>
              <a:gd name="connsiteY5" fmla="*/ 5290036 h 5290036"/>
              <a:gd name="connsiteX6" fmla="*/ 0 w 4863402"/>
              <a:gd name="connsiteY6" fmla="*/ 886960 h 5290036"/>
              <a:gd name="connsiteX0" fmla="*/ 0 w 4863402"/>
              <a:gd name="connsiteY0" fmla="*/ 980698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80698 h 5383774"/>
              <a:gd name="connsiteX0" fmla="*/ 0 w 4863402"/>
              <a:gd name="connsiteY0" fmla="*/ 900311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00311 h 5383774"/>
              <a:gd name="connsiteX0" fmla="*/ 0 w 4863402"/>
              <a:gd name="connsiteY0" fmla="*/ 900311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00311 h 5383774"/>
              <a:gd name="connsiteX0" fmla="*/ 0 w 4863402"/>
              <a:gd name="connsiteY0" fmla="*/ 870166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870166 h 5383774"/>
              <a:gd name="connsiteX0" fmla="*/ 0 w 4863402"/>
              <a:gd name="connsiteY0" fmla="*/ 860756 h 5374364"/>
              <a:gd name="connsiteX1" fmla="*/ 663191 w 4863402"/>
              <a:gd name="connsiteY1" fmla="*/ 104004 h 5374364"/>
              <a:gd name="connsiteX2" fmla="*/ 4561952 w 4863402"/>
              <a:gd name="connsiteY2" fmla="*/ 958113 h 5374364"/>
              <a:gd name="connsiteX3" fmla="*/ 4863402 w 4863402"/>
              <a:gd name="connsiteY3" fmla="*/ 971288 h 5374364"/>
              <a:gd name="connsiteX4" fmla="*/ 4863402 w 4863402"/>
              <a:gd name="connsiteY4" fmla="*/ 5374364 h 5374364"/>
              <a:gd name="connsiteX5" fmla="*/ 0 w 4863402"/>
              <a:gd name="connsiteY5" fmla="*/ 5374364 h 5374364"/>
              <a:gd name="connsiteX6" fmla="*/ 0 w 4863402"/>
              <a:gd name="connsiteY6" fmla="*/ 860756 h 5374364"/>
              <a:gd name="connsiteX0" fmla="*/ 0 w 4863402"/>
              <a:gd name="connsiteY0" fmla="*/ 885780 h 5399388"/>
              <a:gd name="connsiteX1" fmla="*/ 663191 w 4863402"/>
              <a:gd name="connsiteY1" fmla="*/ 129028 h 5399388"/>
              <a:gd name="connsiteX2" fmla="*/ 4561952 w 4863402"/>
              <a:gd name="connsiteY2" fmla="*/ 983137 h 5399388"/>
              <a:gd name="connsiteX3" fmla="*/ 4863402 w 4863402"/>
              <a:gd name="connsiteY3" fmla="*/ 996312 h 5399388"/>
              <a:gd name="connsiteX4" fmla="*/ 4863402 w 4863402"/>
              <a:gd name="connsiteY4" fmla="*/ 5399388 h 5399388"/>
              <a:gd name="connsiteX5" fmla="*/ 0 w 4863402"/>
              <a:gd name="connsiteY5" fmla="*/ 5399388 h 5399388"/>
              <a:gd name="connsiteX6" fmla="*/ 0 w 4863402"/>
              <a:gd name="connsiteY6" fmla="*/ 885780 h 5399388"/>
              <a:gd name="connsiteX0" fmla="*/ 0 w 4863402"/>
              <a:gd name="connsiteY0" fmla="*/ 756752 h 5270360"/>
              <a:gd name="connsiteX1" fmla="*/ 663191 w 4863402"/>
              <a:gd name="connsiteY1" fmla="*/ 0 h 5270360"/>
              <a:gd name="connsiteX2" fmla="*/ 4561952 w 4863402"/>
              <a:gd name="connsiteY2" fmla="*/ 854109 h 5270360"/>
              <a:gd name="connsiteX3" fmla="*/ 4863402 w 4863402"/>
              <a:gd name="connsiteY3" fmla="*/ 867284 h 5270360"/>
              <a:gd name="connsiteX4" fmla="*/ 4863402 w 4863402"/>
              <a:gd name="connsiteY4" fmla="*/ 5270360 h 5270360"/>
              <a:gd name="connsiteX5" fmla="*/ 0 w 4863402"/>
              <a:gd name="connsiteY5" fmla="*/ 5270360 h 5270360"/>
              <a:gd name="connsiteX6" fmla="*/ 0 w 4863402"/>
              <a:gd name="connsiteY6" fmla="*/ 756752 h 5270360"/>
              <a:gd name="connsiteX0" fmla="*/ 0 w 4863402"/>
              <a:gd name="connsiteY0" fmla="*/ 1078300 h 5591908"/>
              <a:gd name="connsiteX1" fmla="*/ 984738 w 4863402"/>
              <a:gd name="connsiteY1" fmla="*/ 0 h 5591908"/>
              <a:gd name="connsiteX2" fmla="*/ 4561952 w 4863402"/>
              <a:gd name="connsiteY2" fmla="*/ 1175657 h 5591908"/>
              <a:gd name="connsiteX3" fmla="*/ 4863402 w 4863402"/>
              <a:gd name="connsiteY3" fmla="*/ 1188832 h 5591908"/>
              <a:gd name="connsiteX4" fmla="*/ 4863402 w 4863402"/>
              <a:gd name="connsiteY4" fmla="*/ 5591908 h 5591908"/>
              <a:gd name="connsiteX5" fmla="*/ 0 w 4863402"/>
              <a:gd name="connsiteY5" fmla="*/ 5591908 h 5591908"/>
              <a:gd name="connsiteX6" fmla="*/ 0 w 4863402"/>
              <a:gd name="connsiteY6" fmla="*/ 1078300 h 5591908"/>
              <a:gd name="connsiteX0" fmla="*/ 0 w 4863402"/>
              <a:gd name="connsiteY0" fmla="*/ 1198881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0 w 4863402"/>
              <a:gd name="connsiteY6" fmla="*/ 1198881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86190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86190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5269559"/>
              <a:gd name="connsiteY0" fmla="*/ 1218977 h 5712489"/>
              <a:gd name="connsiteX1" fmla="*/ 1055076 w 5269559"/>
              <a:gd name="connsiteY1" fmla="*/ 0 h 5712489"/>
              <a:gd name="connsiteX2" fmla="*/ 4561952 w 5269559"/>
              <a:gd name="connsiteY2" fmla="*/ 1286190 h 5712489"/>
              <a:gd name="connsiteX3" fmla="*/ 4863402 w 5269559"/>
              <a:gd name="connsiteY3" fmla="*/ 5712489 h 5712489"/>
              <a:gd name="connsiteX4" fmla="*/ 0 w 5269559"/>
              <a:gd name="connsiteY4" fmla="*/ 5712489 h 5712489"/>
              <a:gd name="connsiteX5" fmla="*/ 30145 w 5269559"/>
              <a:gd name="connsiteY5" fmla="*/ 1218977 h 5712489"/>
              <a:gd name="connsiteX0" fmla="*/ 30145 w 5260007"/>
              <a:gd name="connsiteY0" fmla="*/ 1218977 h 5712489"/>
              <a:gd name="connsiteX1" fmla="*/ 1055076 w 5260007"/>
              <a:gd name="connsiteY1" fmla="*/ 0 h 5712489"/>
              <a:gd name="connsiteX2" fmla="*/ 4531807 w 5260007"/>
              <a:gd name="connsiteY2" fmla="*/ 1497205 h 5712489"/>
              <a:gd name="connsiteX3" fmla="*/ 4863402 w 5260007"/>
              <a:gd name="connsiteY3" fmla="*/ 5712489 h 5712489"/>
              <a:gd name="connsiteX4" fmla="*/ 0 w 5260007"/>
              <a:gd name="connsiteY4" fmla="*/ 5712489 h 5712489"/>
              <a:gd name="connsiteX5" fmla="*/ 30145 w 5260007"/>
              <a:gd name="connsiteY5" fmla="*/ 1218977 h 5712489"/>
              <a:gd name="connsiteX0" fmla="*/ 30145 w 5146848"/>
              <a:gd name="connsiteY0" fmla="*/ 1218977 h 5712489"/>
              <a:gd name="connsiteX1" fmla="*/ 1055076 w 5146848"/>
              <a:gd name="connsiteY1" fmla="*/ 0 h 5712489"/>
              <a:gd name="connsiteX2" fmla="*/ 4531807 w 5146848"/>
              <a:gd name="connsiteY2" fmla="*/ 1497205 h 5712489"/>
              <a:gd name="connsiteX3" fmla="*/ 4863402 w 5146848"/>
              <a:gd name="connsiteY3" fmla="*/ 5712489 h 5712489"/>
              <a:gd name="connsiteX4" fmla="*/ 0 w 5146848"/>
              <a:gd name="connsiteY4" fmla="*/ 5712489 h 5712489"/>
              <a:gd name="connsiteX5" fmla="*/ 30145 w 5146848"/>
              <a:gd name="connsiteY5" fmla="*/ 1218977 h 5712489"/>
              <a:gd name="connsiteX0" fmla="*/ 30145 w 5154344"/>
              <a:gd name="connsiteY0" fmla="*/ 1218977 h 5712489"/>
              <a:gd name="connsiteX1" fmla="*/ 1055076 w 5154344"/>
              <a:gd name="connsiteY1" fmla="*/ 0 h 5712489"/>
              <a:gd name="connsiteX2" fmla="*/ 4572001 w 5154344"/>
              <a:gd name="connsiteY2" fmla="*/ 1657979 h 5712489"/>
              <a:gd name="connsiteX3" fmla="*/ 4863402 w 5154344"/>
              <a:gd name="connsiteY3" fmla="*/ 5712489 h 5712489"/>
              <a:gd name="connsiteX4" fmla="*/ 0 w 5154344"/>
              <a:gd name="connsiteY4" fmla="*/ 5712489 h 5712489"/>
              <a:gd name="connsiteX5" fmla="*/ 30145 w 5154344"/>
              <a:gd name="connsiteY5" fmla="*/ 1218977 h 5712489"/>
              <a:gd name="connsiteX0" fmla="*/ 30145 w 5164275"/>
              <a:gd name="connsiteY0" fmla="*/ 1218977 h 5712489"/>
              <a:gd name="connsiteX1" fmla="*/ 1055076 w 5164275"/>
              <a:gd name="connsiteY1" fmla="*/ 0 h 5712489"/>
              <a:gd name="connsiteX2" fmla="*/ 4622243 w 5164275"/>
              <a:gd name="connsiteY2" fmla="*/ 2019719 h 5712489"/>
              <a:gd name="connsiteX3" fmla="*/ 4863402 w 5164275"/>
              <a:gd name="connsiteY3" fmla="*/ 5712489 h 5712489"/>
              <a:gd name="connsiteX4" fmla="*/ 0 w 5164275"/>
              <a:gd name="connsiteY4" fmla="*/ 5712489 h 5712489"/>
              <a:gd name="connsiteX5" fmla="*/ 30145 w 5164275"/>
              <a:gd name="connsiteY5" fmla="*/ 1218977 h 5712489"/>
              <a:gd name="connsiteX0" fmla="*/ 30145 w 5174885"/>
              <a:gd name="connsiteY0" fmla="*/ 1218977 h 5712489"/>
              <a:gd name="connsiteX1" fmla="*/ 1055076 w 5174885"/>
              <a:gd name="connsiteY1" fmla="*/ 0 h 5712489"/>
              <a:gd name="connsiteX2" fmla="*/ 4672485 w 5174885"/>
              <a:gd name="connsiteY2" fmla="*/ 2491991 h 5712489"/>
              <a:gd name="connsiteX3" fmla="*/ 4863402 w 5174885"/>
              <a:gd name="connsiteY3" fmla="*/ 5712489 h 5712489"/>
              <a:gd name="connsiteX4" fmla="*/ 0 w 5174885"/>
              <a:gd name="connsiteY4" fmla="*/ 5712489 h 5712489"/>
              <a:gd name="connsiteX5" fmla="*/ 30145 w 5174885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672485 w 4863402"/>
              <a:gd name="connsiteY2" fmla="*/ 2491991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722726 w 4863402"/>
              <a:gd name="connsiteY2" fmla="*/ 2642716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722726 w 4863402"/>
              <a:gd name="connsiteY2" fmla="*/ 2642716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642716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642716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713054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713054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22731"/>
              <a:gd name="connsiteY0" fmla="*/ 1218977 h 5712489"/>
              <a:gd name="connsiteX1" fmla="*/ 1055076 w 4722731"/>
              <a:gd name="connsiteY1" fmla="*/ 0 h 5712489"/>
              <a:gd name="connsiteX2" fmla="*/ 4722726 w 4722731"/>
              <a:gd name="connsiteY2" fmla="*/ 2713054 h 5712489"/>
              <a:gd name="connsiteX3" fmla="*/ 4360984 w 4722731"/>
              <a:gd name="connsiteY3" fmla="*/ 5682345 h 5712489"/>
              <a:gd name="connsiteX4" fmla="*/ 0 w 4722731"/>
              <a:gd name="connsiteY4" fmla="*/ 5712489 h 5712489"/>
              <a:gd name="connsiteX5" fmla="*/ 30145 w 4722731"/>
              <a:gd name="connsiteY5" fmla="*/ 1218977 h 5712489"/>
              <a:gd name="connsiteX0" fmla="*/ 30145 w 4722747"/>
              <a:gd name="connsiteY0" fmla="*/ 1218977 h 5712489"/>
              <a:gd name="connsiteX1" fmla="*/ 1055076 w 4722747"/>
              <a:gd name="connsiteY1" fmla="*/ 0 h 5712489"/>
              <a:gd name="connsiteX2" fmla="*/ 4722726 w 4722747"/>
              <a:gd name="connsiteY2" fmla="*/ 2713054 h 5712489"/>
              <a:gd name="connsiteX3" fmla="*/ 4642338 w 4722747"/>
              <a:gd name="connsiteY3" fmla="*/ 5672297 h 5712489"/>
              <a:gd name="connsiteX4" fmla="*/ 0 w 4722747"/>
              <a:gd name="connsiteY4" fmla="*/ 5712489 h 5712489"/>
              <a:gd name="connsiteX5" fmla="*/ 30145 w 4722747"/>
              <a:gd name="connsiteY5" fmla="*/ 1218977 h 5712489"/>
              <a:gd name="connsiteX0" fmla="*/ 30145 w 4722757"/>
              <a:gd name="connsiteY0" fmla="*/ 1218977 h 5712489"/>
              <a:gd name="connsiteX1" fmla="*/ 1055076 w 4722757"/>
              <a:gd name="connsiteY1" fmla="*/ 0 h 5712489"/>
              <a:gd name="connsiteX2" fmla="*/ 4722726 w 4722757"/>
              <a:gd name="connsiteY2" fmla="*/ 2713054 h 5712489"/>
              <a:gd name="connsiteX3" fmla="*/ 4642338 w 4722757"/>
              <a:gd name="connsiteY3" fmla="*/ 5672297 h 5712489"/>
              <a:gd name="connsiteX4" fmla="*/ 0 w 4722757"/>
              <a:gd name="connsiteY4" fmla="*/ 5712489 h 5712489"/>
              <a:gd name="connsiteX5" fmla="*/ 30145 w 4722757"/>
              <a:gd name="connsiteY5" fmla="*/ 1218977 h 5712489"/>
              <a:gd name="connsiteX0" fmla="*/ 30145 w 4722853"/>
              <a:gd name="connsiteY0" fmla="*/ 1218977 h 5712489"/>
              <a:gd name="connsiteX1" fmla="*/ 1055076 w 4722853"/>
              <a:gd name="connsiteY1" fmla="*/ 0 h 5712489"/>
              <a:gd name="connsiteX2" fmla="*/ 4722726 w 4722853"/>
              <a:gd name="connsiteY2" fmla="*/ 2713054 h 5712489"/>
              <a:gd name="connsiteX3" fmla="*/ 4692580 w 4722853"/>
              <a:gd name="connsiteY3" fmla="*/ 5702442 h 5712489"/>
              <a:gd name="connsiteX4" fmla="*/ 0 w 4722853"/>
              <a:gd name="connsiteY4" fmla="*/ 5712489 h 5712489"/>
              <a:gd name="connsiteX5" fmla="*/ 30145 w 4722853"/>
              <a:gd name="connsiteY5" fmla="*/ 1218977 h 5712489"/>
              <a:gd name="connsiteX0" fmla="*/ 30145 w 4722853"/>
              <a:gd name="connsiteY0" fmla="*/ 1218977 h 5712489"/>
              <a:gd name="connsiteX1" fmla="*/ 1055076 w 4722853"/>
              <a:gd name="connsiteY1" fmla="*/ 0 h 5712489"/>
              <a:gd name="connsiteX2" fmla="*/ 4722726 w 4722853"/>
              <a:gd name="connsiteY2" fmla="*/ 2713054 h 5712489"/>
              <a:gd name="connsiteX3" fmla="*/ 4692580 w 4722853"/>
              <a:gd name="connsiteY3" fmla="*/ 5702442 h 5712489"/>
              <a:gd name="connsiteX4" fmla="*/ 0 w 4722853"/>
              <a:gd name="connsiteY4" fmla="*/ 5712489 h 5712489"/>
              <a:gd name="connsiteX5" fmla="*/ 30145 w 4722853"/>
              <a:gd name="connsiteY5" fmla="*/ 1218977 h 5712489"/>
              <a:gd name="connsiteX0" fmla="*/ 7244 w 4726078"/>
              <a:gd name="connsiteY0" fmla="*/ 1245103 h 5712489"/>
              <a:gd name="connsiteX1" fmla="*/ 1058301 w 4726078"/>
              <a:gd name="connsiteY1" fmla="*/ 0 h 5712489"/>
              <a:gd name="connsiteX2" fmla="*/ 4725951 w 4726078"/>
              <a:gd name="connsiteY2" fmla="*/ 2713054 h 5712489"/>
              <a:gd name="connsiteX3" fmla="*/ 4695805 w 4726078"/>
              <a:gd name="connsiteY3" fmla="*/ 5702442 h 5712489"/>
              <a:gd name="connsiteX4" fmla="*/ 3225 w 4726078"/>
              <a:gd name="connsiteY4" fmla="*/ 5712489 h 5712489"/>
              <a:gd name="connsiteX5" fmla="*/ 7244 w 4726078"/>
              <a:gd name="connsiteY5" fmla="*/ 1245103 h 5712489"/>
              <a:gd name="connsiteX0" fmla="*/ 4019 w 4722853"/>
              <a:gd name="connsiteY0" fmla="*/ 1245103 h 5712489"/>
              <a:gd name="connsiteX1" fmla="*/ 1055076 w 4722853"/>
              <a:gd name="connsiteY1" fmla="*/ 0 h 5712489"/>
              <a:gd name="connsiteX2" fmla="*/ 4722726 w 4722853"/>
              <a:gd name="connsiteY2" fmla="*/ 2713054 h 5712489"/>
              <a:gd name="connsiteX3" fmla="*/ 4692580 w 4722853"/>
              <a:gd name="connsiteY3" fmla="*/ 5702442 h 5712489"/>
              <a:gd name="connsiteX4" fmla="*/ 0 w 4722853"/>
              <a:gd name="connsiteY4" fmla="*/ 5712489 h 5712489"/>
              <a:gd name="connsiteX5" fmla="*/ 4019 w 4722853"/>
              <a:gd name="connsiteY5" fmla="*/ 1245103 h 571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2853" h="5712489">
                <a:moveTo>
                  <a:pt x="4019" y="1245103"/>
                </a:moveTo>
                <a:cubicBezTo>
                  <a:pt x="583474" y="544231"/>
                  <a:pt x="535911" y="595049"/>
                  <a:pt x="1055076" y="0"/>
                </a:cubicBezTo>
                <a:lnTo>
                  <a:pt x="4722726" y="2713054"/>
                </a:lnTo>
                <a:cubicBezTo>
                  <a:pt x="4724401" y="3835957"/>
                  <a:pt x="4709326" y="4633130"/>
                  <a:pt x="4692580" y="5702442"/>
                </a:cubicBezTo>
                <a:lnTo>
                  <a:pt x="0" y="5712489"/>
                </a:lnTo>
                <a:cubicBezTo>
                  <a:pt x="10048" y="4214652"/>
                  <a:pt x="20097" y="2734231"/>
                  <a:pt x="4019" y="1245103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>
                <a:solidFill>
                  <a:schemeClr val="bg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Τίτλος 1"/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C000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  <p:cxnSp>
        <p:nvCxnSpPr>
          <p:cNvPr id="5" name="Ευθεία γραμμή σύνδεσης 4"/>
          <p:cNvCxnSpPr/>
          <p:nvPr userDrawn="1"/>
        </p:nvCxnSpPr>
        <p:spPr>
          <a:xfrm flipH="1" flipV="1">
            <a:off x="5317675" y="2454925"/>
            <a:ext cx="3826325" cy="915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Τίτλος 1"/>
          <p:cNvSpPr txBox="1">
            <a:spLocks/>
          </p:cNvSpPr>
          <p:nvPr userDrawn="1"/>
        </p:nvSpPr>
        <p:spPr>
          <a:xfrm>
            <a:off x="5220850" y="2061642"/>
            <a:ext cx="3744431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2400" b="1" dirty="0">
              <a:solidFill>
                <a:srgbClr val="FFC000"/>
              </a:solidFill>
            </a:endParaRPr>
          </a:p>
        </p:txBody>
      </p:sp>
      <p:sp>
        <p:nvSpPr>
          <p:cNvPr id="8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5402407" y="2647537"/>
            <a:ext cx="3148740" cy="3049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  <p:sp>
        <p:nvSpPr>
          <p:cNvPr id="9" name="Θέση περιεχομένου 28"/>
          <p:cNvSpPr>
            <a:spLocks noGrp="1"/>
          </p:cNvSpPr>
          <p:nvPr>
            <p:ph sz="quarter" idx="10"/>
          </p:nvPr>
        </p:nvSpPr>
        <p:spPr>
          <a:xfrm>
            <a:off x="5402263" y="2061641"/>
            <a:ext cx="3149600" cy="3259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FFC000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C000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C000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C000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C000"/>
                </a:solidFill>
              </a:defRPr>
            </a:lvl5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13728764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19/2/2024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60789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19/2/2024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27230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19/2/2024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82397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19/2/2024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283735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19/2/2024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48007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944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19/2/2024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577336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19/2/2024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18500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19/2/2024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075593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19/2/2024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701893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19/2/2024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009565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19/2/2024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85868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54761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1"/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C000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</p:spTree>
    <p:extLst>
      <p:ext uri="{BB962C8B-B14F-4D97-AF65-F5344CB8AC3E}">
        <p14:creationId xmlns:p14="http://schemas.microsoft.com/office/powerpoint/2010/main" val="15346739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ECONDARY TY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Ευθεία γραμμή σύνδεσης 1"/>
          <p:cNvCxnSpPr/>
          <p:nvPr userDrawn="1"/>
        </p:nvCxnSpPr>
        <p:spPr>
          <a:xfrm flipH="1" flipV="1">
            <a:off x="5317675" y="2454925"/>
            <a:ext cx="3826325" cy="915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Τίτλος 1"/>
          <p:cNvSpPr txBox="1">
            <a:spLocks/>
          </p:cNvSpPr>
          <p:nvPr userDrawn="1"/>
        </p:nvSpPr>
        <p:spPr>
          <a:xfrm>
            <a:off x="5220850" y="2061642"/>
            <a:ext cx="3744431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2400" b="1" dirty="0">
              <a:solidFill>
                <a:srgbClr val="FFC000"/>
              </a:solidFill>
            </a:endParaRPr>
          </a:p>
        </p:txBody>
      </p:sp>
      <p:sp>
        <p:nvSpPr>
          <p:cNvPr id="5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5402407" y="2647537"/>
            <a:ext cx="3148740" cy="3049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C000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  <p:sp>
        <p:nvSpPr>
          <p:cNvPr id="29" name="Θέση περιεχομένου 28"/>
          <p:cNvSpPr>
            <a:spLocks noGrp="1"/>
          </p:cNvSpPr>
          <p:nvPr>
            <p:ph sz="quarter" idx="10"/>
          </p:nvPr>
        </p:nvSpPr>
        <p:spPr>
          <a:xfrm>
            <a:off x="5402263" y="2061641"/>
            <a:ext cx="3149600" cy="3259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FFC000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C000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C000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C000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C000"/>
                </a:solidFill>
              </a:defRPr>
            </a:lvl5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2371083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925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ECONDARY TYTLE, TEXT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-1" y="1145508"/>
            <a:ext cx="4722853" cy="5712489"/>
          </a:xfrm>
          <a:custGeom>
            <a:avLst/>
            <a:gdLst>
              <a:gd name="connsiteX0" fmla="*/ 0 w 4863402"/>
              <a:gd name="connsiteY0" fmla="*/ 0 h 4403076"/>
              <a:gd name="connsiteX1" fmla="*/ 4863402 w 4863402"/>
              <a:gd name="connsiteY1" fmla="*/ 0 h 4403076"/>
              <a:gd name="connsiteX2" fmla="*/ 4863402 w 4863402"/>
              <a:gd name="connsiteY2" fmla="*/ 4403076 h 4403076"/>
              <a:gd name="connsiteX3" fmla="*/ 0 w 4863402"/>
              <a:gd name="connsiteY3" fmla="*/ 4403076 h 4403076"/>
              <a:gd name="connsiteX4" fmla="*/ 0 w 4863402"/>
              <a:gd name="connsiteY4" fmla="*/ 0 h 4403076"/>
              <a:gd name="connsiteX0" fmla="*/ 0 w 4863402"/>
              <a:gd name="connsiteY0" fmla="*/ 13175 h 4416251"/>
              <a:gd name="connsiteX1" fmla="*/ 4561952 w 4863402"/>
              <a:gd name="connsiteY1" fmla="*/ 0 h 4416251"/>
              <a:gd name="connsiteX2" fmla="*/ 4863402 w 4863402"/>
              <a:gd name="connsiteY2" fmla="*/ 13175 h 4416251"/>
              <a:gd name="connsiteX3" fmla="*/ 4863402 w 4863402"/>
              <a:gd name="connsiteY3" fmla="*/ 4416251 h 4416251"/>
              <a:gd name="connsiteX4" fmla="*/ 0 w 4863402"/>
              <a:gd name="connsiteY4" fmla="*/ 4416251 h 4416251"/>
              <a:gd name="connsiteX5" fmla="*/ 0 w 4863402"/>
              <a:gd name="connsiteY5" fmla="*/ 13175 h 4416251"/>
              <a:gd name="connsiteX0" fmla="*/ 0 w 4863402"/>
              <a:gd name="connsiteY0" fmla="*/ 325884 h 4728960"/>
              <a:gd name="connsiteX1" fmla="*/ 4561952 w 4863402"/>
              <a:gd name="connsiteY1" fmla="*/ 312709 h 4728960"/>
              <a:gd name="connsiteX2" fmla="*/ 4863402 w 4863402"/>
              <a:gd name="connsiteY2" fmla="*/ 325884 h 4728960"/>
              <a:gd name="connsiteX3" fmla="*/ 4863402 w 4863402"/>
              <a:gd name="connsiteY3" fmla="*/ 4728960 h 4728960"/>
              <a:gd name="connsiteX4" fmla="*/ 0 w 4863402"/>
              <a:gd name="connsiteY4" fmla="*/ 4728960 h 4728960"/>
              <a:gd name="connsiteX5" fmla="*/ 0 w 4863402"/>
              <a:gd name="connsiteY5" fmla="*/ 325884 h 4728960"/>
              <a:gd name="connsiteX0" fmla="*/ 0 w 4863402"/>
              <a:gd name="connsiteY0" fmla="*/ 386111 h 4789187"/>
              <a:gd name="connsiteX1" fmla="*/ 1668026 w 4863402"/>
              <a:gd name="connsiteY1" fmla="*/ 222212 h 4789187"/>
              <a:gd name="connsiteX2" fmla="*/ 4561952 w 4863402"/>
              <a:gd name="connsiteY2" fmla="*/ 372936 h 4789187"/>
              <a:gd name="connsiteX3" fmla="*/ 4863402 w 4863402"/>
              <a:gd name="connsiteY3" fmla="*/ 386111 h 4789187"/>
              <a:gd name="connsiteX4" fmla="*/ 4863402 w 4863402"/>
              <a:gd name="connsiteY4" fmla="*/ 4789187 h 4789187"/>
              <a:gd name="connsiteX5" fmla="*/ 0 w 4863402"/>
              <a:gd name="connsiteY5" fmla="*/ 4789187 h 4789187"/>
              <a:gd name="connsiteX6" fmla="*/ 0 w 4863402"/>
              <a:gd name="connsiteY6" fmla="*/ 386111 h 4789187"/>
              <a:gd name="connsiteX0" fmla="*/ 0 w 4863402"/>
              <a:gd name="connsiteY0" fmla="*/ 937626 h 5340702"/>
              <a:gd name="connsiteX1" fmla="*/ 1647929 w 4863402"/>
              <a:gd name="connsiteY1" fmla="*/ 4 h 5340702"/>
              <a:gd name="connsiteX2" fmla="*/ 4561952 w 4863402"/>
              <a:gd name="connsiteY2" fmla="*/ 924451 h 5340702"/>
              <a:gd name="connsiteX3" fmla="*/ 4863402 w 4863402"/>
              <a:gd name="connsiteY3" fmla="*/ 937626 h 5340702"/>
              <a:gd name="connsiteX4" fmla="*/ 4863402 w 4863402"/>
              <a:gd name="connsiteY4" fmla="*/ 5340702 h 5340702"/>
              <a:gd name="connsiteX5" fmla="*/ 0 w 4863402"/>
              <a:gd name="connsiteY5" fmla="*/ 5340702 h 5340702"/>
              <a:gd name="connsiteX6" fmla="*/ 0 w 4863402"/>
              <a:gd name="connsiteY6" fmla="*/ 937626 h 5340702"/>
              <a:gd name="connsiteX0" fmla="*/ 0 w 4863402"/>
              <a:gd name="connsiteY0" fmla="*/ 1037322 h 5440398"/>
              <a:gd name="connsiteX1" fmla="*/ 1647929 w 4863402"/>
              <a:gd name="connsiteY1" fmla="*/ 99700 h 5440398"/>
              <a:gd name="connsiteX2" fmla="*/ 4561952 w 4863402"/>
              <a:gd name="connsiteY2" fmla="*/ 1024147 h 5440398"/>
              <a:gd name="connsiteX3" fmla="*/ 4863402 w 4863402"/>
              <a:gd name="connsiteY3" fmla="*/ 1037322 h 5440398"/>
              <a:gd name="connsiteX4" fmla="*/ 4863402 w 4863402"/>
              <a:gd name="connsiteY4" fmla="*/ 5440398 h 5440398"/>
              <a:gd name="connsiteX5" fmla="*/ 0 w 4863402"/>
              <a:gd name="connsiteY5" fmla="*/ 5440398 h 5440398"/>
              <a:gd name="connsiteX6" fmla="*/ 0 w 4863402"/>
              <a:gd name="connsiteY6" fmla="*/ 1037322 h 5440398"/>
              <a:gd name="connsiteX0" fmla="*/ 0 w 4863402"/>
              <a:gd name="connsiteY0" fmla="*/ 1037322 h 5440398"/>
              <a:gd name="connsiteX1" fmla="*/ 1647929 w 4863402"/>
              <a:gd name="connsiteY1" fmla="*/ 99700 h 5440398"/>
              <a:gd name="connsiteX2" fmla="*/ 4561952 w 4863402"/>
              <a:gd name="connsiteY2" fmla="*/ 1024147 h 5440398"/>
              <a:gd name="connsiteX3" fmla="*/ 4863402 w 4863402"/>
              <a:gd name="connsiteY3" fmla="*/ 1037322 h 5440398"/>
              <a:gd name="connsiteX4" fmla="*/ 4863402 w 4863402"/>
              <a:gd name="connsiteY4" fmla="*/ 5440398 h 5440398"/>
              <a:gd name="connsiteX5" fmla="*/ 0 w 4863402"/>
              <a:gd name="connsiteY5" fmla="*/ 5440398 h 5440398"/>
              <a:gd name="connsiteX6" fmla="*/ 0 w 4863402"/>
              <a:gd name="connsiteY6" fmla="*/ 1037322 h 5440398"/>
              <a:gd name="connsiteX0" fmla="*/ 0 w 4863402"/>
              <a:gd name="connsiteY0" fmla="*/ 886960 h 5290036"/>
              <a:gd name="connsiteX1" fmla="*/ 904351 w 4863402"/>
              <a:gd name="connsiteY1" fmla="*/ 110111 h 5290036"/>
              <a:gd name="connsiteX2" fmla="*/ 4561952 w 4863402"/>
              <a:gd name="connsiteY2" fmla="*/ 873785 h 5290036"/>
              <a:gd name="connsiteX3" fmla="*/ 4863402 w 4863402"/>
              <a:gd name="connsiteY3" fmla="*/ 886960 h 5290036"/>
              <a:gd name="connsiteX4" fmla="*/ 4863402 w 4863402"/>
              <a:gd name="connsiteY4" fmla="*/ 5290036 h 5290036"/>
              <a:gd name="connsiteX5" fmla="*/ 0 w 4863402"/>
              <a:gd name="connsiteY5" fmla="*/ 5290036 h 5290036"/>
              <a:gd name="connsiteX6" fmla="*/ 0 w 4863402"/>
              <a:gd name="connsiteY6" fmla="*/ 886960 h 5290036"/>
              <a:gd name="connsiteX0" fmla="*/ 0 w 4863402"/>
              <a:gd name="connsiteY0" fmla="*/ 980698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80698 h 5383774"/>
              <a:gd name="connsiteX0" fmla="*/ 0 w 4863402"/>
              <a:gd name="connsiteY0" fmla="*/ 900311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00311 h 5383774"/>
              <a:gd name="connsiteX0" fmla="*/ 0 w 4863402"/>
              <a:gd name="connsiteY0" fmla="*/ 900311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00311 h 5383774"/>
              <a:gd name="connsiteX0" fmla="*/ 0 w 4863402"/>
              <a:gd name="connsiteY0" fmla="*/ 870166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870166 h 5383774"/>
              <a:gd name="connsiteX0" fmla="*/ 0 w 4863402"/>
              <a:gd name="connsiteY0" fmla="*/ 860756 h 5374364"/>
              <a:gd name="connsiteX1" fmla="*/ 663191 w 4863402"/>
              <a:gd name="connsiteY1" fmla="*/ 104004 h 5374364"/>
              <a:gd name="connsiteX2" fmla="*/ 4561952 w 4863402"/>
              <a:gd name="connsiteY2" fmla="*/ 958113 h 5374364"/>
              <a:gd name="connsiteX3" fmla="*/ 4863402 w 4863402"/>
              <a:gd name="connsiteY3" fmla="*/ 971288 h 5374364"/>
              <a:gd name="connsiteX4" fmla="*/ 4863402 w 4863402"/>
              <a:gd name="connsiteY4" fmla="*/ 5374364 h 5374364"/>
              <a:gd name="connsiteX5" fmla="*/ 0 w 4863402"/>
              <a:gd name="connsiteY5" fmla="*/ 5374364 h 5374364"/>
              <a:gd name="connsiteX6" fmla="*/ 0 w 4863402"/>
              <a:gd name="connsiteY6" fmla="*/ 860756 h 5374364"/>
              <a:gd name="connsiteX0" fmla="*/ 0 w 4863402"/>
              <a:gd name="connsiteY0" fmla="*/ 885780 h 5399388"/>
              <a:gd name="connsiteX1" fmla="*/ 663191 w 4863402"/>
              <a:gd name="connsiteY1" fmla="*/ 129028 h 5399388"/>
              <a:gd name="connsiteX2" fmla="*/ 4561952 w 4863402"/>
              <a:gd name="connsiteY2" fmla="*/ 983137 h 5399388"/>
              <a:gd name="connsiteX3" fmla="*/ 4863402 w 4863402"/>
              <a:gd name="connsiteY3" fmla="*/ 996312 h 5399388"/>
              <a:gd name="connsiteX4" fmla="*/ 4863402 w 4863402"/>
              <a:gd name="connsiteY4" fmla="*/ 5399388 h 5399388"/>
              <a:gd name="connsiteX5" fmla="*/ 0 w 4863402"/>
              <a:gd name="connsiteY5" fmla="*/ 5399388 h 5399388"/>
              <a:gd name="connsiteX6" fmla="*/ 0 w 4863402"/>
              <a:gd name="connsiteY6" fmla="*/ 885780 h 5399388"/>
              <a:gd name="connsiteX0" fmla="*/ 0 w 4863402"/>
              <a:gd name="connsiteY0" fmla="*/ 756752 h 5270360"/>
              <a:gd name="connsiteX1" fmla="*/ 663191 w 4863402"/>
              <a:gd name="connsiteY1" fmla="*/ 0 h 5270360"/>
              <a:gd name="connsiteX2" fmla="*/ 4561952 w 4863402"/>
              <a:gd name="connsiteY2" fmla="*/ 854109 h 5270360"/>
              <a:gd name="connsiteX3" fmla="*/ 4863402 w 4863402"/>
              <a:gd name="connsiteY3" fmla="*/ 867284 h 5270360"/>
              <a:gd name="connsiteX4" fmla="*/ 4863402 w 4863402"/>
              <a:gd name="connsiteY4" fmla="*/ 5270360 h 5270360"/>
              <a:gd name="connsiteX5" fmla="*/ 0 w 4863402"/>
              <a:gd name="connsiteY5" fmla="*/ 5270360 h 5270360"/>
              <a:gd name="connsiteX6" fmla="*/ 0 w 4863402"/>
              <a:gd name="connsiteY6" fmla="*/ 756752 h 5270360"/>
              <a:gd name="connsiteX0" fmla="*/ 0 w 4863402"/>
              <a:gd name="connsiteY0" fmla="*/ 1078300 h 5591908"/>
              <a:gd name="connsiteX1" fmla="*/ 984738 w 4863402"/>
              <a:gd name="connsiteY1" fmla="*/ 0 h 5591908"/>
              <a:gd name="connsiteX2" fmla="*/ 4561952 w 4863402"/>
              <a:gd name="connsiteY2" fmla="*/ 1175657 h 5591908"/>
              <a:gd name="connsiteX3" fmla="*/ 4863402 w 4863402"/>
              <a:gd name="connsiteY3" fmla="*/ 1188832 h 5591908"/>
              <a:gd name="connsiteX4" fmla="*/ 4863402 w 4863402"/>
              <a:gd name="connsiteY4" fmla="*/ 5591908 h 5591908"/>
              <a:gd name="connsiteX5" fmla="*/ 0 w 4863402"/>
              <a:gd name="connsiteY5" fmla="*/ 5591908 h 5591908"/>
              <a:gd name="connsiteX6" fmla="*/ 0 w 4863402"/>
              <a:gd name="connsiteY6" fmla="*/ 1078300 h 5591908"/>
              <a:gd name="connsiteX0" fmla="*/ 0 w 4863402"/>
              <a:gd name="connsiteY0" fmla="*/ 1198881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0 w 4863402"/>
              <a:gd name="connsiteY6" fmla="*/ 1198881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86190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86190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5269559"/>
              <a:gd name="connsiteY0" fmla="*/ 1218977 h 5712489"/>
              <a:gd name="connsiteX1" fmla="*/ 1055076 w 5269559"/>
              <a:gd name="connsiteY1" fmla="*/ 0 h 5712489"/>
              <a:gd name="connsiteX2" fmla="*/ 4561952 w 5269559"/>
              <a:gd name="connsiteY2" fmla="*/ 1286190 h 5712489"/>
              <a:gd name="connsiteX3" fmla="*/ 4863402 w 5269559"/>
              <a:gd name="connsiteY3" fmla="*/ 5712489 h 5712489"/>
              <a:gd name="connsiteX4" fmla="*/ 0 w 5269559"/>
              <a:gd name="connsiteY4" fmla="*/ 5712489 h 5712489"/>
              <a:gd name="connsiteX5" fmla="*/ 30145 w 5269559"/>
              <a:gd name="connsiteY5" fmla="*/ 1218977 h 5712489"/>
              <a:gd name="connsiteX0" fmla="*/ 30145 w 5260007"/>
              <a:gd name="connsiteY0" fmla="*/ 1218977 h 5712489"/>
              <a:gd name="connsiteX1" fmla="*/ 1055076 w 5260007"/>
              <a:gd name="connsiteY1" fmla="*/ 0 h 5712489"/>
              <a:gd name="connsiteX2" fmla="*/ 4531807 w 5260007"/>
              <a:gd name="connsiteY2" fmla="*/ 1497205 h 5712489"/>
              <a:gd name="connsiteX3" fmla="*/ 4863402 w 5260007"/>
              <a:gd name="connsiteY3" fmla="*/ 5712489 h 5712489"/>
              <a:gd name="connsiteX4" fmla="*/ 0 w 5260007"/>
              <a:gd name="connsiteY4" fmla="*/ 5712489 h 5712489"/>
              <a:gd name="connsiteX5" fmla="*/ 30145 w 5260007"/>
              <a:gd name="connsiteY5" fmla="*/ 1218977 h 5712489"/>
              <a:gd name="connsiteX0" fmla="*/ 30145 w 5146848"/>
              <a:gd name="connsiteY0" fmla="*/ 1218977 h 5712489"/>
              <a:gd name="connsiteX1" fmla="*/ 1055076 w 5146848"/>
              <a:gd name="connsiteY1" fmla="*/ 0 h 5712489"/>
              <a:gd name="connsiteX2" fmla="*/ 4531807 w 5146848"/>
              <a:gd name="connsiteY2" fmla="*/ 1497205 h 5712489"/>
              <a:gd name="connsiteX3" fmla="*/ 4863402 w 5146848"/>
              <a:gd name="connsiteY3" fmla="*/ 5712489 h 5712489"/>
              <a:gd name="connsiteX4" fmla="*/ 0 w 5146848"/>
              <a:gd name="connsiteY4" fmla="*/ 5712489 h 5712489"/>
              <a:gd name="connsiteX5" fmla="*/ 30145 w 5146848"/>
              <a:gd name="connsiteY5" fmla="*/ 1218977 h 5712489"/>
              <a:gd name="connsiteX0" fmla="*/ 30145 w 5154344"/>
              <a:gd name="connsiteY0" fmla="*/ 1218977 h 5712489"/>
              <a:gd name="connsiteX1" fmla="*/ 1055076 w 5154344"/>
              <a:gd name="connsiteY1" fmla="*/ 0 h 5712489"/>
              <a:gd name="connsiteX2" fmla="*/ 4572001 w 5154344"/>
              <a:gd name="connsiteY2" fmla="*/ 1657979 h 5712489"/>
              <a:gd name="connsiteX3" fmla="*/ 4863402 w 5154344"/>
              <a:gd name="connsiteY3" fmla="*/ 5712489 h 5712489"/>
              <a:gd name="connsiteX4" fmla="*/ 0 w 5154344"/>
              <a:gd name="connsiteY4" fmla="*/ 5712489 h 5712489"/>
              <a:gd name="connsiteX5" fmla="*/ 30145 w 5154344"/>
              <a:gd name="connsiteY5" fmla="*/ 1218977 h 5712489"/>
              <a:gd name="connsiteX0" fmla="*/ 30145 w 5164275"/>
              <a:gd name="connsiteY0" fmla="*/ 1218977 h 5712489"/>
              <a:gd name="connsiteX1" fmla="*/ 1055076 w 5164275"/>
              <a:gd name="connsiteY1" fmla="*/ 0 h 5712489"/>
              <a:gd name="connsiteX2" fmla="*/ 4622243 w 5164275"/>
              <a:gd name="connsiteY2" fmla="*/ 2019719 h 5712489"/>
              <a:gd name="connsiteX3" fmla="*/ 4863402 w 5164275"/>
              <a:gd name="connsiteY3" fmla="*/ 5712489 h 5712489"/>
              <a:gd name="connsiteX4" fmla="*/ 0 w 5164275"/>
              <a:gd name="connsiteY4" fmla="*/ 5712489 h 5712489"/>
              <a:gd name="connsiteX5" fmla="*/ 30145 w 5164275"/>
              <a:gd name="connsiteY5" fmla="*/ 1218977 h 5712489"/>
              <a:gd name="connsiteX0" fmla="*/ 30145 w 5174885"/>
              <a:gd name="connsiteY0" fmla="*/ 1218977 h 5712489"/>
              <a:gd name="connsiteX1" fmla="*/ 1055076 w 5174885"/>
              <a:gd name="connsiteY1" fmla="*/ 0 h 5712489"/>
              <a:gd name="connsiteX2" fmla="*/ 4672485 w 5174885"/>
              <a:gd name="connsiteY2" fmla="*/ 2491991 h 5712489"/>
              <a:gd name="connsiteX3" fmla="*/ 4863402 w 5174885"/>
              <a:gd name="connsiteY3" fmla="*/ 5712489 h 5712489"/>
              <a:gd name="connsiteX4" fmla="*/ 0 w 5174885"/>
              <a:gd name="connsiteY4" fmla="*/ 5712489 h 5712489"/>
              <a:gd name="connsiteX5" fmla="*/ 30145 w 5174885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672485 w 4863402"/>
              <a:gd name="connsiteY2" fmla="*/ 2491991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722726 w 4863402"/>
              <a:gd name="connsiteY2" fmla="*/ 2642716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722726 w 4863402"/>
              <a:gd name="connsiteY2" fmla="*/ 2642716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642716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642716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713054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713054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22731"/>
              <a:gd name="connsiteY0" fmla="*/ 1218977 h 5712489"/>
              <a:gd name="connsiteX1" fmla="*/ 1055076 w 4722731"/>
              <a:gd name="connsiteY1" fmla="*/ 0 h 5712489"/>
              <a:gd name="connsiteX2" fmla="*/ 4722726 w 4722731"/>
              <a:gd name="connsiteY2" fmla="*/ 2713054 h 5712489"/>
              <a:gd name="connsiteX3" fmla="*/ 4360984 w 4722731"/>
              <a:gd name="connsiteY3" fmla="*/ 5682345 h 5712489"/>
              <a:gd name="connsiteX4" fmla="*/ 0 w 4722731"/>
              <a:gd name="connsiteY4" fmla="*/ 5712489 h 5712489"/>
              <a:gd name="connsiteX5" fmla="*/ 30145 w 4722731"/>
              <a:gd name="connsiteY5" fmla="*/ 1218977 h 5712489"/>
              <a:gd name="connsiteX0" fmla="*/ 30145 w 4722747"/>
              <a:gd name="connsiteY0" fmla="*/ 1218977 h 5712489"/>
              <a:gd name="connsiteX1" fmla="*/ 1055076 w 4722747"/>
              <a:gd name="connsiteY1" fmla="*/ 0 h 5712489"/>
              <a:gd name="connsiteX2" fmla="*/ 4722726 w 4722747"/>
              <a:gd name="connsiteY2" fmla="*/ 2713054 h 5712489"/>
              <a:gd name="connsiteX3" fmla="*/ 4642338 w 4722747"/>
              <a:gd name="connsiteY3" fmla="*/ 5672297 h 5712489"/>
              <a:gd name="connsiteX4" fmla="*/ 0 w 4722747"/>
              <a:gd name="connsiteY4" fmla="*/ 5712489 h 5712489"/>
              <a:gd name="connsiteX5" fmla="*/ 30145 w 4722747"/>
              <a:gd name="connsiteY5" fmla="*/ 1218977 h 5712489"/>
              <a:gd name="connsiteX0" fmla="*/ 30145 w 4722757"/>
              <a:gd name="connsiteY0" fmla="*/ 1218977 h 5712489"/>
              <a:gd name="connsiteX1" fmla="*/ 1055076 w 4722757"/>
              <a:gd name="connsiteY1" fmla="*/ 0 h 5712489"/>
              <a:gd name="connsiteX2" fmla="*/ 4722726 w 4722757"/>
              <a:gd name="connsiteY2" fmla="*/ 2713054 h 5712489"/>
              <a:gd name="connsiteX3" fmla="*/ 4642338 w 4722757"/>
              <a:gd name="connsiteY3" fmla="*/ 5672297 h 5712489"/>
              <a:gd name="connsiteX4" fmla="*/ 0 w 4722757"/>
              <a:gd name="connsiteY4" fmla="*/ 5712489 h 5712489"/>
              <a:gd name="connsiteX5" fmla="*/ 30145 w 4722757"/>
              <a:gd name="connsiteY5" fmla="*/ 1218977 h 5712489"/>
              <a:gd name="connsiteX0" fmla="*/ 30145 w 4722853"/>
              <a:gd name="connsiteY0" fmla="*/ 1218977 h 5712489"/>
              <a:gd name="connsiteX1" fmla="*/ 1055076 w 4722853"/>
              <a:gd name="connsiteY1" fmla="*/ 0 h 5712489"/>
              <a:gd name="connsiteX2" fmla="*/ 4722726 w 4722853"/>
              <a:gd name="connsiteY2" fmla="*/ 2713054 h 5712489"/>
              <a:gd name="connsiteX3" fmla="*/ 4692580 w 4722853"/>
              <a:gd name="connsiteY3" fmla="*/ 5702442 h 5712489"/>
              <a:gd name="connsiteX4" fmla="*/ 0 w 4722853"/>
              <a:gd name="connsiteY4" fmla="*/ 5712489 h 5712489"/>
              <a:gd name="connsiteX5" fmla="*/ 30145 w 4722853"/>
              <a:gd name="connsiteY5" fmla="*/ 1218977 h 5712489"/>
              <a:gd name="connsiteX0" fmla="*/ 30145 w 4722853"/>
              <a:gd name="connsiteY0" fmla="*/ 1218977 h 5712489"/>
              <a:gd name="connsiteX1" fmla="*/ 1055076 w 4722853"/>
              <a:gd name="connsiteY1" fmla="*/ 0 h 5712489"/>
              <a:gd name="connsiteX2" fmla="*/ 4722726 w 4722853"/>
              <a:gd name="connsiteY2" fmla="*/ 2713054 h 5712489"/>
              <a:gd name="connsiteX3" fmla="*/ 4692580 w 4722853"/>
              <a:gd name="connsiteY3" fmla="*/ 5702442 h 5712489"/>
              <a:gd name="connsiteX4" fmla="*/ 0 w 4722853"/>
              <a:gd name="connsiteY4" fmla="*/ 5712489 h 5712489"/>
              <a:gd name="connsiteX5" fmla="*/ 30145 w 4722853"/>
              <a:gd name="connsiteY5" fmla="*/ 1218977 h 5712489"/>
              <a:gd name="connsiteX0" fmla="*/ 7244 w 4726078"/>
              <a:gd name="connsiteY0" fmla="*/ 1245103 h 5712489"/>
              <a:gd name="connsiteX1" fmla="*/ 1058301 w 4726078"/>
              <a:gd name="connsiteY1" fmla="*/ 0 h 5712489"/>
              <a:gd name="connsiteX2" fmla="*/ 4725951 w 4726078"/>
              <a:gd name="connsiteY2" fmla="*/ 2713054 h 5712489"/>
              <a:gd name="connsiteX3" fmla="*/ 4695805 w 4726078"/>
              <a:gd name="connsiteY3" fmla="*/ 5702442 h 5712489"/>
              <a:gd name="connsiteX4" fmla="*/ 3225 w 4726078"/>
              <a:gd name="connsiteY4" fmla="*/ 5712489 h 5712489"/>
              <a:gd name="connsiteX5" fmla="*/ 7244 w 4726078"/>
              <a:gd name="connsiteY5" fmla="*/ 1245103 h 5712489"/>
              <a:gd name="connsiteX0" fmla="*/ 4019 w 4722853"/>
              <a:gd name="connsiteY0" fmla="*/ 1245103 h 5712489"/>
              <a:gd name="connsiteX1" fmla="*/ 1055076 w 4722853"/>
              <a:gd name="connsiteY1" fmla="*/ 0 h 5712489"/>
              <a:gd name="connsiteX2" fmla="*/ 4722726 w 4722853"/>
              <a:gd name="connsiteY2" fmla="*/ 2713054 h 5712489"/>
              <a:gd name="connsiteX3" fmla="*/ 4692580 w 4722853"/>
              <a:gd name="connsiteY3" fmla="*/ 5702442 h 5712489"/>
              <a:gd name="connsiteX4" fmla="*/ 0 w 4722853"/>
              <a:gd name="connsiteY4" fmla="*/ 5712489 h 5712489"/>
              <a:gd name="connsiteX5" fmla="*/ 4019 w 4722853"/>
              <a:gd name="connsiteY5" fmla="*/ 1245103 h 571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2853" h="5712489">
                <a:moveTo>
                  <a:pt x="4019" y="1245103"/>
                </a:moveTo>
                <a:cubicBezTo>
                  <a:pt x="583474" y="544231"/>
                  <a:pt x="535911" y="595049"/>
                  <a:pt x="1055076" y="0"/>
                </a:cubicBezTo>
                <a:lnTo>
                  <a:pt x="4722726" y="2713054"/>
                </a:lnTo>
                <a:cubicBezTo>
                  <a:pt x="4724401" y="3835957"/>
                  <a:pt x="4709326" y="4633130"/>
                  <a:pt x="4692580" y="5702442"/>
                </a:cubicBezTo>
                <a:lnTo>
                  <a:pt x="0" y="5712489"/>
                </a:lnTo>
                <a:cubicBezTo>
                  <a:pt x="10048" y="4214652"/>
                  <a:pt x="20097" y="2734231"/>
                  <a:pt x="4019" y="1245103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>
                <a:solidFill>
                  <a:schemeClr val="bg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Τίτλος 1"/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C000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  <p:cxnSp>
        <p:nvCxnSpPr>
          <p:cNvPr id="5" name="Ευθεία γραμμή σύνδεσης 4"/>
          <p:cNvCxnSpPr/>
          <p:nvPr userDrawn="1"/>
        </p:nvCxnSpPr>
        <p:spPr>
          <a:xfrm flipH="1" flipV="1">
            <a:off x="5317675" y="2454925"/>
            <a:ext cx="3826325" cy="915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Τίτλος 1"/>
          <p:cNvSpPr txBox="1">
            <a:spLocks/>
          </p:cNvSpPr>
          <p:nvPr userDrawn="1"/>
        </p:nvSpPr>
        <p:spPr>
          <a:xfrm>
            <a:off x="5220850" y="2061642"/>
            <a:ext cx="3744431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2400" b="1" dirty="0">
              <a:solidFill>
                <a:srgbClr val="FFC000"/>
              </a:solidFill>
            </a:endParaRPr>
          </a:p>
        </p:txBody>
      </p:sp>
      <p:sp>
        <p:nvSpPr>
          <p:cNvPr id="8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5402407" y="2647537"/>
            <a:ext cx="3148740" cy="3049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  <p:sp>
        <p:nvSpPr>
          <p:cNvPr id="9" name="Θέση περιεχομένου 28"/>
          <p:cNvSpPr>
            <a:spLocks noGrp="1"/>
          </p:cNvSpPr>
          <p:nvPr>
            <p:ph sz="quarter" idx="10"/>
          </p:nvPr>
        </p:nvSpPr>
        <p:spPr>
          <a:xfrm>
            <a:off x="5402263" y="2061641"/>
            <a:ext cx="3149600" cy="3259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FFC000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C000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C000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C000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C000"/>
                </a:solidFill>
              </a:defRPr>
            </a:lvl5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18910687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ECONDARY TYTLE, TEXT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-1" y="1145508"/>
            <a:ext cx="4722853" cy="5712489"/>
          </a:xfrm>
          <a:custGeom>
            <a:avLst/>
            <a:gdLst>
              <a:gd name="connsiteX0" fmla="*/ 0 w 4863402"/>
              <a:gd name="connsiteY0" fmla="*/ 0 h 4403076"/>
              <a:gd name="connsiteX1" fmla="*/ 4863402 w 4863402"/>
              <a:gd name="connsiteY1" fmla="*/ 0 h 4403076"/>
              <a:gd name="connsiteX2" fmla="*/ 4863402 w 4863402"/>
              <a:gd name="connsiteY2" fmla="*/ 4403076 h 4403076"/>
              <a:gd name="connsiteX3" fmla="*/ 0 w 4863402"/>
              <a:gd name="connsiteY3" fmla="*/ 4403076 h 4403076"/>
              <a:gd name="connsiteX4" fmla="*/ 0 w 4863402"/>
              <a:gd name="connsiteY4" fmla="*/ 0 h 4403076"/>
              <a:gd name="connsiteX0" fmla="*/ 0 w 4863402"/>
              <a:gd name="connsiteY0" fmla="*/ 13175 h 4416251"/>
              <a:gd name="connsiteX1" fmla="*/ 4561952 w 4863402"/>
              <a:gd name="connsiteY1" fmla="*/ 0 h 4416251"/>
              <a:gd name="connsiteX2" fmla="*/ 4863402 w 4863402"/>
              <a:gd name="connsiteY2" fmla="*/ 13175 h 4416251"/>
              <a:gd name="connsiteX3" fmla="*/ 4863402 w 4863402"/>
              <a:gd name="connsiteY3" fmla="*/ 4416251 h 4416251"/>
              <a:gd name="connsiteX4" fmla="*/ 0 w 4863402"/>
              <a:gd name="connsiteY4" fmla="*/ 4416251 h 4416251"/>
              <a:gd name="connsiteX5" fmla="*/ 0 w 4863402"/>
              <a:gd name="connsiteY5" fmla="*/ 13175 h 4416251"/>
              <a:gd name="connsiteX0" fmla="*/ 0 w 4863402"/>
              <a:gd name="connsiteY0" fmla="*/ 325884 h 4728960"/>
              <a:gd name="connsiteX1" fmla="*/ 4561952 w 4863402"/>
              <a:gd name="connsiteY1" fmla="*/ 312709 h 4728960"/>
              <a:gd name="connsiteX2" fmla="*/ 4863402 w 4863402"/>
              <a:gd name="connsiteY2" fmla="*/ 325884 h 4728960"/>
              <a:gd name="connsiteX3" fmla="*/ 4863402 w 4863402"/>
              <a:gd name="connsiteY3" fmla="*/ 4728960 h 4728960"/>
              <a:gd name="connsiteX4" fmla="*/ 0 w 4863402"/>
              <a:gd name="connsiteY4" fmla="*/ 4728960 h 4728960"/>
              <a:gd name="connsiteX5" fmla="*/ 0 w 4863402"/>
              <a:gd name="connsiteY5" fmla="*/ 325884 h 4728960"/>
              <a:gd name="connsiteX0" fmla="*/ 0 w 4863402"/>
              <a:gd name="connsiteY0" fmla="*/ 386111 h 4789187"/>
              <a:gd name="connsiteX1" fmla="*/ 1668026 w 4863402"/>
              <a:gd name="connsiteY1" fmla="*/ 222212 h 4789187"/>
              <a:gd name="connsiteX2" fmla="*/ 4561952 w 4863402"/>
              <a:gd name="connsiteY2" fmla="*/ 372936 h 4789187"/>
              <a:gd name="connsiteX3" fmla="*/ 4863402 w 4863402"/>
              <a:gd name="connsiteY3" fmla="*/ 386111 h 4789187"/>
              <a:gd name="connsiteX4" fmla="*/ 4863402 w 4863402"/>
              <a:gd name="connsiteY4" fmla="*/ 4789187 h 4789187"/>
              <a:gd name="connsiteX5" fmla="*/ 0 w 4863402"/>
              <a:gd name="connsiteY5" fmla="*/ 4789187 h 4789187"/>
              <a:gd name="connsiteX6" fmla="*/ 0 w 4863402"/>
              <a:gd name="connsiteY6" fmla="*/ 386111 h 4789187"/>
              <a:gd name="connsiteX0" fmla="*/ 0 w 4863402"/>
              <a:gd name="connsiteY0" fmla="*/ 937626 h 5340702"/>
              <a:gd name="connsiteX1" fmla="*/ 1647929 w 4863402"/>
              <a:gd name="connsiteY1" fmla="*/ 4 h 5340702"/>
              <a:gd name="connsiteX2" fmla="*/ 4561952 w 4863402"/>
              <a:gd name="connsiteY2" fmla="*/ 924451 h 5340702"/>
              <a:gd name="connsiteX3" fmla="*/ 4863402 w 4863402"/>
              <a:gd name="connsiteY3" fmla="*/ 937626 h 5340702"/>
              <a:gd name="connsiteX4" fmla="*/ 4863402 w 4863402"/>
              <a:gd name="connsiteY4" fmla="*/ 5340702 h 5340702"/>
              <a:gd name="connsiteX5" fmla="*/ 0 w 4863402"/>
              <a:gd name="connsiteY5" fmla="*/ 5340702 h 5340702"/>
              <a:gd name="connsiteX6" fmla="*/ 0 w 4863402"/>
              <a:gd name="connsiteY6" fmla="*/ 937626 h 5340702"/>
              <a:gd name="connsiteX0" fmla="*/ 0 w 4863402"/>
              <a:gd name="connsiteY0" fmla="*/ 1037322 h 5440398"/>
              <a:gd name="connsiteX1" fmla="*/ 1647929 w 4863402"/>
              <a:gd name="connsiteY1" fmla="*/ 99700 h 5440398"/>
              <a:gd name="connsiteX2" fmla="*/ 4561952 w 4863402"/>
              <a:gd name="connsiteY2" fmla="*/ 1024147 h 5440398"/>
              <a:gd name="connsiteX3" fmla="*/ 4863402 w 4863402"/>
              <a:gd name="connsiteY3" fmla="*/ 1037322 h 5440398"/>
              <a:gd name="connsiteX4" fmla="*/ 4863402 w 4863402"/>
              <a:gd name="connsiteY4" fmla="*/ 5440398 h 5440398"/>
              <a:gd name="connsiteX5" fmla="*/ 0 w 4863402"/>
              <a:gd name="connsiteY5" fmla="*/ 5440398 h 5440398"/>
              <a:gd name="connsiteX6" fmla="*/ 0 w 4863402"/>
              <a:gd name="connsiteY6" fmla="*/ 1037322 h 5440398"/>
              <a:gd name="connsiteX0" fmla="*/ 0 w 4863402"/>
              <a:gd name="connsiteY0" fmla="*/ 1037322 h 5440398"/>
              <a:gd name="connsiteX1" fmla="*/ 1647929 w 4863402"/>
              <a:gd name="connsiteY1" fmla="*/ 99700 h 5440398"/>
              <a:gd name="connsiteX2" fmla="*/ 4561952 w 4863402"/>
              <a:gd name="connsiteY2" fmla="*/ 1024147 h 5440398"/>
              <a:gd name="connsiteX3" fmla="*/ 4863402 w 4863402"/>
              <a:gd name="connsiteY3" fmla="*/ 1037322 h 5440398"/>
              <a:gd name="connsiteX4" fmla="*/ 4863402 w 4863402"/>
              <a:gd name="connsiteY4" fmla="*/ 5440398 h 5440398"/>
              <a:gd name="connsiteX5" fmla="*/ 0 w 4863402"/>
              <a:gd name="connsiteY5" fmla="*/ 5440398 h 5440398"/>
              <a:gd name="connsiteX6" fmla="*/ 0 w 4863402"/>
              <a:gd name="connsiteY6" fmla="*/ 1037322 h 5440398"/>
              <a:gd name="connsiteX0" fmla="*/ 0 w 4863402"/>
              <a:gd name="connsiteY0" fmla="*/ 886960 h 5290036"/>
              <a:gd name="connsiteX1" fmla="*/ 904351 w 4863402"/>
              <a:gd name="connsiteY1" fmla="*/ 110111 h 5290036"/>
              <a:gd name="connsiteX2" fmla="*/ 4561952 w 4863402"/>
              <a:gd name="connsiteY2" fmla="*/ 873785 h 5290036"/>
              <a:gd name="connsiteX3" fmla="*/ 4863402 w 4863402"/>
              <a:gd name="connsiteY3" fmla="*/ 886960 h 5290036"/>
              <a:gd name="connsiteX4" fmla="*/ 4863402 w 4863402"/>
              <a:gd name="connsiteY4" fmla="*/ 5290036 h 5290036"/>
              <a:gd name="connsiteX5" fmla="*/ 0 w 4863402"/>
              <a:gd name="connsiteY5" fmla="*/ 5290036 h 5290036"/>
              <a:gd name="connsiteX6" fmla="*/ 0 w 4863402"/>
              <a:gd name="connsiteY6" fmla="*/ 886960 h 5290036"/>
              <a:gd name="connsiteX0" fmla="*/ 0 w 4863402"/>
              <a:gd name="connsiteY0" fmla="*/ 980698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80698 h 5383774"/>
              <a:gd name="connsiteX0" fmla="*/ 0 w 4863402"/>
              <a:gd name="connsiteY0" fmla="*/ 900311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00311 h 5383774"/>
              <a:gd name="connsiteX0" fmla="*/ 0 w 4863402"/>
              <a:gd name="connsiteY0" fmla="*/ 900311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00311 h 5383774"/>
              <a:gd name="connsiteX0" fmla="*/ 0 w 4863402"/>
              <a:gd name="connsiteY0" fmla="*/ 870166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870166 h 5383774"/>
              <a:gd name="connsiteX0" fmla="*/ 0 w 4863402"/>
              <a:gd name="connsiteY0" fmla="*/ 860756 h 5374364"/>
              <a:gd name="connsiteX1" fmla="*/ 663191 w 4863402"/>
              <a:gd name="connsiteY1" fmla="*/ 104004 h 5374364"/>
              <a:gd name="connsiteX2" fmla="*/ 4561952 w 4863402"/>
              <a:gd name="connsiteY2" fmla="*/ 958113 h 5374364"/>
              <a:gd name="connsiteX3" fmla="*/ 4863402 w 4863402"/>
              <a:gd name="connsiteY3" fmla="*/ 971288 h 5374364"/>
              <a:gd name="connsiteX4" fmla="*/ 4863402 w 4863402"/>
              <a:gd name="connsiteY4" fmla="*/ 5374364 h 5374364"/>
              <a:gd name="connsiteX5" fmla="*/ 0 w 4863402"/>
              <a:gd name="connsiteY5" fmla="*/ 5374364 h 5374364"/>
              <a:gd name="connsiteX6" fmla="*/ 0 w 4863402"/>
              <a:gd name="connsiteY6" fmla="*/ 860756 h 5374364"/>
              <a:gd name="connsiteX0" fmla="*/ 0 w 4863402"/>
              <a:gd name="connsiteY0" fmla="*/ 885780 h 5399388"/>
              <a:gd name="connsiteX1" fmla="*/ 663191 w 4863402"/>
              <a:gd name="connsiteY1" fmla="*/ 129028 h 5399388"/>
              <a:gd name="connsiteX2" fmla="*/ 4561952 w 4863402"/>
              <a:gd name="connsiteY2" fmla="*/ 983137 h 5399388"/>
              <a:gd name="connsiteX3" fmla="*/ 4863402 w 4863402"/>
              <a:gd name="connsiteY3" fmla="*/ 996312 h 5399388"/>
              <a:gd name="connsiteX4" fmla="*/ 4863402 w 4863402"/>
              <a:gd name="connsiteY4" fmla="*/ 5399388 h 5399388"/>
              <a:gd name="connsiteX5" fmla="*/ 0 w 4863402"/>
              <a:gd name="connsiteY5" fmla="*/ 5399388 h 5399388"/>
              <a:gd name="connsiteX6" fmla="*/ 0 w 4863402"/>
              <a:gd name="connsiteY6" fmla="*/ 885780 h 5399388"/>
              <a:gd name="connsiteX0" fmla="*/ 0 w 4863402"/>
              <a:gd name="connsiteY0" fmla="*/ 756752 h 5270360"/>
              <a:gd name="connsiteX1" fmla="*/ 663191 w 4863402"/>
              <a:gd name="connsiteY1" fmla="*/ 0 h 5270360"/>
              <a:gd name="connsiteX2" fmla="*/ 4561952 w 4863402"/>
              <a:gd name="connsiteY2" fmla="*/ 854109 h 5270360"/>
              <a:gd name="connsiteX3" fmla="*/ 4863402 w 4863402"/>
              <a:gd name="connsiteY3" fmla="*/ 867284 h 5270360"/>
              <a:gd name="connsiteX4" fmla="*/ 4863402 w 4863402"/>
              <a:gd name="connsiteY4" fmla="*/ 5270360 h 5270360"/>
              <a:gd name="connsiteX5" fmla="*/ 0 w 4863402"/>
              <a:gd name="connsiteY5" fmla="*/ 5270360 h 5270360"/>
              <a:gd name="connsiteX6" fmla="*/ 0 w 4863402"/>
              <a:gd name="connsiteY6" fmla="*/ 756752 h 5270360"/>
              <a:gd name="connsiteX0" fmla="*/ 0 w 4863402"/>
              <a:gd name="connsiteY0" fmla="*/ 1078300 h 5591908"/>
              <a:gd name="connsiteX1" fmla="*/ 984738 w 4863402"/>
              <a:gd name="connsiteY1" fmla="*/ 0 h 5591908"/>
              <a:gd name="connsiteX2" fmla="*/ 4561952 w 4863402"/>
              <a:gd name="connsiteY2" fmla="*/ 1175657 h 5591908"/>
              <a:gd name="connsiteX3" fmla="*/ 4863402 w 4863402"/>
              <a:gd name="connsiteY3" fmla="*/ 1188832 h 5591908"/>
              <a:gd name="connsiteX4" fmla="*/ 4863402 w 4863402"/>
              <a:gd name="connsiteY4" fmla="*/ 5591908 h 5591908"/>
              <a:gd name="connsiteX5" fmla="*/ 0 w 4863402"/>
              <a:gd name="connsiteY5" fmla="*/ 5591908 h 5591908"/>
              <a:gd name="connsiteX6" fmla="*/ 0 w 4863402"/>
              <a:gd name="connsiteY6" fmla="*/ 1078300 h 5591908"/>
              <a:gd name="connsiteX0" fmla="*/ 0 w 4863402"/>
              <a:gd name="connsiteY0" fmla="*/ 1198881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0 w 4863402"/>
              <a:gd name="connsiteY6" fmla="*/ 1198881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86190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86190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5269559"/>
              <a:gd name="connsiteY0" fmla="*/ 1218977 h 5712489"/>
              <a:gd name="connsiteX1" fmla="*/ 1055076 w 5269559"/>
              <a:gd name="connsiteY1" fmla="*/ 0 h 5712489"/>
              <a:gd name="connsiteX2" fmla="*/ 4561952 w 5269559"/>
              <a:gd name="connsiteY2" fmla="*/ 1286190 h 5712489"/>
              <a:gd name="connsiteX3" fmla="*/ 4863402 w 5269559"/>
              <a:gd name="connsiteY3" fmla="*/ 5712489 h 5712489"/>
              <a:gd name="connsiteX4" fmla="*/ 0 w 5269559"/>
              <a:gd name="connsiteY4" fmla="*/ 5712489 h 5712489"/>
              <a:gd name="connsiteX5" fmla="*/ 30145 w 5269559"/>
              <a:gd name="connsiteY5" fmla="*/ 1218977 h 5712489"/>
              <a:gd name="connsiteX0" fmla="*/ 30145 w 5260007"/>
              <a:gd name="connsiteY0" fmla="*/ 1218977 h 5712489"/>
              <a:gd name="connsiteX1" fmla="*/ 1055076 w 5260007"/>
              <a:gd name="connsiteY1" fmla="*/ 0 h 5712489"/>
              <a:gd name="connsiteX2" fmla="*/ 4531807 w 5260007"/>
              <a:gd name="connsiteY2" fmla="*/ 1497205 h 5712489"/>
              <a:gd name="connsiteX3" fmla="*/ 4863402 w 5260007"/>
              <a:gd name="connsiteY3" fmla="*/ 5712489 h 5712489"/>
              <a:gd name="connsiteX4" fmla="*/ 0 w 5260007"/>
              <a:gd name="connsiteY4" fmla="*/ 5712489 h 5712489"/>
              <a:gd name="connsiteX5" fmla="*/ 30145 w 5260007"/>
              <a:gd name="connsiteY5" fmla="*/ 1218977 h 5712489"/>
              <a:gd name="connsiteX0" fmla="*/ 30145 w 5146848"/>
              <a:gd name="connsiteY0" fmla="*/ 1218977 h 5712489"/>
              <a:gd name="connsiteX1" fmla="*/ 1055076 w 5146848"/>
              <a:gd name="connsiteY1" fmla="*/ 0 h 5712489"/>
              <a:gd name="connsiteX2" fmla="*/ 4531807 w 5146848"/>
              <a:gd name="connsiteY2" fmla="*/ 1497205 h 5712489"/>
              <a:gd name="connsiteX3" fmla="*/ 4863402 w 5146848"/>
              <a:gd name="connsiteY3" fmla="*/ 5712489 h 5712489"/>
              <a:gd name="connsiteX4" fmla="*/ 0 w 5146848"/>
              <a:gd name="connsiteY4" fmla="*/ 5712489 h 5712489"/>
              <a:gd name="connsiteX5" fmla="*/ 30145 w 5146848"/>
              <a:gd name="connsiteY5" fmla="*/ 1218977 h 5712489"/>
              <a:gd name="connsiteX0" fmla="*/ 30145 w 5154344"/>
              <a:gd name="connsiteY0" fmla="*/ 1218977 h 5712489"/>
              <a:gd name="connsiteX1" fmla="*/ 1055076 w 5154344"/>
              <a:gd name="connsiteY1" fmla="*/ 0 h 5712489"/>
              <a:gd name="connsiteX2" fmla="*/ 4572001 w 5154344"/>
              <a:gd name="connsiteY2" fmla="*/ 1657979 h 5712489"/>
              <a:gd name="connsiteX3" fmla="*/ 4863402 w 5154344"/>
              <a:gd name="connsiteY3" fmla="*/ 5712489 h 5712489"/>
              <a:gd name="connsiteX4" fmla="*/ 0 w 5154344"/>
              <a:gd name="connsiteY4" fmla="*/ 5712489 h 5712489"/>
              <a:gd name="connsiteX5" fmla="*/ 30145 w 5154344"/>
              <a:gd name="connsiteY5" fmla="*/ 1218977 h 5712489"/>
              <a:gd name="connsiteX0" fmla="*/ 30145 w 5164275"/>
              <a:gd name="connsiteY0" fmla="*/ 1218977 h 5712489"/>
              <a:gd name="connsiteX1" fmla="*/ 1055076 w 5164275"/>
              <a:gd name="connsiteY1" fmla="*/ 0 h 5712489"/>
              <a:gd name="connsiteX2" fmla="*/ 4622243 w 5164275"/>
              <a:gd name="connsiteY2" fmla="*/ 2019719 h 5712489"/>
              <a:gd name="connsiteX3" fmla="*/ 4863402 w 5164275"/>
              <a:gd name="connsiteY3" fmla="*/ 5712489 h 5712489"/>
              <a:gd name="connsiteX4" fmla="*/ 0 w 5164275"/>
              <a:gd name="connsiteY4" fmla="*/ 5712489 h 5712489"/>
              <a:gd name="connsiteX5" fmla="*/ 30145 w 5164275"/>
              <a:gd name="connsiteY5" fmla="*/ 1218977 h 5712489"/>
              <a:gd name="connsiteX0" fmla="*/ 30145 w 5174885"/>
              <a:gd name="connsiteY0" fmla="*/ 1218977 h 5712489"/>
              <a:gd name="connsiteX1" fmla="*/ 1055076 w 5174885"/>
              <a:gd name="connsiteY1" fmla="*/ 0 h 5712489"/>
              <a:gd name="connsiteX2" fmla="*/ 4672485 w 5174885"/>
              <a:gd name="connsiteY2" fmla="*/ 2491991 h 5712489"/>
              <a:gd name="connsiteX3" fmla="*/ 4863402 w 5174885"/>
              <a:gd name="connsiteY3" fmla="*/ 5712489 h 5712489"/>
              <a:gd name="connsiteX4" fmla="*/ 0 w 5174885"/>
              <a:gd name="connsiteY4" fmla="*/ 5712489 h 5712489"/>
              <a:gd name="connsiteX5" fmla="*/ 30145 w 5174885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672485 w 4863402"/>
              <a:gd name="connsiteY2" fmla="*/ 2491991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722726 w 4863402"/>
              <a:gd name="connsiteY2" fmla="*/ 2642716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722726 w 4863402"/>
              <a:gd name="connsiteY2" fmla="*/ 2642716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642716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642716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713054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713054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22731"/>
              <a:gd name="connsiteY0" fmla="*/ 1218977 h 5712489"/>
              <a:gd name="connsiteX1" fmla="*/ 1055076 w 4722731"/>
              <a:gd name="connsiteY1" fmla="*/ 0 h 5712489"/>
              <a:gd name="connsiteX2" fmla="*/ 4722726 w 4722731"/>
              <a:gd name="connsiteY2" fmla="*/ 2713054 h 5712489"/>
              <a:gd name="connsiteX3" fmla="*/ 4360984 w 4722731"/>
              <a:gd name="connsiteY3" fmla="*/ 5682345 h 5712489"/>
              <a:gd name="connsiteX4" fmla="*/ 0 w 4722731"/>
              <a:gd name="connsiteY4" fmla="*/ 5712489 h 5712489"/>
              <a:gd name="connsiteX5" fmla="*/ 30145 w 4722731"/>
              <a:gd name="connsiteY5" fmla="*/ 1218977 h 5712489"/>
              <a:gd name="connsiteX0" fmla="*/ 30145 w 4722747"/>
              <a:gd name="connsiteY0" fmla="*/ 1218977 h 5712489"/>
              <a:gd name="connsiteX1" fmla="*/ 1055076 w 4722747"/>
              <a:gd name="connsiteY1" fmla="*/ 0 h 5712489"/>
              <a:gd name="connsiteX2" fmla="*/ 4722726 w 4722747"/>
              <a:gd name="connsiteY2" fmla="*/ 2713054 h 5712489"/>
              <a:gd name="connsiteX3" fmla="*/ 4642338 w 4722747"/>
              <a:gd name="connsiteY3" fmla="*/ 5672297 h 5712489"/>
              <a:gd name="connsiteX4" fmla="*/ 0 w 4722747"/>
              <a:gd name="connsiteY4" fmla="*/ 5712489 h 5712489"/>
              <a:gd name="connsiteX5" fmla="*/ 30145 w 4722747"/>
              <a:gd name="connsiteY5" fmla="*/ 1218977 h 5712489"/>
              <a:gd name="connsiteX0" fmla="*/ 30145 w 4722757"/>
              <a:gd name="connsiteY0" fmla="*/ 1218977 h 5712489"/>
              <a:gd name="connsiteX1" fmla="*/ 1055076 w 4722757"/>
              <a:gd name="connsiteY1" fmla="*/ 0 h 5712489"/>
              <a:gd name="connsiteX2" fmla="*/ 4722726 w 4722757"/>
              <a:gd name="connsiteY2" fmla="*/ 2713054 h 5712489"/>
              <a:gd name="connsiteX3" fmla="*/ 4642338 w 4722757"/>
              <a:gd name="connsiteY3" fmla="*/ 5672297 h 5712489"/>
              <a:gd name="connsiteX4" fmla="*/ 0 w 4722757"/>
              <a:gd name="connsiteY4" fmla="*/ 5712489 h 5712489"/>
              <a:gd name="connsiteX5" fmla="*/ 30145 w 4722757"/>
              <a:gd name="connsiteY5" fmla="*/ 1218977 h 5712489"/>
              <a:gd name="connsiteX0" fmla="*/ 30145 w 4722853"/>
              <a:gd name="connsiteY0" fmla="*/ 1218977 h 5712489"/>
              <a:gd name="connsiteX1" fmla="*/ 1055076 w 4722853"/>
              <a:gd name="connsiteY1" fmla="*/ 0 h 5712489"/>
              <a:gd name="connsiteX2" fmla="*/ 4722726 w 4722853"/>
              <a:gd name="connsiteY2" fmla="*/ 2713054 h 5712489"/>
              <a:gd name="connsiteX3" fmla="*/ 4692580 w 4722853"/>
              <a:gd name="connsiteY3" fmla="*/ 5702442 h 5712489"/>
              <a:gd name="connsiteX4" fmla="*/ 0 w 4722853"/>
              <a:gd name="connsiteY4" fmla="*/ 5712489 h 5712489"/>
              <a:gd name="connsiteX5" fmla="*/ 30145 w 4722853"/>
              <a:gd name="connsiteY5" fmla="*/ 1218977 h 571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2853" h="5712489">
                <a:moveTo>
                  <a:pt x="30145" y="1218977"/>
                </a:moveTo>
                <a:cubicBezTo>
                  <a:pt x="609600" y="518105"/>
                  <a:pt x="535911" y="595049"/>
                  <a:pt x="1055076" y="0"/>
                </a:cubicBezTo>
                <a:lnTo>
                  <a:pt x="4722726" y="2713054"/>
                </a:lnTo>
                <a:cubicBezTo>
                  <a:pt x="4724401" y="3835957"/>
                  <a:pt x="4709326" y="4633130"/>
                  <a:pt x="4692580" y="5702442"/>
                </a:cubicBezTo>
                <a:lnTo>
                  <a:pt x="0" y="5712489"/>
                </a:lnTo>
                <a:lnTo>
                  <a:pt x="30145" y="1218977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Τίτλος 1"/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C000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  <p:cxnSp>
        <p:nvCxnSpPr>
          <p:cNvPr id="5" name="Ευθεία γραμμή σύνδεσης 4"/>
          <p:cNvCxnSpPr/>
          <p:nvPr userDrawn="1"/>
        </p:nvCxnSpPr>
        <p:spPr>
          <a:xfrm flipH="1" flipV="1">
            <a:off x="5317675" y="2454925"/>
            <a:ext cx="3826325" cy="915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Τίτλος 1"/>
          <p:cNvSpPr txBox="1">
            <a:spLocks/>
          </p:cNvSpPr>
          <p:nvPr userDrawn="1"/>
        </p:nvSpPr>
        <p:spPr>
          <a:xfrm>
            <a:off x="5220850" y="2061642"/>
            <a:ext cx="3744431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2400" b="1" dirty="0">
              <a:solidFill>
                <a:srgbClr val="FFC000"/>
              </a:solidFill>
            </a:endParaRPr>
          </a:p>
        </p:txBody>
      </p:sp>
      <p:sp>
        <p:nvSpPr>
          <p:cNvPr id="8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5402407" y="2647537"/>
            <a:ext cx="3148740" cy="3049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  <p:sp>
        <p:nvSpPr>
          <p:cNvPr id="10" name="Θέση περιεχομένου 28"/>
          <p:cNvSpPr>
            <a:spLocks noGrp="1"/>
          </p:cNvSpPr>
          <p:nvPr>
            <p:ph sz="quarter" idx="10"/>
          </p:nvPr>
        </p:nvSpPr>
        <p:spPr>
          <a:xfrm>
            <a:off x="5402263" y="2061641"/>
            <a:ext cx="3149600" cy="3259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FFC000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C000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C000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C000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C000"/>
                </a:solidFill>
              </a:defRPr>
            </a:lvl5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11233715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ECONDARY TYTLE, BULLET TEXT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0" y="2454924"/>
            <a:ext cx="4863402" cy="44030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Τίτλος 1"/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C000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  <p:cxnSp>
        <p:nvCxnSpPr>
          <p:cNvPr id="5" name="Ευθεία γραμμή σύνδεσης 4"/>
          <p:cNvCxnSpPr/>
          <p:nvPr userDrawn="1"/>
        </p:nvCxnSpPr>
        <p:spPr>
          <a:xfrm flipH="1" flipV="1">
            <a:off x="5317675" y="2454925"/>
            <a:ext cx="3826325" cy="915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5402407" y="2647537"/>
            <a:ext cx="3148740" cy="3049878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dirty="0"/>
              <a:t>Στυλ υποδείγματος κειμένου</a:t>
            </a:r>
            <a:endParaRPr lang="en-US" dirty="0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l-GR" dirty="0"/>
              <a:t>Στυλ υποδείγματος κειμένου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l-GR" dirty="0"/>
          </a:p>
        </p:txBody>
      </p:sp>
      <p:sp>
        <p:nvSpPr>
          <p:cNvPr id="10" name="Θέση περιεχομένου 28"/>
          <p:cNvSpPr>
            <a:spLocks noGrp="1"/>
          </p:cNvSpPr>
          <p:nvPr>
            <p:ph sz="quarter" idx="10"/>
          </p:nvPr>
        </p:nvSpPr>
        <p:spPr>
          <a:xfrm>
            <a:off x="5402263" y="2061641"/>
            <a:ext cx="3149600" cy="3259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FFC000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C000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C000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C000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C000"/>
                </a:solidFill>
              </a:defRPr>
            </a:lvl5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38471167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WITH  PHOTO ON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4943788" y="1"/>
            <a:ext cx="4200211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Τίτλος 1"/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C000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  <p:cxnSp>
        <p:nvCxnSpPr>
          <p:cNvPr id="5" name="Ευθεία γραμμή σύνδεσης 4"/>
          <p:cNvCxnSpPr/>
          <p:nvPr userDrawn="1"/>
        </p:nvCxnSpPr>
        <p:spPr>
          <a:xfrm flipH="1" flipV="1">
            <a:off x="635136" y="2625746"/>
            <a:ext cx="3826325" cy="915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Τίτλος 1"/>
          <p:cNvSpPr txBox="1">
            <a:spLocks/>
          </p:cNvSpPr>
          <p:nvPr userDrawn="1"/>
        </p:nvSpPr>
        <p:spPr>
          <a:xfrm>
            <a:off x="538311" y="2232463"/>
            <a:ext cx="3744431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2400" b="1" dirty="0">
              <a:solidFill>
                <a:srgbClr val="FFC000"/>
              </a:solidFill>
            </a:endParaRPr>
          </a:p>
        </p:txBody>
      </p:sp>
      <p:sp>
        <p:nvSpPr>
          <p:cNvPr id="8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719868" y="2818358"/>
            <a:ext cx="3148740" cy="3049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  <p:sp>
        <p:nvSpPr>
          <p:cNvPr id="10" name="Θέση περιεχομένου 28"/>
          <p:cNvSpPr>
            <a:spLocks noGrp="1"/>
          </p:cNvSpPr>
          <p:nvPr>
            <p:ph sz="quarter" idx="10"/>
          </p:nvPr>
        </p:nvSpPr>
        <p:spPr>
          <a:xfrm>
            <a:off x="635136" y="2266125"/>
            <a:ext cx="3149600" cy="3259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FFC000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C000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C000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C000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C000"/>
                </a:solidFill>
              </a:defRPr>
            </a:lvl5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15846689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A1EDEB90-F690-4690-AE4D-4AC3412FF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769338F-2E12-41FF-8A8A-979AC98BA1D4}" type="datetimeFigureOut">
              <a:rPr lang="el-GR" smtClean="0"/>
              <a:t>19/2/2024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D8648534-2975-4E3A-92D8-2B157C47F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CD5A5F73-9A4C-4127-975B-6A1108A04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B4E696B-7214-4B0B-8D7F-D1521221191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23654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8541" y="365041"/>
            <a:ext cx="7886918" cy="1325256"/>
          </a:xfrm>
          <a:prstGeom prst="rect">
            <a:avLst/>
          </a:prstGeo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28541" y="1825203"/>
            <a:ext cx="7886918" cy="435191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>
          <a:xfrm>
            <a:off x="628541" y="6356467"/>
            <a:ext cx="2057043" cy="365040"/>
          </a:xfrm>
          <a:prstGeom prst="rect">
            <a:avLst/>
          </a:prstGeom>
        </p:spPr>
        <p:txBody>
          <a:bodyPr/>
          <a:lstStyle/>
          <a:p>
            <a:fld id="{A56D8E79-4928-4868-82D4-6A88BFE55A73}" type="datetimeFigureOut">
              <a:rPr lang="el-GR" smtClean="0"/>
              <a:pPr/>
              <a:t>19/2/2024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>
          <a:xfrm>
            <a:off x="3028424" y="6356467"/>
            <a:ext cx="3087152" cy="365040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>
          <a:xfrm>
            <a:off x="6458416" y="6356467"/>
            <a:ext cx="2057043" cy="365040"/>
          </a:xfrm>
          <a:prstGeom prst="rect">
            <a:avLst/>
          </a:prstGeom>
        </p:spPr>
        <p:txBody>
          <a:bodyPr/>
          <a:lstStyle/>
          <a:p>
            <a:fld id="{01EFB4FC-F86A-497E-B90E-B81896B847B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1111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3173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1"/>
          <p:cNvSpPr>
            <a:spLocks noGrp="1"/>
          </p:cNvSpPr>
          <p:nvPr>
            <p:ph type="title"/>
          </p:nvPr>
        </p:nvSpPr>
        <p:spPr>
          <a:xfrm>
            <a:off x="5403126" y="5996692"/>
            <a:ext cx="3320779" cy="597913"/>
          </a:xfrm>
          <a:prstGeom prst="rect">
            <a:avLst/>
          </a:prstGeom>
        </p:spPr>
        <p:txBody>
          <a:bodyPr/>
          <a:lstStyle>
            <a:lvl1pPr algn="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</p:spTree>
    <p:extLst>
      <p:ext uri="{BB962C8B-B14F-4D97-AF65-F5344CB8AC3E}">
        <p14:creationId xmlns:p14="http://schemas.microsoft.com/office/powerpoint/2010/main" val="2721747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319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125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1"/>
          <p:cNvSpPr>
            <a:spLocks noGrp="1"/>
          </p:cNvSpPr>
          <p:nvPr>
            <p:ph type="title"/>
          </p:nvPr>
        </p:nvSpPr>
        <p:spPr>
          <a:xfrm>
            <a:off x="5543803" y="449998"/>
            <a:ext cx="3320779" cy="597913"/>
          </a:xfrm>
          <a:prstGeom prst="rect">
            <a:avLst/>
          </a:prstGeom>
        </p:spPr>
        <p:txBody>
          <a:bodyPr/>
          <a:lstStyle>
            <a:lvl1pPr algn="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</p:spTree>
    <p:extLst>
      <p:ext uri="{BB962C8B-B14F-4D97-AF65-F5344CB8AC3E}">
        <p14:creationId xmlns:p14="http://schemas.microsoft.com/office/powerpoint/2010/main" val="648838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3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816" r:id="rId3"/>
    <p:sldLayoutId id="2147483817" r:id="rId4"/>
    <p:sldLayoutId id="214748384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15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9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5443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822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762" r:id="rId4"/>
    <p:sldLayoutId id="2147483807" r:id="rId5"/>
    <p:sldLayoutId id="214748381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6A6EE-451B-4B00-B94E-44CC9CF721D6}" type="datetimeFigureOut">
              <a:rPr lang="el-GR" smtClean="0"/>
              <a:t>19/2/2024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0090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15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5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emf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9.pn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13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0A11196-6C81-44DF-965E-FAD3369024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5"/>
          <a:stretch/>
        </p:blipFill>
        <p:spPr>
          <a:xfrm>
            <a:off x="4572000" y="5199798"/>
            <a:ext cx="3843898" cy="109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7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Θέση εικόνας 6">
            <a:extLst>
              <a:ext uri="{FF2B5EF4-FFF2-40B4-BE49-F238E27FC236}">
                <a16:creationId xmlns:a16="http://schemas.microsoft.com/office/drawing/2014/main" id="{172FC6BC-168B-47AB-877C-B5F59A98D8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7" t="210" r="19941" b="6568"/>
          <a:stretch/>
        </p:blipFill>
        <p:spPr>
          <a:xfrm>
            <a:off x="-1" y="1146220"/>
            <a:ext cx="4722853" cy="5711779"/>
          </a:xfrm>
          <a:custGeom>
            <a:avLst/>
            <a:gdLst>
              <a:gd name="connsiteX0" fmla="*/ 0 w 4863402"/>
              <a:gd name="connsiteY0" fmla="*/ 0 h 4403076"/>
              <a:gd name="connsiteX1" fmla="*/ 4863402 w 4863402"/>
              <a:gd name="connsiteY1" fmla="*/ 0 h 4403076"/>
              <a:gd name="connsiteX2" fmla="*/ 4863402 w 4863402"/>
              <a:gd name="connsiteY2" fmla="*/ 4403076 h 4403076"/>
              <a:gd name="connsiteX3" fmla="*/ 0 w 4863402"/>
              <a:gd name="connsiteY3" fmla="*/ 4403076 h 4403076"/>
              <a:gd name="connsiteX4" fmla="*/ 0 w 4863402"/>
              <a:gd name="connsiteY4" fmla="*/ 0 h 4403076"/>
              <a:gd name="connsiteX0" fmla="*/ 0 w 4863402"/>
              <a:gd name="connsiteY0" fmla="*/ 13175 h 4416251"/>
              <a:gd name="connsiteX1" fmla="*/ 4561952 w 4863402"/>
              <a:gd name="connsiteY1" fmla="*/ 0 h 4416251"/>
              <a:gd name="connsiteX2" fmla="*/ 4863402 w 4863402"/>
              <a:gd name="connsiteY2" fmla="*/ 13175 h 4416251"/>
              <a:gd name="connsiteX3" fmla="*/ 4863402 w 4863402"/>
              <a:gd name="connsiteY3" fmla="*/ 4416251 h 4416251"/>
              <a:gd name="connsiteX4" fmla="*/ 0 w 4863402"/>
              <a:gd name="connsiteY4" fmla="*/ 4416251 h 4416251"/>
              <a:gd name="connsiteX5" fmla="*/ 0 w 4863402"/>
              <a:gd name="connsiteY5" fmla="*/ 13175 h 4416251"/>
              <a:gd name="connsiteX0" fmla="*/ 0 w 4863402"/>
              <a:gd name="connsiteY0" fmla="*/ 325884 h 4728960"/>
              <a:gd name="connsiteX1" fmla="*/ 4561952 w 4863402"/>
              <a:gd name="connsiteY1" fmla="*/ 312709 h 4728960"/>
              <a:gd name="connsiteX2" fmla="*/ 4863402 w 4863402"/>
              <a:gd name="connsiteY2" fmla="*/ 325884 h 4728960"/>
              <a:gd name="connsiteX3" fmla="*/ 4863402 w 4863402"/>
              <a:gd name="connsiteY3" fmla="*/ 4728960 h 4728960"/>
              <a:gd name="connsiteX4" fmla="*/ 0 w 4863402"/>
              <a:gd name="connsiteY4" fmla="*/ 4728960 h 4728960"/>
              <a:gd name="connsiteX5" fmla="*/ 0 w 4863402"/>
              <a:gd name="connsiteY5" fmla="*/ 325884 h 4728960"/>
              <a:gd name="connsiteX0" fmla="*/ 0 w 4863402"/>
              <a:gd name="connsiteY0" fmla="*/ 386111 h 4789187"/>
              <a:gd name="connsiteX1" fmla="*/ 1668026 w 4863402"/>
              <a:gd name="connsiteY1" fmla="*/ 222212 h 4789187"/>
              <a:gd name="connsiteX2" fmla="*/ 4561952 w 4863402"/>
              <a:gd name="connsiteY2" fmla="*/ 372936 h 4789187"/>
              <a:gd name="connsiteX3" fmla="*/ 4863402 w 4863402"/>
              <a:gd name="connsiteY3" fmla="*/ 386111 h 4789187"/>
              <a:gd name="connsiteX4" fmla="*/ 4863402 w 4863402"/>
              <a:gd name="connsiteY4" fmla="*/ 4789187 h 4789187"/>
              <a:gd name="connsiteX5" fmla="*/ 0 w 4863402"/>
              <a:gd name="connsiteY5" fmla="*/ 4789187 h 4789187"/>
              <a:gd name="connsiteX6" fmla="*/ 0 w 4863402"/>
              <a:gd name="connsiteY6" fmla="*/ 386111 h 4789187"/>
              <a:gd name="connsiteX0" fmla="*/ 0 w 4863402"/>
              <a:gd name="connsiteY0" fmla="*/ 937626 h 5340702"/>
              <a:gd name="connsiteX1" fmla="*/ 1647929 w 4863402"/>
              <a:gd name="connsiteY1" fmla="*/ 4 h 5340702"/>
              <a:gd name="connsiteX2" fmla="*/ 4561952 w 4863402"/>
              <a:gd name="connsiteY2" fmla="*/ 924451 h 5340702"/>
              <a:gd name="connsiteX3" fmla="*/ 4863402 w 4863402"/>
              <a:gd name="connsiteY3" fmla="*/ 937626 h 5340702"/>
              <a:gd name="connsiteX4" fmla="*/ 4863402 w 4863402"/>
              <a:gd name="connsiteY4" fmla="*/ 5340702 h 5340702"/>
              <a:gd name="connsiteX5" fmla="*/ 0 w 4863402"/>
              <a:gd name="connsiteY5" fmla="*/ 5340702 h 5340702"/>
              <a:gd name="connsiteX6" fmla="*/ 0 w 4863402"/>
              <a:gd name="connsiteY6" fmla="*/ 937626 h 5340702"/>
              <a:gd name="connsiteX0" fmla="*/ 0 w 4863402"/>
              <a:gd name="connsiteY0" fmla="*/ 1037322 h 5440398"/>
              <a:gd name="connsiteX1" fmla="*/ 1647929 w 4863402"/>
              <a:gd name="connsiteY1" fmla="*/ 99700 h 5440398"/>
              <a:gd name="connsiteX2" fmla="*/ 4561952 w 4863402"/>
              <a:gd name="connsiteY2" fmla="*/ 1024147 h 5440398"/>
              <a:gd name="connsiteX3" fmla="*/ 4863402 w 4863402"/>
              <a:gd name="connsiteY3" fmla="*/ 1037322 h 5440398"/>
              <a:gd name="connsiteX4" fmla="*/ 4863402 w 4863402"/>
              <a:gd name="connsiteY4" fmla="*/ 5440398 h 5440398"/>
              <a:gd name="connsiteX5" fmla="*/ 0 w 4863402"/>
              <a:gd name="connsiteY5" fmla="*/ 5440398 h 5440398"/>
              <a:gd name="connsiteX6" fmla="*/ 0 w 4863402"/>
              <a:gd name="connsiteY6" fmla="*/ 1037322 h 5440398"/>
              <a:gd name="connsiteX0" fmla="*/ 0 w 4863402"/>
              <a:gd name="connsiteY0" fmla="*/ 1037322 h 5440398"/>
              <a:gd name="connsiteX1" fmla="*/ 1647929 w 4863402"/>
              <a:gd name="connsiteY1" fmla="*/ 99700 h 5440398"/>
              <a:gd name="connsiteX2" fmla="*/ 4561952 w 4863402"/>
              <a:gd name="connsiteY2" fmla="*/ 1024147 h 5440398"/>
              <a:gd name="connsiteX3" fmla="*/ 4863402 w 4863402"/>
              <a:gd name="connsiteY3" fmla="*/ 1037322 h 5440398"/>
              <a:gd name="connsiteX4" fmla="*/ 4863402 w 4863402"/>
              <a:gd name="connsiteY4" fmla="*/ 5440398 h 5440398"/>
              <a:gd name="connsiteX5" fmla="*/ 0 w 4863402"/>
              <a:gd name="connsiteY5" fmla="*/ 5440398 h 5440398"/>
              <a:gd name="connsiteX6" fmla="*/ 0 w 4863402"/>
              <a:gd name="connsiteY6" fmla="*/ 1037322 h 5440398"/>
              <a:gd name="connsiteX0" fmla="*/ 0 w 4863402"/>
              <a:gd name="connsiteY0" fmla="*/ 886960 h 5290036"/>
              <a:gd name="connsiteX1" fmla="*/ 904351 w 4863402"/>
              <a:gd name="connsiteY1" fmla="*/ 110111 h 5290036"/>
              <a:gd name="connsiteX2" fmla="*/ 4561952 w 4863402"/>
              <a:gd name="connsiteY2" fmla="*/ 873785 h 5290036"/>
              <a:gd name="connsiteX3" fmla="*/ 4863402 w 4863402"/>
              <a:gd name="connsiteY3" fmla="*/ 886960 h 5290036"/>
              <a:gd name="connsiteX4" fmla="*/ 4863402 w 4863402"/>
              <a:gd name="connsiteY4" fmla="*/ 5290036 h 5290036"/>
              <a:gd name="connsiteX5" fmla="*/ 0 w 4863402"/>
              <a:gd name="connsiteY5" fmla="*/ 5290036 h 5290036"/>
              <a:gd name="connsiteX6" fmla="*/ 0 w 4863402"/>
              <a:gd name="connsiteY6" fmla="*/ 886960 h 5290036"/>
              <a:gd name="connsiteX0" fmla="*/ 0 w 4863402"/>
              <a:gd name="connsiteY0" fmla="*/ 980698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80698 h 5383774"/>
              <a:gd name="connsiteX0" fmla="*/ 0 w 4863402"/>
              <a:gd name="connsiteY0" fmla="*/ 900311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00311 h 5383774"/>
              <a:gd name="connsiteX0" fmla="*/ 0 w 4863402"/>
              <a:gd name="connsiteY0" fmla="*/ 900311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00311 h 5383774"/>
              <a:gd name="connsiteX0" fmla="*/ 0 w 4863402"/>
              <a:gd name="connsiteY0" fmla="*/ 870166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870166 h 5383774"/>
              <a:gd name="connsiteX0" fmla="*/ 0 w 4863402"/>
              <a:gd name="connsiteY0" fmla="*/ 860756 h 5374364"/>
              <a:gd name="connsiteX1" fmla="*/ 663191 w 4863402"/>
              <a:gd name="connsiteY1" fmla="*/ 104004 h 5374364"/>
              <a:gd name="connsiteX2" fmla="*/ 4561952 w 4863402"/>
              <a:gd name="connsiteY2" fmla="*/ 958113 h 5374364"/>
              <a:gd name="connsiteX3" fmla="*/ 4863402 w 4863402"/>
              <a:gd name="connsiteY3" fmla="*/ 971288 h 5374364"/>
              <a:gd name="connsiteX4" fmla="*/ 4863402 w 4863402"/>
              <a:gd name="connsiteY4" fmla="*/ 5374364 h 5374364"/>
              <a:gd name="connsiteX5" fmla="*/ 0 w 4863402"/>
              <a:gd name="connsiteY5" fmla="*/ 5374364 h 5374364"/>
              <a:gd name="connsiteX6" fmla="*/ 0 w 4863402"/>
              <a:gd name="connsiteY6" fmla="*/ 860756 h 5374364"/>
              <a:gd name="connsiteX0" fmla="*/ 0 w 4863402"/>
              <a:gd name="connsiteY0" fmla="*/ 885780 h 5399388"/>
              <a:gd name="connsiteX1" fmla="*/ 663191 w 4863402"/>
              <a:gd name="connsiteY1" fmla="*/ 129028 h 5399388"/>
              <a:gd name="connsiteX2" fmla="*/ 4561952 w 4863402"/>
              <a:gd name="connsiteY2" fmla="*/ 983137 h 5399388"/>
              <a:gd name="connsiteX3" fmla="*/ 4863402 w 4863402"/>
              <a:gd name="connsiteY3" fmla="*/ 996312 h 5399388"/>
              <a:gd name="connsiteX4" fmla="*/ 4863402 w 4863402"/>
              <a:gd name="connsiteY4" fmla="*/ 5399388 h 5399388"/>
              <a:gd name="connsiteX5" fmla="*/ 0 w 4863402"/>
              <a:gd name="connsiteY5" fmla="*/ 5399388 h 5399388"/>
              <a:gd name="connsiteX6" fmla="*/ 0 w 4863402"/>
              <a:gd name="connsiteY6" fmla="*/ 885780 h 5399388"/>
              <a:gd name="connsiteX0" fmla="*/ 0 w 4863402"/>
              <a:gd name="connsiteY0" fmla="*/ 756752 h 5270360"/>
              <a:gd name="connsiteX1" fmla="*/ 663191 w 4863402"/>
              <a:gd name="connsiteY1" fmla="*/ 0 h 5270360"/>
              <a:gd name="connsiteX2" fmla="*/ 4561952 w 4863402"/>
              <a:gd name="connsiteY2" fmla="*/ 854109 h 5270360"/>
              <a:gd name="connsiteX3" fmla="*/ 4863402 w 4863402"/>
              <a:gd name="connsiteY3" fmla="*/ 867284 h 5270360"/>
              <a:gd name="connsiteX4" fmla="*/ 4863402 w 4863402"/>
              <a:gd name="connsiteY4" fmla="*/ 5270360 h 5270360"/>
              <a:gd name="connsiteX5" fmla="*/ 0 w 4863402"/>
              <a:gd name="connsiteY5" fmla="*/ 5270360 h 5270360"/>
              <a:gd name="connsiteX6" fmla="*/ 0 w 4863402"/>
              <a:gd name="connsiteY6" fmla="*/ 756752 h 5270360"/>
              <a:gd name="connsiteX0" fmla="*/ 0 w 4863402"/>
              <a:gd name="connsiteY0" fmla="*/ 1078300 h 5591908"/>
              <a:gd name="connsiteX1" fmla="*/ 984738 w 4863402"/>
              <a:gd name="connsiteY1" fmla="*/ 0 h 5591908"/>
              <a:gd name="connsiteX2" fmla="*/ 4561952 w 4863402"/>
              <a:gd name="connsiteY2" fmla="*/ 1175657 h 5591908"/>
              <a:gd name="connsiteX3" fmla="*/ 4863402 w 4863402"/>
              <a:gd name="connsiteY3" fmla="*/ 1188832 h 5591908"/>
              <a:gd name="connsiteX4" fmla="*/ 4863402 w 4863402"/>
              <a:gd name="connsiteY4" fmla="*/ 5591908 h 5591908"/>
              <a:gd name="connsiteX5" fmla="*/ 0 w 4863402"/>
              <a:gd name="connsiteY5" fmla="*/ 5591908 h 5591908"/>
              <a:gd name="connsiteX6" fmla="*/ 0 w 4863402"/>
              <a:gd name="connsiteY6" fmla="*/ 1078300 h 5591908"/>
              <a:gd name="connsiteX0" fmla="*/ 0 w 4863402"/>
              <a:gd name="connsiteY0" fmla="*/ 1198881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0 w 4863402"/>
              <a:gd name="connsiteY6" fmla="*/ 1198881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86190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86190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5269559"/>
              <a:gd name="connsiteY0" fmla="*/ 1218977 h 5712489"/>
              <a:gd name="connsiteX1" fmla="*/ 1055076 w 5269559"/>
              <a:gd name="connsiteY1" fmla="*/ 0 h 5712489"/>
              <a:gd name="connsiteX2" fmla="*/ 4561952 w 5269559"/>
              <a:gd name="connsiteY2" fmla="*/ 1286190 h 5712489"/>
              <a:gd name="connsiteX3" fmla="*/ 4863402 w 5269559"/>
              <a:gd name="connsiteY3" fmla="*/ 5712489 h 5712489"/>
              <a:gd name="connsiteX4" fmla="*/ 0 w 5269559"/>
              <a:gd name="connsiteY4" fmla="*/ 5712489 h 5712489"/>
              <a:gd name="connsiteX5" fmla="*/ 30145 w 5269559"/>
              <a:gd name="connsiteY5" fmla="*/ 1218977 h 5712489"/>
              <a:gd name="connsiteX0" fmla="*/ 30145 w 5260007"/>
              <a:gd name="connsiteY0" fmla="*/ 1218977 h 5712489"/>
              <a:gd name="connsiteX1" fmla="*/ 1055076 w 5260007"/>
              <a:gd name="connsiteY1" fmla="*/ 0 h 5712489"/>
              <a:gd name="connsiteX2" fmla="*/ 4531807 w 5260007"/>
              <a:gd name="connsiteY2" fmla="*/ 1497205 h 5712489"/>
              <a:gd name="connsiteX3" fmla="*/ 4863402 w 5260007"/>
              <a:gd name="connsiteY3" fmla="*/ 5712489 h 5712489"/>
              <a:gd name="connsiteX4" fmla="*/ 0 w 5260007"/>
              <a:gd name="connsiteY4" fmla="*/ 5712489 h 5712489"/>
              <a:gd name="connsiteX5" fmla="*/ 30145 w 5260007"/>
              <a:gd name="connsiteY5" fmla="*/ 1218977 h 5712489"/>
              <a:gd name="connsiteX0" fmla="*/ 30145 w 5146848"/>
              <a:gd name="connsiteY0" fmla="*/ 1218977 h 5712489"/>
              <a:gd name="connsiteX1" fmla="*/ 1055076 w 5146848"/>
              <a:gd name="connsiteY1" fmla="*/ 0 h 5712489"/>
              <a:gd name="connsiteX2" fmla="*/ 4531807 w 5146848"/>
              <a:gd name="connsiteY2" fmla="*/ 1497205 h 5712489"/>
              <a:gd name="connsiteX3" fmla="*/ 4863402 w 5146848"/>
              <a:gd name="connsiteY3" fmla="*/ 5712489 h 5712489"/>
              <a:gd name="connsiteX4" fmla="*/ 0 w 5146848"/>
              <a:gd name="connsiteY4" fmla="*/ 5712489 h 5712489"/>
              <a:gd name="connsiteX5" fmla="*/ 30145 w 5146848"/>
              <a:gd name="connsiteY5" fmla="*/ 1218977 h 5712489"/>
              <a:gd name="connsiteX0" fmla="*/ 30145 w 5154344"/>
              <a:gd name="connsiteY0" fmla="*/ 1218977 h 5712489"/>
              <a:gd name="connsiteX1" fmla="*/ 1055076 w 5154344"/>
              <a:gd name="connsiteY1" fmla="*/ 0 h 5712489"/>
              <a:gd name="connsiteX2" fmla="*/ 4572001 w 5154344"/>
              <a:gd name="connsiteY2" fmla="*/ 1657979 h 5712489"/>
              <a:gd name="connsiteX3" fmla="*/ 4863402 w 5154344"/>
              <a:gd name="connsiteY3" fmla="*/ 5712489 h 5712489"/>
              <a:gd name="connsiteX4" fmla="*/ 0 w 5154344"/>
              <a:gd name="connsiteY4" fmla="*/ 5712489 h 5712489"/>
              <a:gd name="connsiteX5" fmla="*/ 30145 w 5154344"/>
              <a:gd name="connsiteY5" fmla="*/ 1218977 h 5712489"/>
              <a:gd name="connsiteX0" fmla="*/ 30145 w 5164275"/>
              <a:gd name="connsiteY0" fmla="*/ 1218977 h 5712489"/>
              <a:gd name="connsiteX1" fmla="*/ 1055076 w 5164275"/>
              <a:gd name="connsiteY1" fmla="*/ 0 h 5712489"/>
              <a:gd name="connsiteX2" fmla="*/ 4622243 w 5164275"/>
              <a:gd name="connsiteY2" fmla="*/ 2019719 h 5712489"/>
              <a:gd name="connsiteX3" fmla="*/ 4863402 w 5164275"/>
              <a:gd name="connsiteY3" fmla="*/ 5712489 h 5712489"/>
              <a:gd name="connsiteX4" fmla="*/ 0 w 5164275"/>
              <a:gd name="connsiteY4" fmla="*/ 5712489 h 5712489"/>
              <a:gd name="connsiteX5" fmla="*/ 30145 w 5164275"/>
              <a:gd name="connsiteY5" fmla="*/ 1218977 h 5712489"/>
              <a:gd name="connsiteX0" fmla="*/ 30145 w 5174885"/>
              <a:gd name="connsiteY0" fmla="*/ 1218977 h 5712489"/>
              <a:gd name="connsiteX1" fmla="*/ 1055076 w 5174885"/>
              <a:gd name="connsiteY1" fmla="*/ 0 h 5712489"/>
              <a:gd name="connsiteX2" fmla="*/ 4672485 w 5174885"/>
              <a:gd name="connsiteY2" fmla="*/ 2491991 h 5712489"/>
              <a:gd name="connsiteX3" fmla="*/ 4863402 w 5174885"/>
              <a:gd name="connsiteY3" fmla="*/ 5712489 h 5712489"/>
              <a:gd name="connsiteX4" fmla="*/ 0 w 5174885"/>
              <a:gd name="connsiteY4" fmla="*/ 5712489 h 5712489"/>
              <a:gd name="connsiteX5" fmla="*/ 30145 w 5174885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672485 w 4863402"/>
              <a:gd name="connsiteY2" fmla="*/ 2491991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722726 w 4863402"/>
              <a:gd name="connsiteY2" fmla="*/ 2642716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722726 w 4863402"/>
              <a:gd name="connsiteY2" fmla="*/ 2642716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642716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642716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713054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713054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22731"/>
              <a:gd name="connsiteY0" fmla="*/ 1218977 h 5712489"/>
              <a:gd name="connsiteX1" fmla="*/ 1055076 w 4722731"/>
              <a:gd name="connsiteY1" fmla="*/ 0 h 5712489"/>
              <a:gd name="connsiteX2" fmla="*/ 4722726 w 4722731"/>
              <a:gd name="connsiteY2" fmla="*/ 2713054 h 5712489"/>
              <a:gd name="connsiteX3" fmla="*/ 4360984 w 4722731"/>
              <a:gd name="connsiteY3" fmla="*/ 5682345 h 5712489"/>
              <a:gd name="connsiteX4" fmla="*/ 0 w 4722731"/>
              <a:gd name="connsiteY4" fmla="*/ 5712489 h 5712489"/>
              <a:gd name="connsiteX5" fmla="*/ 30145 w 4722731"/>
              <a:gd name="connsiteY5" fmla="*/ 1218977 h 5712489"/>
              <a:gd name="connsiteX0" fmla="*/ 30145 w 4722747"/>
              <a:gd name="connsiteY0" fmla="*/ 1218977 h 5712489"/>
              <a:gd name="connsiteX1" fmla="*/ 1055076 w 4722747"/>
              <a:gd name="connsiteY1" fmla="*/ 0 h 5712489"/>
              <a:gd name="connsiteX2" fmla="*/ 4722726 w 4722747"/>
              <a:gd name="connsiteY2" fmla="*/ 2713054 h 5712489"/>
              <a:gd name="connsiteX3" fmla="*/ 4642338 w 4722747"/>
              <a:gd name="connsiteY3" fmla="*/ 5672297 h 5712489"/>
              <a:gd name="connsiteX4" fmla="*/ 0 w 4722747"/>
              <a:gd name="connsiteY4" fmla="*/ 5712489 h 5712489"/>
              <a:gd name="connsiteX5" fmla="*/ 30145 w 4722747"/>
              <a:gd name="connsiteY5" fmla="*/ 1218977 h 5712489"/>
              <a:gd name="connsiteX0" fmla="*/ 30145 w 4722757"/>
              <a:gd name="connsiteY0" fmla="*/ 1218977 h 5712489"/>
              <a:gd name="connsiteX1" fmla="*/ 1055076 w 4722757"/>
              <a:gd name="connsiteY1" fmla="*/ 0 h 5712489"/>
              <a:gd name="connsiteX2" fmla="*/ 4722726 w 4722757"/>
              <a:gd name="connsiteY2" fmla="*/ 2713054 h 5712489"/>
              <a:gd name="connsiteX3" fmla="*/ 4642338 w 4722757"/>
              <a:gd name="connsiteY3" fmla="*/ 5672297 h 5712489"/>
              <a:gd name="connsiteX4" fmla="*/ 0 w 4722757"/>
              <a:gd name="connsiteY4" fmla="*/ 5712489 h 5712489"/>
              <a:gd name="connsiteX5" fmla="*/ 30145 w 4722757"/>
              <a:gd name="connsiteY5" fmla="*/ 1218977 h 5712489"/>
              <a:gd name="connsiteX0" fmla="*/ 30145 w 4722853"/>
              <a:gd name="connsiteY0" fmla="*/ 1218977 h 5712489"/>
              <a:gd name="connsiteX1" fmla="*/ 1055076 w 4722853"/>
              <a:gd name="connsiteY1" fmla="*/ 0 h 5712489"/>
              <a:gd name="connsiteX2" fmla="*/ 4722726 w 4722853"/>
              <a:gd name="connsiteY2" fmla="*/ 2713054 h 5712489"/>
              <a:gd name="connsiteX3" fmla="*/ 4692580 w 4722853"/>
              <a:gd name="connsiteY3" fmla="*/ 5702442 h 5712489"/>
              <a:gd name="connsiteX4" fmla="*/ 0 w 4722853"/>
              <a:gd name="connsiteY4" fmla="*/ 5712489 h 5712489"/>
              <a:gd name="connsiteX5" fmla="*/ 30145 w 4722853"/>
              <a:gd name="connsiteY5" fmla="*/ 1218977 h 571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2853" h="5712489">
                <a:moveTo>
                  <a:pt x="30145" y="1218977"/>
                </a:moveTo>
                <a:cubicBezTo>
                  <a:pt x="609600" y="518105"/>
                  <a:pt x="535911" y="595049"/>
                  <a:pt x="1055076" y="0"/>
                </a:cubicBezTo>
                <a:lnTo>
                  <a:pt x="4722726" y="2713054"/>
                </a:lnTo>
                <a:cubicBezTo>
                  <a:pt x="4724401" y="3835957"/>
                  <a:pt x="4709326" y="4633130"/>
                  <a:pt x="4692580" y="5702442"/>
                </a:cubicBezTo>
                <a:lnTo>
                  <a:pt x="0" y="5712489"/>
                </a:lnTo>
                <a:lnTo>
                  <a:pt x="30145" y="1218977"/>
                </a:lnTo>
                <a:close/>
              </a:path>
            </a:pathLst>
          </a:custGeom>
        </p:spPr>
      </p:pic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E669D1E2-B67E-41C3-A856-B411E781B672}"/>
              </a:ext>
            </a:extLst>
          </p:cNvPr>
          <p:cNvSpPr/>
          <p:nvPr/>
        </p:nvSpPr>
        <p:spPr>
          <a:xfrm>
            <a:off x="2747120" y="2389947"/>
            <a:ext cx="3008210" cy="3755814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43CB90E0-59AF-4FA9-B184-2DE8D7CB05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34" t="31070" r="52964" b="26703"/>
          <a:stretch/>
        </p:blipFill>
        <p:spPr>
          <a:xfrm>
            <a:off x="2946981" y="2432877"/>
            <a:ext cx="2789741" cy="3557746"/>
          </a:xfrm>
          <a:prstGeom prst="rect">
            <a:avLst/>
          </a:prstGeom>
        </p:spPr>
      </p:pic>
      <p:sp>
        <p:nvSpPr>
          <p:cNvPr id="16" name="Τίτλος 1">
            <a:extLst>
              <a:ext uri="{FF2B5EF4-FFF2-40B4-BE49-F238E27FC236}">
                <a16:creationId xmlns:a16="http://schemas.microsoft.com/office/drawing/2014/main" id="{5BC5CC42-A6B6-4D01-BF85-64B1421C7BD9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2632225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 dirty="0">
                <a:solidFill>
                  <a:srgbClr val="FFC000"/>
                </a:solidFill>
              </a:rPr>
              <a:t>Benefits</a:t>
            </a:r>
          </a:p>
        </p:txBody>
      </p:sp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6ADB42E3-A34D-4730-9B75-BE22B4792B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5"/>
          <a:stretch/>
        </p:blipFill>
        <p:spPr>
          <a:xfrm>
            <a:off x="6714698" y="173102"/>
            <a:ext cx="2274949" cy="646176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226ADCDC-2499-4FC7-B89B-550CA92D2010}"/>
              </a:ext>
            </a:extLst>
          </p:cNvPr>
          <p:cNvSpPr/>
          <p:nvPr/>
        </p:nvSpPr>
        <p:spPr>
          <a:xfrm>
            <a:off x="5915443" y="2616441"/>
            <a:ext cx="3211034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PHOS series with less visible </a:t>
            </a:r>
            <a:r>
              <a:rPr lang="en-US" dirty="0" err="1"/>
              <a:t>aluminium</a:t>
            </a:r>
            <a:r>
              <a:rPr lang="en-US" dirty="0"/>
              <a:t> surfaces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Maximizing glass pane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Concealed sash into the frame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Concealed frame into the ceiling and the walls</a:t>
            </a:r>
          </a:p>
        </p:txBody>
      </p:sp>
      <p:sp>
        <p:nvSpPr>
          <p:cNvPr id="11" name="Τίτλος 1">
            <a:extLst>
              <a:ext uri="{FF2B5EF4-FFF2-40B4-BE49-F238E27FC236}">
                <a16:creationId xmlns:a16="http://schemas.microsoft.com/office/drawing/2014/main" id="{18E75A8B-9BBB-47CA-8171-8C4D4EA576B2}"/>
              </a:ext>
            </a:extLst>
          </p:cNvPr>
          <p:cNvSpPr txBox="1">
            <a:spLocks/>
          </p:cNvSpPr>
          <p:nvPr/>
        </p:nvSpPr>
        <p:spPr>
          <a:xfrm>
            <a:off x="5917023" y="1996665"/>
            <a:ext cx="3226977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Minimal design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4C3E7AB2-A59A-47D9-832F-5C3BF60BC24E}"/>
              </a:ext>
            </a:extLst>
          </p:cNvPr>
          <p:cNvCxnSpPr/>
          <p:nvPr/>
        </p:nvCxnSpPr>
        <p:spPr>
          <a:xfrm flipH="1">
            <a:off x="5932966" y="2389947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24766E4A-6C36-4301-B657-5685AC12F7EE}"/>
              </a:ext>
            </a:extLst>
          </p:cNvPr>
          <p:cNvCxnSpPr>
            <a:cxnSpLocks/>
          </p:cNvCxnSpPr>
          <p:nvPr/>
        </p:nvCxnSpPr>
        <p:spPr>
          <a:xfrm>
            <a:off x="3201915" y="5011200"/>
            <a:ext cx="0" cy="900000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FDB9C9A-B131-4CB4-A400-266D286E927C}"/>
              </a:ext>
            </a:extLst>
          </p:cNvPr>
          <p:cNvSpPr txBox="1"/>
          <p:nvPr/>
        </p:nvSpPr>
        <p:spPr>
          <a:xfrm rot="16200000">
            <a:off x="2582377" y="523681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95mm</a:t>
            </a:r>
            <a:endParaRPr lang="el-GR" dirty="0"/>
          </a:p>
        </p:txBody>
      </p:sp>
      <p:cxnSp>
        <p:nvCxnSpPr>
          <p:cNvPr id="15" name="Ευθύγραμμο βέλος σύνδεσης 14">
            <a:extLst>
              <a:ext uri="{FF2B5EF4-FFF2-40B4-BE49-F238E27FC236}">
                <a16:creationId xmlns:a16="http://schemas.microsoft.com/office/drawing/2014/main" id="{57FEC488-99FA-4E33-B17F-7C8D2D06ACB4}"/>
              </a:ext>
            </a:extLst>
          </p:cNvPr>
          <p:cNvCxnSpPr>
            <a:cxnSpLocks/>
          </p:cNvCxnSpPr>
          <p:nvPr/>
        </p:nvCxnSpPr>
        <p:spPr>
          <a:xfrm>
            <a:off x="4895581" y="4978134"/>
            <a:ext cx="0" cy="612000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D0346D6-C2BB-4009-9E2C-E947E4B68EF3}"/>
              </a:ext>
            </a:extLst>
          </p:cNvPr>
          <p:cNvSpPr txBox="1"/>
          <p:nvPr/>
        </p:nvSpPr>
        <p:spPr>
          <a:xfrm rot="16200000">
            <a:off x="4662601" y="5090279"/>
            <a:ext cx="811768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63mm</a:t>
            </a:r>
            <a:endParaRPr lang="el-GR" dirty="0"/>
          </a:p>
        </p:txBody>
      </p:sp>
      <p:cxnSp>
        <p:nvCxnSpPr>
          <p:cNvPr id="19" name="Ευθύγραμμο βέλος σύνδεσης 18">
            <a:extLst>
              <a:ext uri="{FF2B5EF4-FFF2-40B4-BE49-F238E27FC236}">
                <a16:creationId xmlns:a16="http://schemas.microsoft.com/office/drawing/2014/main" id="{AE695507-A460-414D-A627-F26A28C06B7B}"/>
              </a:ext>
            </a:extLst>
          </p:cNvPr>
          <p:cNvCxnSpPr>
            <a:cxnSpLocks/>
          </p:cNvCxnSpPr>
          <p:nvPr/>
        </p:nvCxnSpPr>
        <p:spPr>
          <a:xfrm>
            <a:off x="3205325" y="2547241"/>
            <a:ext cx="0" cy="756000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DB7A837-21C0-4366-9569-F754B0D6577F}"/>
              </a:ext>
            </a:extLst>
          </p:cNvPr>
          <p:cNvSpPr txBox="1"/>
          <p:nvPr/>
        </p:nvSpPr>
        <p:spPr>
          <a:xfrm rot="16200000">
            <a:off x="2577314" y="266248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74mm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0229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4" grpId="0"/>
      <p:bldP spid="18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Εικόνα 25">
            <a:extLst>
              <a:ext uri="{FF2B5EF4-FFF2-40B4-BE49-F238E27FC236}">
                <a16:creationId xmlns:a16="http://schemas.microsoft.com/office/drawing/2014/main" id="{6E761EFB-89E8-4549-806F-6B01F56CAB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444" y="2557395"/>
            <a:ext cx="3102171" cy="3170928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704CDB3C-7BE0-4E0A-BF38-7F68475089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8" r="21092"/>
          <a:stretch/>
        </p:blipFill>
        <p:spPr>
          <a:xfrm>
            <a:off x="-1" y="3494166"/>
            <a:ext cx="3364523" cy="3363833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80F59B8D-3DDF-4E0C-849E-9EFAE6071B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5"/>
          <a:stretch/>
        </p:blipFill>
        <p:spPr>
          <a:xfrm>
            <a:off x="6714698" y="173102"/>
            <a:ext cx="2274949" cy="646176"/>
          </a:xfrm>
          <a:prstGeom prst="rect">
            <a:avLst/>
          </a:prstGeom>
        </p:spPr>
      </p:pic>
      <p:cxnSp>
        <p:nvCxnSpPr>
          <p:cNvPr id="3" name="Ευθύγραμμο βέλος σύνδεσης 2">
            <a:extLst>
              <a:ext uri="{FF2B5EF4-FFF2-40B4-BE49-F238E27FC236}">
                <a16:creationId xmlns:a16="http://schemas.microsoft.com/office/drawing/2014/main" id="{BF38859F-B564-4029-AD5E-92EC7D2570BC}"/>
              </a:ext>
            </a:extLst>
          </p:cNvPr>
          <p:cNvCxnSpPr>
            <a:cxnSpLocks/>
          </p:cNvCxnSpPr>
          <p:nvPr/>
        </p:nvCxnSpPr>
        <p:spPr>
          <a:xfrm flipV="1">
            <a:off x="2471422" y="4052228"/>
            <a:ext cx="684000" cy="70151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CF2DE70-B9D6-4775-A2FE-9F03F7251568}"/>
              </a:ext>
            </a:extLst>
          </p:cNvPr>
          <p:cNvSpPr txBox="1"/>
          <p:nvPr/>
        </p:nvSpPr>
        <p:spPr>
          <a:xfrm>
            <a:off x="2571748" y="4122379"/>
            <a:ext cx="897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l-GR" dirty="0"/>
              <a:t>7</a:t>
            </a:r>
            <a:r>
              <a:rPr lang="en-US" dirty="0"/>
              <a:t>4</a:t>
            </a:r>
            <a:r>
              <a:rPr lang="el-GR" dirty="0"/>
              <a:t> </a:t>
            </a:r>
            <a:r>
              <a:rPr lang="en-US" dirty="0"/>
              <a:t>mm</a:t>
            </a:r>
            <a:endParaRPr lang="el-GR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1215CB-6729-4768-A50F-A025547B3C3E}"/>
              </a:ext>
            </a:extLst>
          </p:cNvPr>
          <p:cNvSpPr txBox="1"/>
          <p:nvPr/>
        </p:nvSpPr>
        <p:spPr>
          <a:xfrm>
            <a:off x="4933444" y="5801022"/>
            <a:ext cx="3242918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u="sng" dirty="0"/>
              <a:t>Minimal version </a:t>
            </a:r>
          </a:p>
          <a:p>
            <a:pPr marL="263525">
              <a:spcAft>
                <a:spcPts val="1000"/>
              </a:spcAft>
              <a:buClr>
                <a:srgbClr val="FFC000"/>
              </a:buClr>
            </a:pPr>
            <a:r>
              <a:rPr lang="en-US" dirty="0"/>
              <a:t>Frame is concealed all around with plasterboard</a:t>
            </a:r>
            <a:endParaRPr lang="el-GR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97AA626-59B5-4EBC-8839-7629CD4F4841}"/>
              </a:ext>
            </a:extLst>
          </p:cNvPr>
          <p:cNvSpPr txBox="1"/>
          <p:nvPr/>
        </p:nvSpPr>
        <p:spPr>
          <a:xfrm>
            <a:off x="393395" y="2318642"/>
            <a:ext cx="336452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u="sng" dirty="0"/>
              <a:t>Standard version</a:t>
            </a:r>
          </a:p>
          <a:p>
            <a:pPr marL="263525">
              <a:spcAft>
                <a:spcPts val="1000"/>
              </a:spcAft>
              <a:buClr>
                <a:srgbClr val="FFC000"/>
              </a:buClr>
            </a:pPr>
            <a:r>
              <a:rPr lang="en-US" dirty="0"/>
              <a:t>Frame is visible all around with 74mm aluminium width</a:t>
            </a:r>
            <a:endParaRPr lang="el-GR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0A783BA-7BD6-4D46-BC20-B0AFA1E21999}"/>
              </a:ext>
            </a:extLst>
          </p:cNvPr>
          <p:cNvSpPr txBox="1"/>
          <p:nvPr/>
        </p:nvSpPr>
        <p:spPr>
          <a:xfrm>
            <a:off x="6695650" y="2909410"/>
            <a:ext cx="1339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n-US" dirty="0"/>
              <a:t>Frame flush to the wall</a:t>
            </a:r>
            <a:endParaRPr lang="el-GR" dirty="0"/>
          </a:p>
        </p:txBody>
      </p:sp>
      <p:cxnSp>
        <p:nvCxnSpPr>
          <p:cNvPr id="30" name="Ευθύγραμμο βέλος σύνδεσης 29">
            <a:extLst>
              <a:ext uri="{FF2B5EF4-FFF2-40B4-BE49-F238E27FC236}">
                <a16:creationId xmlns:a16="http://schemas.microsoft.com/office/drawing/2014/main" id="{30A5DCA7-2B4C-4928-A6C5-1EDE7F129D49}"/>
              </a:ext>
            </a:extLst>
          </p:cNvPr>
          <p:cNvCxnSpPr>
            <a:cxnSpLocks/>
          </p:cNvCxnSpPr>
          <p:nvPr/>
        </p:nvCxnSpPr>
        <p:spPr>
          <a:xfrm>
            <a:off x="6048178" y="3069271"/>
            <a:ext cx="605907" cy="74059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Τίτλος 1">
            <a:extLst>
              <a:ext uri="{FF2B5EF4-FFF2-40B4-BE49-F238E27FC236}">
                <a16:creationId xmlns:a16="http://schemas.microsoft.com/office/drawing/2014/main" id="{5CE0DCE6-84E3-407F-BF53-845D128EF54F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2632225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 dirty="0">
                <a:solidFill>
                  <a:srgbClr val="FFC000"/>
                </a:solidFill>
              </a:rPr>
              <a:t>Benefits</a:t>
            </a:r>
          </a:p>
        </p:txBody>
      </p:sp>
      <p:sp>
        <p:nvSpPr>
          <p:cNvPr id="16" name="Τίτλος 1">
            <a:extLst>
              <a:ext uri="{FF2B5EF4-FFF2-40B4-BE49-F238E27FC236}">
                <a16:creationId xmlns:a16="http://schemas.microsoft.com/office/drawing/2014/main" id="{89B21B81-212D-447E-A0D5-9D2637564ECB}"/>
              </a:ext>
            </a:extLst>
          </p:cNvPr>
          <p:cNvSpPr txBox="1">
            <a:spLocks/>
          </p:cNvSpPr>
          <p:nvPr/>
        </p:nvSpPr>
        <p:spPr>
          <a:xfrm>
            <a:off x="5932966" y="1691121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Maximum natural light and sense of freedom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18" name="Ευθεία γραμμή σύνδεσης 17">
            <a:extLst>
              <a:ext uri="{FF2B5EF4-FFF2-40B4-BE49-F238E27FC236}">
                <a16:creationId xmlns:a16="http://schemas.microsoft.com/office/drawing/2014/main" id="{C997044F-E391-4042-885A-E8C839112AA2}"/>
              </a:ext>
            </a:extLst>
          </p:cNvPr>
          <p:cNvCxnSpPr/>
          <p:nvPr/>
        </p:nvCxnSpPr>
        <p:spPr>
          <a:xfrm flipH="1">
            <a:off x="5932966" y="2389947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31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7" grpId="0"/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0235E194-ACA4-4496-884D-909CAA6BBB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" y="2453659"/>
            <a:ext cx="5872456" cy="4404341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63E34CE-2945-4762-8EEA-108A7B7F9EEA}"/>
              </a:ext>
            </a:extLst>
          </p:cNvPr>
          <p:cNvSpPr/>
          <p:nvPr/>
        </p:nvSpPr>
        <p:spPr>
          <a:xfrm>
            <a:off x="5932966" y="2630295"/>
            <a:ext cx="32110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Narrow interlocking profile with 44mm visible face width</a:t>
            </a:r>
          </a:p>
        </p:txBody>
      </p:sp>
      <p:sp>
        <p:nvSpPr>
          <p:cNvPr id="17" name="Τίτλος 1">
            <a:extLst>
              <a:ext uri="{FF2B5EF4-FFF2-40B4-BE49-F238E27FC236}">
                <a16:creationId xmlns:a16="http://schemas.microsoft.com/office/drawing/2014/main" id="{AAA76F11-C92A-43A6-8BC0-35683988EB49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2632225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 dirty="0">
                <a:solidFill>
                  <a:srgbClr val="FFC000"/>
                </a:solidFill>
              </a:rPr>
              <a:t>Benefits</a:t>
            </a:r>
          </a:p>
        </p:txBody>
      </p:sp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99AD4FF8-BB08-4A93-84CB-62BF98A9A6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5"/>
          <a:stretch/>
        </p:blipFill>
        <p:spPr>
          <a:xfrm>
            <a:off x="6714698" y="173102"/>
            <a:ext cx="2274949" cy="646176"/>
          </a:xfrm>
          <a:prstGeom prst="rect">
            <a:avLst/>
          </a:prstGeom>
        </p:spPr>
      </p:pic>
      <p:cxnSp>
        <p:nvCxnSpPr>
          <p:cNvPr id="23" name="Ευθύγραμμο βέλος σύνδεσης 22">
            <a:extLst>
              <a:ext uri="{FF2B5EF4-FFF2-40B4-BE49-F238E27FC236}">
                <a16:creationId xmlns:a16="http://schemas.microsoft.com/office/drawing/2014/main" id="{82A5CA2C-E356-4CB3-A017-35A054449128}"/>
              </a:ext>
            </a:extLst>
          </p:cNvPr>
          <p:cNvCxnSpPr>
            <a:cxnSpLocks/>
          </p:cNvCxnSpPr>
          <p:nvPr/>
        </p:nvCxnSpPr>
        <p:spPr>
          <a:xfrm>
            <a:off x="4152451" y="4151916"/>
            <a:ext cx="281209" cy="191564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5F0E31D-27B4-46E2-A8FE-EC3743F75116}"/>
              </a:ext>
            </a:extLst>
          </p:cNvPr>
          <p:cNvSpPr txBox="1"/>
          <p:nvPr/>
        </p:nvSpPr>
        <p:spPr>
          <a:xfrm>
            <a:off x="4152451" y="387226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C000"/>
                </a:solidFill>
              </a:rPr>
              <a:t>44</a:t>
            </a:r>
            <a:r>
              <a:rPr lang="en-US" dirty="0">
                <a:solidFill>
                  <a:srgbClr val="FFC000"/>
                </a:solidFill>
              </a:rPr>
              <a:t>mm</a:t>
            </a:r>
            <a:endParaRPr lang="el-GR" dirty="0">
              <a:solidFill>
                <a:srgbClr val="FFC000"/>
              </a:solidFill>
            </a:endParaRPr>
          </a:p>
        </p:txBody>
      </p:sp>
      <p:sp>
        <p:nvSpPr>
          <p:cNvPr id="30" name="Τίτλος 1">
            <a:extLst>
              <a:ext uri="{FF2B5EF4-FFF2-40B4-BE49-F238E27FC236}">
                <a16:creationId xmlns:a16="http://schemas.microsoft.com/office/drawing/2014/main" id="{96619B55-BB2C-4A0A-A923-53660A1F86F6}"/>
              </a:ext>
            </a:extLst>
          </p:cNvPr>
          <p:cNvSpPr txBox="1">
            <a:spLocks/>
          </p:cNvSpPr>
          <p:nvPr/>
        </p:nvSpPr>
        <p:spPr>
          <a:xfrm>
            <a:off x="5932966" y="1691121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Maximum natural light and sense of freedom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CD0058D5-4D25-44ED-9CF8-D7791F781179}"/>
              </a:ext>
            </a:extLst>
          </p:cNvPr>
          <p:cNvCxnSpPr/>
          <p:nvPr/>
        </p:nvCxnSpPr>
        <p:spPr>
          <a:xfrm flipH="1">
            <a:off x="5932966" y="2389947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14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Εικόνα που περιέχει γρανάζι&#10;&#10;Περιγραφή που δημιουργήθηκε αυτόματα">
            <a:extLst>
              <a:ext uri="{FF2B5EF4-FFF2-40B4-BE49-F238E27FC236}">
                <a16:creationId xmlns:a16="http://schemas.microsoft.com/office/drawing/2014/main" id="{82822108-12D9-4820-B5AD-18C844A82C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/>
                    </a14:imgEffect>
                  </a14:imgLayer>
                </a14:imgProps>
              </a:ext>
            </a:extLst>
          </a:blip>
          <a:srcRect r="42474" b="9091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17450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AC7FF969-85C3-44C2-BF29-F9FDD26D30B5}"/>
              </a:ext>
            </a:extLst>
          </p:cNvPr>
          <p:cNvSpPr/>
          <p:nvPr/>
        </p:nvSpPr>
        <p:spPr>
          <a:xfrm>
            <a:off x="0" y="0"/>
            <a:ext cx="2240280" cy="2535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7293BE19-E619-4B62-B299-408C3DF22B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Τίτλος 1">
            <a:extLst>
              <a:ext uri="{FF2B5EF4-FFF2-40B4-BE49-F238E27FC236}">
                <a16:creationId xmlns:a16="http://schemas.microsoft.com/office/drawing/2014/main" id="{F4C1FA64-FD7D-4ADA-AAFA-113ECE1D3444}"/>
              </a:ext>
            </a:extLst>
          </p:cNvPr>
          <p:cNvSpPr txBox="1">
            <a:spLocks/>
          </p:cNvSpPr>
          <p:nvPr/>
        </p:nvSpPr>
        <p:spPr>
          <a:xfrm>
            <a:off x="358485" y="2801259"/>
            <a:ext cx="3017520" cy="15252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Attention to detail</a:t>
            </a:r>
          </a:p>
        </p:txBody>
      </p:sp>
    </p:spTree>
    <p:extLst>
      <p:ext uri="{BB962C8B-B14F-4D97-AF65-F5344CB8AC3E}">
        <p14:creationId xmlns:p14="http://schemas.microsoft.com/office/powerpoint/2010/main" val="26868394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C9583FA6-BEB3-4743-ADA3-8CD3641F41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97"/>
          <a:stretch/>
        </p:blipFill>
        <p:spPr>
          <a:xfrm flipH="1">
            <a:off x="0" y="2546207"/>
            <a:ext cx="4884748" cy="4311793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BBDB2CA7-B906-4339-A804-9D21D562A3E5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Technical characteristics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3" name="Ευθεία γραμμή σύνδεσης 2">
            <a:extLst>
              <a:ext uri="{FF2B5EF4-FFF2-40B4-BE49-F238E27FC236}">
                <a16:creationId xmlns:a16="http://schemas.microsoft.com/office/drawing/2014/main" id="{E77BC235-5A1B-4EBA-A693-2283B2914D5E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Τίτλος 1">
            <a:extLst>
              <a:ext uri="{FF2B5EF4-FFF2-40B4-BE49-F238E27FC236}">
                <a16:creationId xmlns:a16="http://schemas.microsoft.com/office/drawing/2014/main" id="{5BC5CC42-A6B6-4D01-BF85-64B1421C7BD9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3364522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Attention to detail</a:t>
            </a:r>
            <a:endParaRPr lang="el-GR" sz="3200" b="1" dirty="0">
              <a:solidFill>
                <a:srgbClr val="FFC000"/>
              </a:solidFill>
            </a:endParaRPr>
          </a:p>
        </p:txBody>
      </p:sp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6ADB42E3-A34D-4730-9B75-BE22B4792B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5"/>
          <a:stretch/>
        </p:blipFill>
        <p:spPr>
          <a:xfrm>
            <a:off x="6714698" y="173102"/>
            <a:ext cx="2274949" cy="646176"/>
          </a:xfrm>
          <a:prstGeom prst="rect">
            <a:avLst/>
          </a:prstGeom>
        </p:spPr>
      </p:pic>
      <p:cxnSp>
        <p:nvCxnSpPr>
          <p:cNvPr id="22" name="Ευθύγραμμο βέλος σύνδεσης 21">
            <a:extLst>
              <a:ext uri="{FF2B5EF4-FFF2-40B4-BE49-F238E27FC236}">
                <a16:creationId xmlns:a16="http://schemas.microsoft.com/office/drawing/2014/main" id="{D041E453-84E6-4084-BCA4-5106D8D57C68}"/>
              </a:ext>
            </a:extLst>
          </p:cNvPr>
          <p:cNvCxnSpPr>
            <a:cxnSpLocks/>
          </p:cNvCxnSpPr>
          <p:nvPr/>
        </p:nvCxnSpPr>
        <p:spPr>
          <a:xfrm>
            <a:off x="3757831" y="5909536"/>
            <a:ext cx="0" cy="64800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Ευθύγραμμο βέλος σύνδεσης 22">
            <a:extLst>
              <a:ext uri="{FF2B5EF4-FFF2-40B4-BE49-F238E27FC236}">
                <a16:creationId xmlns:a16="http://schemas.microsoft.com/office/drawing/2014/main" id="{D651DAB7-E51A-427F-B219-550E4C49FA4C}"/>
              </a:ext>
            </a:extLst>
          </p:cNvPr>
          <p:cNvCxnSpPr>
            <a:cxnSpLocks/>
          </p:cNvCxnSpPr>
          <p:nvPr/>
        </p:nvCxnSpPr>
        <p:spPr>
          <a:xfrm>
            <a:off x="1210870" y="6313921"/>
            <a:ext cx="2362035" cy="27923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1A2C5F3-304D-4534-B9D4-6FF5E37AB522}"/>
              </a:ext>
            </a:extLst>
          </p:cNvPr>
          <p:cNvSpPr txBox="1"/>
          <p:nvPr/>
        </p:nvSpPr>
        <p:spPr>
          <a:xfrm>
            <a:off x="1421715" y="640849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155mm</a:t>
            </a:r>
            <a:endParaRPr lang="el-GR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B79964-BFBB-4503-B7A6-8F1204242C50}"/>
              </a:ext>
            </a:extLst>
          </p:cNvPr>
          <p:cNvSpPr txBox="1"/>
          <p:nvPr/>
        </p:nvSpPr>
        <p:spPr>
          <a:xfrm>
            <a:off x="3757831" y="606272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32mm</a:t>
            </a:r>
            <a:endParaRPr lang="el-GR" dirty="0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A5A30C26-802A-4423-BFF5-AE57D424D3B4}"/>
              </a:ext>
            </a:extLst>
          </p:cNvPr>
          <p:cNvSpPr/>
          <p:nvPr/>
        </p:nvSpPr>
        <p:spPr>
          <a:xfrm>
            <a:off x="5098473" y="2438174"/>
            <a:ext cx="4045527" cy="3788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</a:rPr>
              <a:t>Visible frame-sash height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	63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</a:rPr>
              <a:t>/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94mm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</a:rPr>
              <a:t>Frame height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		32 mm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</a:rPr>
              <a:t>Frame width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		155 mm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</a:rPr>
              <a:t>Sash width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		63 mm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</a:rPr>
              <a:t>Interlocking profile width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	44 mm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</a:rPr>
              <a:t>Sash weight up to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	250 Kg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</a:rPr>
              <a:t>Glazing</a:t>
            </a:r>
            <a:r>
              <a:rPr lang="el-GR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</a:rPr>
              <a:t>width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 		32 mm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</a:rPr>
              <a:t>Thermal insulation            </a:t>
            </a:r>
            <a:r>
              <a:rPr lang="el-GR" i="1" dirty="0">
                <a:latin typeface="Calibri" panose="020F0502020204030204" pitchFamily="34" charset="0"/>
                <a:ea typeface="Calibri" panose="020F0502020204030204" pitchFamily="34" charset="0"/>
              </a:rPr>
              <a:t> 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Polyamides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</a:rPr>
              <a:t>,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 			PVC</a:t>
            </a:r>
            <a:endParaRPr lang="el-GR" dirty="0"/>
          </a:p>
        </p:txBody>
      </p:sp>
      <p:cxnSp>
        <p:nvCxnSpPr>
          <p:cNvPr id="12" name="Ευθύγραμμο βέλος σύνδεσης 11">
            <a:extLst>
              <a:ext uri="{FF2B5EF4-FFF2-40B4-BE49-F238E27FC236}">
                <a16:creationId xmlns:a16="http://schemas.microsoft.com/office/drawing/2014/main" id="{9AD20A1F-E2DC-F6A3-60C9-D3ED9F7A61C6}"/>
              </a:ext>
            </a:extLst>
          </p:cNvPr>
          <p:cNvCxnSpPr>
            <a:cxnSpLocks/>
          </p:cNvCxnSpPr>
          <p:nvPr/>
        </p:nvCxnSpPr>
        <p:spPr>
          <a:xfrm>
            <a:off x="2562952" y="4708787"/>
            <a:ext cx="0" cy="910752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1CDAD25-A45F-6613-9253-C66836BF367C}"/>
              </a:ext>
            </a:extLst>
          </p:cNvPr>
          <p:cNvSpPr txBox="1"/>
          <p:nvPr/>
        </p:nvSpPr>
        <p:spPr>
          <a:xfrm>
            <a:off x="2624290" y="4979497"/>
            <a:ext cx="823645" cy="369332"/>
          </a:xfrm>
          <a:prstGeom prst="rect">
            <a:avLst/>
          </a:prstGeom>
          <a:solidFill>
            <a:srgbClr val="FFC000">
              <a:alpha val="7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63mm</a:t>
            </a:r>
            <a:endParaRPr lang="el-GR" dirty="0"/>
          </a:p>
        </p:txBody>
      </p:sp>
      <p:cxnSp>
        <p:nvCxnSpPr>
          <p:cNvPr id="18" name="Ευθύγραμμο βέλος σύνδεσης 17">
            <a:extLst>
              <a:ext uri="{FF2B5EF4-FFF2-40B4-BE49-F238E27FC236}">
                <a16:creationId xmlns:a16="http://schemas.microsoft.com/office/drawing/2014/main" id="{12FCBB4A-1295-8309-7C9F-659B7128AD9C}"/>
              </a:ext>
            </a:extLst>
          </p:cNvPr>
          <p:cNvCxnSpPr>
            <a:cxnSpLocks/>
          </p:cNvCxnSpPr>
          <p:nvPr/>
        </p:nvCxnSpPr>
        <p:spPr>
          <a:xfrm>
            <a:off x="1099462" y="4769681"/>
            <a:ext cx="0" cy="1463855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49AFA8E-ADB0-FC11-934B-FE6BE8B937D9}"/>
              </a:ext>
            </a:extLst>
          </p:cNvPr>
          <p:cNvSpPr txBox="1"/>
          <p:nvPr/>
        </p:nvSpPr>
        <p:spPr>
          <a:xfrm>
            <a:off x="182663" y="5203434"/>
            <a:ext cx="823645" cy="369332"/>
          </a:xfrm>
          <a:prstGeom prst="rect">
            <a:avLst/>
          </a:prstGeom>
          <a:solidFill>
            <a:srgbClr val="FFC000">
              <a:alpha val="7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94mm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0420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BDB2CA7-B906-4339-A804-9D21D562A3E5}"/>
              </a:ext>
            </a:extLst>
          </p:cNvPr>
          <p:cNvSpPr txBox="1">
            <a:spLocks/>
          </p:cNvSpPr>
          <p:nvPr/>
        </p:nvSpPr>
        <p:spPr>
          <a:xfrm>
            <a:off x="5724000" y="1925360"/>
            <a:ext cx="3388115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Available typologies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3" name="Ευθεία γραμμή σύνδεσης 2">
            <a:extLst>
              <a:ext uri="{FF2B5EF4-FFF2-40B4-BE49-F238E27FC236}">
                <a16:creationId xmlns:a16="http://schemas.microsoft.com/office/drawing/2014/main" id="{E77BC235-5A1B-4EBA-A693-2283B2914D5E}"/>
              </a:ext>
            </a:extLst>
          </p:cNvPr>
          <p:cNvCxnSpPr/>
          <p:nvPr/>
        </p:nvCxnSpPr>
        <p:spPr>
          <a:xfrm flipH="1">
            <a:off x="5760002" y="2318642"/>
            <a:ext cx="33840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39987E43-A411-4732-BE9D-5127DDEA25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5"/>
          <a:stretch/>
        </p:blipFill>
        <p:spPr>
          <a:xfrm>
            <a:off x="6714698" y="173102"/>
            <a:ext cx="2274949" cy="646176"/>
          </a:xfrm>
          <a:prstGeom prst="rect">
            <a:avLst/>
          </a:prstGeom>
        </p:spPr>
      </p:pic>
      <p:sp>
        <p:nvSpPr>
          <p:cNvPr id="13" name="Τίτλος 1">
            <a:extLst>
              <a:ext uri="{FF2B5EF4-FFF2-40B4-BE49-F238E27FC236}">
                <a16:creationId xmlns:a16="http://schemas.microsoft.com/office/drawing/2014/main" id="{6E55BE7E-9355-4FEB-A662-03139E4E044A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3364522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Attention to detail</a:t>
            </a:r>
            <a:endParaRPr lang="el-GR" sz="3200" b="1" dirty="0">
              <a:solidFill>
                <a:srgbClr val="FFC000"/>
              </a:solidFill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60151492-B71B-4788-B9F5-7B88CEAD01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833"/>
          <a:stretch/>
        </p:blipFill>
        <p:spPr>
          <a:xfrm>
            <a:off x="-1" y="2514600"/>
            <a:ext cx="7011683" cy="2344130"/>
          </a:xfrm>
          <a:prstGeom prst="rect">
            <a:avLst/>
          </a:prstGeom>
        </p:spPr>
      </p:pic>
      <p:pic>
        <p:nvPicPr>
          <p:cNvPr id="9" name="Εικόνα 8" descr="Εικόνα που περιέχει πίνακ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8BDBA80-899E-4FD4-8684-83C11884C7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47" b="11291"/>
          <a:stretch/>
        </p:blipFill>
        <p:spPr>
          <a:xfrm>
            <a:off x="0" y="4837802"/>
            <a:ext cx="4572000" cy="2035438"/>
          </a:xfrm>
          <a:prstGeom prst="rect">
            <a:avLst/>
          </a:prstGeom>
        </p:spPr>
      </p:pic>
      <p:pic>
        <p:nvPicPr>
          <p:cNvPr id="10" name="Εικόνα 9" descr="Εικόνα που περιέχει πίνακ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536897B-3869-4A38-86A0-7FBEFE8DB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6" t="36280" r="13900"/>
          <a:stretch/>
        </p:blipFill>
        <p:spPr>
          <a:xfrm>
            <a:off x="4419380" y="5124489"/>
            <a:ext cx="2018972" cy="14620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E226BA-F600-4E97-B3E8-06A4CF76D354}"/>
              </a:ext>
            </a:extLst>
          </p:cNvPr>
          <p:cNvSpPr txBox="1"/>
          <p:nvPr/>
        </p:nvSpPr>
        <p:spPr>
          <a:xfrm>
            <a:off x="6947820" y="2696319"/>
            <a:ext cx="2018972" cy="3206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Double track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Triple track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Meeting stile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Flyscreen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Pocket typology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Corner typology</a:t>
            </a:r>
          </a:p>
          <a:p>
            <a:pPr>
              <a:spcAft>
                <a:spcPts val="1000"/>
              </a:spcAft>
              <a:buClr>
                <a:srgbClr val="FFC000"/>
              </a:buClr>
            </a:pPr>
            <a:endParaRPr lang="en-US" dirty="0"/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64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024FB9-D121-4D62-825E-CD175C7CB9F6}"/>
              </a:ext>
            </a:extLst>
          </p:cNvPr>
          <p:cNvSpPr txBox="1"/>
          <p:nvPr/>
        </p:nvSpPr>
        <p:spPr>
          <a:xfrm>
            <a:off x="5901079" y="2423596"/>
            <a:ext cx="3242920" cy="1605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Use of glazing bead for easy glazing installation and sash fabrication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Glazing thickness up to 32mm maximum</a:t>
            </a:r>
            <a:endParaRPr lang="el-GR" dirty="0"/>
          </a:p>
        </p:txBody>
      </p:sp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80F59B8D-3DDF-4E0C-849E-9EFAE6071B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5"/>
          <a:stretch/>
        </p:blipFill>
        <p:spPr>
          <a:xfrm>
            <a:off x="6714698" y="173102"/>
            <a:ext cx="2274949" cy="646176"/>
          </a:xfrm>
          <a:prstGeom prst="rect">
            <a:avLst/>
          </a:prstGeom>
        </p:spPr>
      </p:pic>
      <p:sp>
        <p:nvSpPr>
          <p:cNvPr id="17" name="Τίτλος 1">
            <a:extLst>
              <a:ext uri="{FF2B5EF4-FFF2-40B4-BE49-F238E27FC236}">
                <a16:creationId xmlns:a16="http://schemas.microsoft.com/office/drawing/2014/main" id="{109B5343-08A2-4D4B-9984-FB239A438C77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3364522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Attention to detail</a:t>
            </a:r>
            <a:endParaRPr lang="el-GR" sz="3200" b="1" dirty="0">
              <a:solidFill>
                <a:srgbClr val="FFC000"/>
              </a:solidFill>
            </a:endParaRPr>
          </a:p>
        </p:txBody>
      </p:sp>
      <p:sp>
        <p:nvSpPr>
          <p:cNvPr id="24" name="Τίτλος 1">
            <a:extLst>
              <a:ext uri="{FF2B5EF4-FFF2-40B4-BE49-F238E27FC236}">
                <a16:creationId xmlns:a16="http://schemas.microsoft.com/office/drawing/2014/main" id="{CE3C4585-8809-4B7D-81C1-E466A74A8C9B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Glazing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25" name="Ευθεία γραμμή σύνδεσης 24">
            <a:extLst>
              <a:ext uri="{FF2B5EF4-FFF2-40B4-BE49-F238E27FC236}">
                <a16:creationId xmlns:a16="http://schemas.microsoft.com/office/drawing/2014/main" id="{1505FF28-9531-4849-9ADD-BDEEF91BEF62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CF12759C-ECF5-4E1D-8E47-2D9D475632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2" t="35556" r="46352" b="7878"/>
          <a:stretch/>
        </p:blipFill>
        <p:spPr>
          <a:xfrm>
            <a:off x="1162535" y="2318642"/>
            <a:ext cx="3559732" cy="4539358"/>
          </a:xfrm>
          <a:prstGeom prst="rect">
            <a:avLst/>
          </a:prstGeom>
        </p:spPr>
      </p:pic>
      <p:sp>
        <p:nvSpPr>
          <p:cNvPr id="8" name="Οβάλ 7">
            <a:extLst>
              <a:ext uri="{FF2B5EF4-FFF2-40B4-BE49-F238E27FC236}">
                <a16:creationId xmlns:a16="http://schemas.microsoft.com/office/drawing/2014/main" id="{787EBEF1-8585-4841-975E-74BF7678BC9A}"/>
              </a:ext>
            </a:extLst>
          </p:cNvPr>
          <p:cNvSpPr/>
          <p:nvPr/>
        </p:nvSpPr>
        <p:spPr>
          <a:xfrm>
            <a:off x="2797553" y="3369121"/>
            <a:ext cx="1108363" cy="12192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9C31A90B-9AAB-4DAF-872F-7A87765CEF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02" t="11256" r="48381" b="24961"/>
          <a:stretch/>
        </p:blipFill>
        <p:spPr>
          <a:xfrm>
            <a:off x="6357285" y="3978721"/>
            <a:ext cx="2703717" cy="280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31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80F59B8D-3DDF-4E0C-849E-9EFAE6071B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5"/>
          <a:stretch/>
        </p:blipFill>
        <p:spPr>
          <a:xfrm>
            <a:off x="6714698" y="173102"/>
            <a:ext cx="2274949" cy="646176"/>
          </a:xfrm>
          <a:prstGeom prst="rect">
            <a:avLst/>
          </a:prstGeom>
        </p:spPr>
      </p:pic>
      <p:sp>
        <p:nvSpPr>
          <p:cNvPr id="17" name="Τίτλος 1">
            <a:extLst>
              <a:ext uri="{FF2B5EF4-FFF2-40B4-BE49-F238E27FC236}">
                <a16:creationId xmlns:a16="http://schemas.microsoft.com/office/drawing/2014/main" id="{109B5343-08A2-4D4B-9984-FB239A438C77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3364522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Attention to detail</a:t>
            </a:r>
            <a:endParaRPr lang="el-GR" sz="3200" b="1" dirty="0">
              <a:solidFill>
                <a:srgbClr val="FFC000"/>
              </a:solidFill>
            </a:endParaRPr>
          </a:p>
        </p:txBody>
      </p:sp>
      <p:sp>
        <p:nvSpPr>
          <p:cNvPr id="24" name="Τίτλος 1">
            <a:extLst>
              <a:ext uri="{FF2B5EF4-FFF2-40B4-BE49-F238E27FC236}">
                <a16:creationId xmlns:a16="http://schemas.microsoft.com/office/drawing/2014/main" id="{CE3C4585-8809-4B7D-81C1-E466A74A8C9B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Static loads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25" name="Ευθεία γραμμή σύνδεσης 24">
            <a:extLst>
              <a:ext uri="{FF2B5EF4-FFF2-40B4-BE49-F238E27FC236}">
                <a16:creationId xmlns:a16="http://schemas.microsoft.com/office/drawing/2014/main" id="{1505FF28-9531-4849-9ADD-BDEEF91BEF62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2C0ED30F-9641-4635-B8E1-3E66A2E04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418" y="2881746"/>
            <a:ext cx="7152524" cy="3976254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BBBF24E4-00F3-4163-9882-E0F7D91F6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457" y="3854801"/>
            <a:ext cx="932769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3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80F59B8D-3DDF-4E0C-849E-9EFAE6071B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5"/>
          <a:stretch/>
        </p:blipFill>
        <p:spPr>
          <a:xfrm>
            <a:off x="6714698" y="173102"/>
            <a:ext cx="2274949" cy="646176"/>
          </a:xfrm>
          <a:prstGeom prst="rect">
            <a:avLst/>
          </a:prstGeom>
        </p:spPr>
      </p:pic>
      <p:sp>
        <p:nvSpPr>
          <p:cNvPr id="17" name="Τίτλος 1">
            <a:extLst>
              <a:ext uri="{FF2B5EF4-FFF2-40B4-BE49-F238E27FC236}">
                <a16:creationId xmlns:a16="http://schemas.microsoft.com/office/drawing/2014/main" id="{109B5343-08A2-4D4B-9984-FB239A438C77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3364522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Attention to detail</a:t>
            </a:r>
            <a:endParaRPr lang="el-GR" sz="3200" b="1" dirty="0">
              <a:solidFill>
                <a:srgbClr val="FFC000"/>
              </a:solidFill>
            </a:endParaRPr>
          </a:p>
        </p:txBody>
      </p:sp>
      <p:sp>
        <p:nvSpPr>
          <p:cNvPr id="24" name="Τίτλος 1">
            <a:extLst>
              <a:ext uri="{FF2B5EF4-FFF2-40B4-BE49-F238E27FC236}">
                <a16:creationId xmlns:a16="http://schemas.microsoft.com/office/drawing/2014/main" id="{CE3C4585-8809-4B7D-81C1-E466A74A8C9B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Static loads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25" name="Ευθεία γραμμή σύνδεσης 24">
            <a:extLst>
              <a:ext uri="{FF2B5EF4-FFF2-40B4-BE49-F238E27FC236}">
                <a16:creationId xmlns:a16="http://schemas.microsoft.com/office/drawing/2014/main" id="{1505FF28-9531-4849-9ADD-BDEEF91BEF62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56AA11FB-4CA2-4B98-A4AB-F7B355157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8642"/>
            <a:ext cx="4572000" cy="2506552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00000000-0008-0000-1500-00002700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9" t="14953" r="69829" b="30137"/>
          <a:stretch/>
        </p:blipFill>
        <p:spPr bwMode="auto">
          <a:xfrm>
            <a:off x="4752109" y="2303947"/>
            <a:ext cx="612509" cy="191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C84E4B71-862C-4541-B102-DF24E5593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342707"/>
            <a:ext cx="4587942" cy="2515293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00000000-0008-0000-1500-00002300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1" t="14311" r="51155" b="11002"/>
          <a:stretch/>
        </p:blipFill>
        <p:spPr bwMode="auto">
          <a:xfrm>
            <a:off x="3796145" y="4473148"/>
            <a:ext cx="609600" cy="238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8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80F59B8D-3DDF-4E0C-849E-9EFAE6071B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5"/>
          <a:stretch/>
        </p:blipFill>
        <p:spPr>
          <a:xfrm>
            <a:off x="6714698" y="173102"/>
            <a:ext cx="2274949" cy="646176"/>
          </a:xfrm>
          <a:prstGeom prst="rect">
            <a:avLst/>
          </a:prstGeom>
        </p:spPr>
      </p:pic>
      <p:sp>
        <p:nvSpPr>
          <p:cNvPr id="17" name="Τίτλος 1">
            <a:extLst>
              <a:ext uri="{FF2B5EF4-FFF2-40B4-BE49-F238E27FC236}">
                <a16:creationId xmlns:a16="http://schemas.microsoft.com/office/drawing/2014/main" id="{109B5343-08A2-4D4B-9984-FB239A438C77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3364522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Attention to detail</a:t>
            </a:r>
            <a:endParaRPr lang="el-GR" sz="3200" b="1" dirty="0">
              <a:solidFill>
                <a:srgbClr val="FFC000"/>
              </a:solidFill>
            </a:endParaRPr>
          </a:p>
        </p:txBody>
      </p:sp>
      <p:sp>
        <p:nvSpPr>
          <p:cNvPr id="24" name="Τίτλος 1">
            <a:extLst>
              <a:ext uri="{FF2B5EF4-FFF2-40B4-BE49-F238E27FC236}">
                <a16:creationId xmlns:a16="http://schemas.microsoft.com/office/drawing/2014/main" id="{CE3C4585-8809-4B7D-81C1-E466A74A8C9B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Static loads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25" name="Ευθεία γραμμή σύνδεσης 24">
            <a:extLst>
              <a:ext uri="{FF2B5EF4-FFF2-40B4-BE49-F238E27FC236}">
                <a16:creationId xmlns:a16="http://schemas.microsoft.com/office/drawing/2014/main" id="{1505FF28-9531-4849-9ADD-BDEEF91BEF62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CA0EC251-90B0-4004-A9A3-94A497343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8642"/>
            <a:ext cx="4572000" cy="2506553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636A9FFD-C717-48E4-BDD6-915421AE8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342707"/>
            <a:ext cx="4587942" cy="2515293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00000000-0008-0000-1500-00002200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18" t="26836" r="37124" b="27877"/>
          <a:stretch/>
        </p:blipFill>
        <p:spPr bwMode="auto">
          <a:xfrm>
            <a:off x="3626811" y="4544291"/>
            <a:ext cx="784241" cy="231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00000000-0008-0000-1500-00001F00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5" t="26837" r="49693" b="34921"/>
          <a:stretch/>
        </p:blipFill>
        <p:spPr bwMode="auto">
          <a:xfrm>
            <a:off x="4726442" y="2413836"/>
            <a:ext cx="690686" cy="183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14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76F13562-B250-46BB-921A-8664FB226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444" y="-43132"/>
            <a:ext cx="9144000" cy="6858000"/>
          </a:xfrm>
          <a:prstGeom prst="rect">
            <a:avLst/>
          </a:prstGeom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DCA67D3A-6955-4741-A94A-BA73DC70982D}"/>
              </a:ext>
            </a:extLst>
          </p:cNvPr>
          <p:cNvSpPr/>
          <p:nvPr/>
        </p:nvSpPr>
        <p:spPr>
          <a:xfrm>
            <a:off x="5749636" y="2563091"/>
            <a:ext cx="3394364" cy="3380509"/>
          </a:xfrm>
          <a:prstGeom prst="rect">
            <a:avLst/>
          </a:prstGeom>
          <a:solidFill>
            <a:schemeClr val="bg2">
              <a:lumMod val="25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BBDB2CA7-B906-4339-A804-9D21D562A3E5}"/>
              </a:ext>
            </a:extLst>
          </p:cNvPr>
          <p:cNvSpPr txBox="1">
            <a:spLocks/>
          </p:cNvSpPr>
          <p:nvPr/>
        </p:nvSpPr>
        <p:spPr>
          <a:xfrm>
            <a:off x="5884503" y="2672335"/>
            <a:ext cx="1660390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What</a:t>
            </a:r>
            <a:endParaRPr lang="el-GR" sz="2400" b="1" dirty="0">
              <a:solidFill>
                <a:srgbClr val="FFC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024FB9-D121-4D62-825E-CD175C7CB9F6}"/>
              </a:ext>
            </a:extLst>
          </p:cNvPr>
          <p:cNvSpPr txBox="1"/>
          <p:nvPr/>
        </p:nvSpPr>
        <p:spPr>
          <a:xfrm>
            <a:off x="5916387" y="3267831"/>
            <a:ext cx="2736294" cy="2010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Thermally insulated sliding system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Minimal aesthetics similar to S650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PHOS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Competitive price similar to S560</a:t>
            </a:r>
          </a:p>
        </p:txBody>
      </p:sp>
      <p:cxnSp>
        <p:nvCxnSpPr>
          <p:cNvPr id="11" name="Ευθεία γραμμή σύνδεσης 10">
            <a:extLst>
              <a:ext uri="{FF2B5EF4-FFF2-40B4-BE49-F238E27FC236}">
                <a16:creationId xmlns:a16="http://schemas.microsoft.com/office/drawing/2014/main" id="{5CEC8A86-EA13-45BE-8429-816779EC4A32}"/>
              </a:ext>
            </a:extLst>
          </p:cNvPr>
          <p:cNvCxnSpPr/>
          <p:nvPr/>
        </p:nvCxnSpPr>
        <p:spPr>
          <a:xfrm flipH="1">
            <a:off x="5932966" y="3065617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50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0CB3F351-9806-4057-96B4-A8E24C95E6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7" r="10770"/>
          <a:stretch/>
        </p:blipFill>
        <p:spPr>
          <a:xfrm>
            <a:off x="695809" y="2318642"/>
            <a:ext cx="4809743" cy="4545883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63E34CE-2945-4762-8EEA-108A7B7F9EEA}"/>
              </a:ext>
            </a:extLst>
          </p:cNvPr>
          <p:cNvSpPr/>
          <p:nvPr/>
        </p:nvSpPr>
        <p:spPr>
          <a:xfrm>
            <a:off x="5917023" y="2423596"/>
            <a:ext cx="3072624" cy="2821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International patented locking mechanism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Minimal </a:t>
            </a:r>
            <a:r>
              <a:rPr lang="en-US" dirty="0" err="1"/>
              <a:t>aluminium</a:t>
            </a:r>
            <a:r>
              <a:rPr lang="en-US" dirty="0"/>
              <a:t> handle designed &amp; developed by ALUMIL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7BAFCE7D-E925-4ABA-A398-E3740A1E97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5"/>
          <a:stretch/>
        </p:blipFill>
        <p:spPr>
          <a:xfrm>
            <a:off x="6714698" y="173102"/>
            <a:ext cx="2274949" cy="646176"/>
          </a:xfrm>
          <a:prstGeom prst="rect">
            <a:avLst/>
          </a:prstGeom>
        </p:spPr>
      </p:pic>
      <p:sp>
        <p:nvSpPr>
          <p:cNvPr id="8" name="Τίτλος 1">
            <a:extLst>
              <a:ext uri="{FF2B5EF4-FFF2-40B4-BE49-F238E27FC236}">
                <a16:creationId xmlns:a16="http://schemas.microsoft.com/office/drawing/2014/main" id="{E789BAC9-455E-4FC1-8BC0-ED4C99545C84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3364522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Attention to detail</a:t>
            </a:r>
            <a:endParaRPr lang="el-GR" sz="3200" b="1" dirty="0">
              <a:solidFill>
                <a:srgbClr val="FFC000"/>
              </a:solidFill>
            </a:endParaRPr>
          </a:p>
        </p:txBody>
      </p:sp>
      <p:sp>
        <p:nvSpPr>
          <p:cNvPr id="11" name="Τίτλος 1">
            <a:extLst>
              <a:ext uri="{FF2B5EF4-FFF2-40B4-BE49-F238E27FC236}">
                <a16:creationId xmlns:a16="http://schemas.microsoft.com/office/drawing/2014/main" id="{0A7F03FB-F43A-422F-96CA-BC20F50C76E7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Locking mechanism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2D230DCB-CA44-4EBF-9874-8B05FA0876C4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937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Ομάδα 6">
            <a:extLst>
              <a:ext uri="{FF2B5EF4-FFF2-40B4-BE49-F238E27FC236}">
                <a16:creationId xmlns:a16="http://schemas.microsoft.com/office/drawing/2014/main" id="{FC1B92A7-EC3D-426C-8EB4-C9249060DF79}"/>
              </a:ext>
            </a:extLst>
          </p:cNvPr>
          <p:cNvGrpSpPr/>
          <p:nvPr/>
        </p:nvGrpSpPr>
        <p:grpSpPr>
          <a:xfrm>
            <a:off x="5505551" y="3547279"/>
            <a:ext cx="3608651" cy="3291899"/>
            <a:chOff x="14417983" y="5062967"/>
            <a:chExt cx="3359352" cy="3214255"/>
          </a:xfrm>
        </p:grpSpPr>
        <p:pic>
          <p:nvPicPr>
            <p:cNvPr id="14" name="Εικόνα 13">
              <a:extLst>
                <a:ext uri="{FF2B5EF4-FFF2-40B4-BE49-F238E27FC236}">
                  <a16:creationId xmlns:a16="http://schemas.microsoft.com/office/drawing/2014/main" id="{7BE9630A-F4BB-463F-B00A-C04A44D2FF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26986"/>
            <a:stretch/>
          </p:blipFill>
          <p:spPr>
            <a:xfrm>
              <a:off x="14660713" y="5062967"/>
              <a:ext cx="3116622" cy="3214255"/>
            </a:xfrm>
            <a:prstGeom prst="rect">
              <a:avLst/>
            </a:prstGeom>
          </p:spPr>
        </p:pic>
        <p:pic>
          <p:nvPicPr>
            <p:cNvPr id="15" name="Εικόνα 14">
              <a:extLst>
                <a:ext uri="{FF2B5EF4-FFF2-40B4-BE49-F238E27FC236}">
                  <a16:creationId xmlns:a16="http://schemas.microsoft.com/office/drawing/2014/main" id="{2B6B4D8E-6197-4742-8D7B-5C228B5FE1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1792" r="54772"/>
            <a:stretch/>
          </p:blipFill>
          <p:spPr>
            <a:xfrm>
              <a:off x="14417983" y="6889607"/>
              <a:ext cx="1126748" cy="992596"/>
            </a:xfrm>
            <a:prstGeom prst="rect">
              <a:avLst/>
            </a:prstGeom>
          </p:spPr>
        </p:pic>
      </p:grp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63E34CE-2945-4762-8EEA-108A7B7F9EEA}"/>
              </a:ext>
            </a:extLst>
          </p:cNvPr>
          <p:cNvSpPr/>
          <p:nvPr/>
        </p:nvSpPr>
        <p:spPr>
          <a:xfrm>
            <a:off x="5903168" y="2414924"/>
            <a:ext cx="321103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Available in powder coating (black, white &amp; silver)</a:t>
            </a:r>
          </a:p>
          <a:p>
            <a:pPr marL="285750" indent="-28575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Easy installation on site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Easy replacement</a:t>
            </a:r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7BAFCE7D-E925-4ABA-A398-E3740A1E97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5"/>
          <a:stretch/>
        </p:blipFill>
        <p:spPr>
          <a:xfrm>
            <a:off x="6714698" y="173102"/>
            <a:ext cx="2274949" cy="646176"/>
          </a:xfrm>
          <a:prstGeom prst="rect">
            <a:avLst/>
          </a:prstGeom>
        </p:spPr>
      </p:pic>
      <p:sp>
        <p:nvSpPr>
          <p:cNvPr id="8" name="Τίτλος 1">
            <a:extLst>
              <a:ext uri="{FF2B5EF4-FFF2-40B4-BE49-F238E27FC236}">
                <a16:creationId xmlns:a16="http://schemas.microsoft.com/office/drawing/2014/main" id="{E789BAC9-455E-4FC1-8BC0-ED4C99545C84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3364522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Attention to detail</a:t>
            </a:r>
            <a:endParaRPr lang="el-GR" sz="3200" b="1" dirty="0">
              <a:solidFill>
                <a:srgbClr val="FFC000"/>
              </a:solidFill>
            </a:endParaRPr>
          </a:p>
        </p:txBody>
      </p:sp>
      <p:sp>
        <p:nvSpPr>
          <p:cNvPr id="11" name="Τίτλος 1">
            <a:extLst>
              <a:ext uri="{FF2B5EF4-FFF2-40B4-BE49-F238E27FC236}">
                <a16:creationId xmlns:a16="http://schemas.microsoft.com/office/drawing/2014/main" id="{0A7F03FB-F43A-422F-96CA-BC20F50C76E7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Locking mechanism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2D230DCB-CA44-4EBF-9874-8B05FA0876C4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16CCB6BA-5E34-9AA6-D1CF-56A209F230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7" r="10770"/>
          <a:stretch/>
        </p:blipFill>
        <p:spPr>
          <a:xfrm>
            <a:off x="695809" y="2318642"/>
            <a:ext cx="4809743" cy="454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5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63E34CE-2945-4762-8EEA-108A7B7F9EEA}"/>
              </a:ext>
            </a:extLst>
          </p:cNvPr>
          <p:cNvSpPr/>
          <p:nvPr/>
        </p:nvSpPr>
        <p:spPr>
          <a:xfrm>
            <a:off x="5903168" y="2414924"/>
            <a:ext cx="3211034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Alternative design with the handle having same height with the total height of the sash</a:t>
            </a:r>
          </a:p>
          <a:p>
            <a:pPr marL="285750" indent="-28575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Place the standard handle</a:t>
            </a:r>
          </a:p>
          <a:p>
            <a:pPr marL="285750" indent="-28575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Above and below the handle, place the glazing bead M63177 that has the same geometry with the internal handle </a:t>
            </a:r>
          </a:p>
          <a:p>
            <a:pPr marL="285750" indent="-28575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Creates the continuity of the handle and offers advanced aesthetics</a:t>
            </a:r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7BAFCE7D-E925-4ABA-A398-E3740A1E97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5"/>
          <a:stretch/>
        </p:blipFill>
        <p:spPr>
          <a:xfrm>
            <a:off x="6714698" y="173102"/>
            <a:ext cx="2274949" cy="646176"/>
          </a:xfrm>
          <a:prstGeom prst="rect">
            <a:avLst/>
          </a:prstGeom>
        </p:spPr>
      </p:pic>
      <p:sp>
        <p:nvSpPr>
          <p:cNvPr id="8" name="Τίτλος 1">
            <a:extLst>
              <a:ext uri="{FF2B5EF4-FFF2-40B4-BE49-F238E27FC236}">
                <a16:creationId xmlns:a16="http://schemas.microsoft.com/office/drawing/2014/main" id="{E789BAC9-455E-4FC1-8BC0-ED4C99545C84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3364522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Attention to detail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Τίτλος 1">
            <a:extLst>
              <a:ext uri="{FF2B5EF4-FFF2-40B4-BE49-F238E27FC236}">
                <a16:creationId xmlns:a16="http://schemas.microsoft.com/office/drawing/2014/main" id="{0A7F03FB-F43A-422F-96CA-BC20F50C76E7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Locking mechanism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2D230DCB-CA44-4EBF-9874-8B05FA0876C4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Εικόνα 15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A8CC9E90-1B14-43EE-AE81-6C9B16ADE7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834" y="2260501"/>
            <a:ext cx="4349717" cy="4571230"/>
          </a:xfrm>
          <a:prstGeom prst="rect">
            <a:avLst/>
          </a:prstGeom>
        </p:spPr>
      </p:pic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9F376D2D-9D38-455B-BF90-8E79D3D7EB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7" t="14969" r="23935" b="15790"/>
          <a:stretch/>
        </p:blipFill>
        <p:spPr>
          <a:xfrm>
            <a:off x="985630" y="3322770"/>
            <a:ext cx="2345063" cy="256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2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7BAFCE7D-E925-4ABA-A398-E3740A1E97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5"/>
          <a:stretch/>
        </p:blipFill>
        <p:spPr>
          <a:xfrm>
            <a:off x="6714698" y="173102"/>
            <a:ext cx="2274949" cy="646176"/>
          </a:xfrm>
          <a:prstGeom prst="rect">
            <a:avLst/>
          </a:prstGeom>
        </p:spPr>
      </p:pic>
      <p:sp>
        <p:nvSpPr>
          <p:cNvPr id="8" name="Τίτλος 1">
            <a:extLst>
              <a:ext uri="{FF2B5EF4-FFF2-40B4-BE49-F238E27FC236}">
                <a16:creationId xmlns:a16="http://schemas.microsoft.com/office/drawing/2014/main" id="{E789BAC9-455E-4FC1-8BC0-ED4C99545C84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3364522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Attention to detail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Τίτλος 1">
            <a:extLst>
              <a:ext uri="{FF2B5EF4-FFF2-40B4-BE49-F238E27FC236}">
                <a16:creationId xmlns:a16="http://schemas.microsoft.com/office/drawing/2014/main" id="{0A7F03FB-F43A-422F-96CA-BC20F50C76E7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Locking mechanism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2D230DCB-CA44-4EBF-9874-8B05FA0876C4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Εικόνα 3" descr="Εικόνα που περιέχει δάπεδο, εσωτερικό, παράθυρο, έπιπλα&#10;&#10;Περιγραφή που δημιουργήθηκε αυτόματα">
            <a:extLst>
              <a:ext uri="{FF2B5EF4-FFF2-40B4-BE49-F238E27FC236}">
                <a16:creationId xmlns:a16="http://schemas.microsoft.com/office/drawing/2014/main" id="{965EE86B-F8CC-48B8-908C-822F9C2249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696" y="2476972"/>
            <a:ext cx="3093975" cy="3924151"/>
          </a:xfrm>
          <a:prstGeom prst="rect">
            <a:avLst/>
          </a:prstGeom>
        </p:spPr>
      </p:pic>
      <p:pic>
        <p:nvPicPr>
          <p:cNvPr id="6" name="Εικόνα 5" descr="Εικόνα που περιέχει δάπεδο, εσωτερικό, παράθυρο, έπιπλα&#10;&#10;Περιγραφή που δημιουργήθηκε αυτόματα">
            <a:extLst>
              <a:ext uri="{FF2B5EF4-FFF2-40B4-BE49-F238E27FC236}">
                <a16:creationId xmlns:a16="http://schemas.microsoft.com/office/drawing/2014/main" id="{ABB1738D-D2C1-413A-BFF0-B163533D5A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77" y="2476972"/>
            <a:ext cx="3093720" cy="3923828"/>
          </a:xfrm>
          <a:prstGeom prst="rect">
            <a:avLst/>
          </a:prstGeom>
        </p:spPr>
      </p:pic>
      <p:sp>
        <p:nvSpPr>
          <p:cNvPr id="14" name="Ορθογώνιο 13">
            <a:extLst>
              <a:ext uri="{FF2B5EF4-FFF2-40B4-BE49-F238E27FC236}">
                <a16:creationId xmlns:a16="http://schemas.microsoft.com/office/drawing/2014/main" id="{8F94EFA3-6556-43FA-A93B-58791C7B0494}"/>
              </a:ext>
            </a:extLst>
          </p:cNvPr>
          <p:cNvSpPr/>
          <p:nvPr/>
        </p:nvSpPr>
        <p:spPr>
          <a:xfrm>
            <a:off x="5495790" y="6483746"/>
            <a:ext cx="18718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With M63177</a:t>
            </a:r>
          </a:p>
        </p:txBody>
      </p:sp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F632165F-31F1-4AC3-AEEE-7DAA6EBE6E47}"/>
              </a:ext>
            </a:extLst>
          </p:cNvPr>
          <p:cNvSpPr/>
          <p:nvPr/>
        </p:nvSpPr>
        <p:spPr>
          <a:xfrm>
            <a:off x="1648144" y="6488668"/>
            <a:ext cx="21279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Without M63177</a:t>
            </a:r>
          </a:p>
        </p:txBody>
      </p:sp>
    </p:spTree>
    <p:extLst>
      <p:ext uri="{BB962C8B-B14F-4D97-AF65-F5344CB8AC3E}">
        <p14:creationId xmlns:p14="http://schemas.microsoft.com/office/powerpoint/2010/main" val="259680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740E52BB-9E00-4110-801B-7B15ECD3E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1794" y="4663443"/>
            <a:ext cx="1264776" cy="2194557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63E34CE-2945-4762-8EEA-108A7B7F9EEA}"/>
              </a:ext>
            </a:extLst>
          </p:cNvPr>
          <p:cNvSpPr/>
          <p:nvPr/>
        </p:nvSpPr>
        <p:spPr>
          <a:xfrm>
            <a:off x="5932966" y="2556436"/>
            <a:ext cx="3211034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Multi-point lock  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Wide range of locks from 300 mm sash height (developed by GU specific for ALUMIL)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From 1 up to 4 locking points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Anti-lift striker for enhanced security</a:t>
            </a:r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7BAFCE7D-E925-4ABA-A398-E3740A1E97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5"/>
          <a:stretch/>
        </p:blipFill>
        <p:spPr>
          <a:xfrm>
            <a:off x="6714698" y="173102"/>
            <a:ext cx="2274949" cy="646176"/>
          </a:xfrm>
          <a:prstGeom prst="rect">
            <a:avLst/>
          </a:prstGeom>
        </p:spPr>
      </p:pic>
      <p:sp>
        <p:nvSpPr>
          <p:cNvPr id="8" name="Τίτλος 1">
            <a:extLst>
              <a:ext uri="{FF2B5EF4-FFF2-40B4-BE49-F238E27FC236}">
                <a16:creationId xmlns:a16="http://schemas.microsoft.com/office/drawing/2014/main" id="{E789BAC9-455E-4FC1-8BC0-ED4C99545C84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3364522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Attention to detail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Τίτλος 1">
            <a:extLst>
              <a:ext uri="{FF2B5EF4-FFF2-40B4-BE49-F238E27FC236}">
                <a16:creationId xmlns:a16="http://schemas.microsoft.com/office/drawing/2014/main" id="{0A7F03FB-F43A-422F-96CA-BC20F50C76E7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Locking mechanism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2D230DCB-CA44-4EBF-9874-8B05FA0876C4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159C4B4-6FFB-4911-B6C3-9F1CE66CE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206" y="1900013"/>
            <a:ext cx="3884529" cy="495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63E34CE-2945-4762-8EEA-108A7B7F9EEA}"/>
              </a:ext>
            </a:extLst>
          </p:cNvPr>
          <p:cNvSpPr/>
          <p:nvPr/>
        </p:nvSpPr>
        <p:spPr>
          <a:xfrm>
            <a:off x="5932966" y="2343990"/>
            <a:ext cx="3056681" cy="2010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Maximum weight per sash up to 250 Kg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Stainless steel rollers 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Use of heavy duty inox rail or U-type inox rail with reinforcement 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38787C9B-EF3D-446F-8F4A-0302B7C738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5"/>
          <a:stretch/>
        </p:blipFill>
        <p:spPr>
          <a:xfrm>
            <a:off x="6714698" y="173102"/>
            <a:ext cx="2274949" cy="646176"/>
          </a:xfrm>
          <a:prstGeom prst="rect">
            <a:avLst/>
          </a:prstGeom>
        </p:spPr>
      </p:pic>
      <p:sp>
        <p:nvSpPr>
          <p:cNvPr id="13" name="Τίτλος 1">
            <a:extLst>
              <a:ext uri="{FF2B5EF4-FFF2-40B4-BE49-F238E27FC236}">
                <a16:creationId xmlns:a16="http://schemas.microsoft.com/office/drawing/2014/main" id="{CD61CD8B-849F-46D2-9174-7B128296AEBC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3364522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Attention to detail</a:t>
            </a:r>
            <a:endParaRPr lang="el-GR" sz="3200" b="1" dirty="0">
              <a:solidFill>
                <a:srgbClr val="FFC000"/>
              </a:solidFill>
            </a:endParaRPr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4AE6F822-E3EB-47C8-87CE-DC1368B44E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2" t="35556" r="46352" b="7878"/>
          <a:stretch/>
        </p:blipFill>
        <p:spPr>
          <a:xfrm>
            <a:off x="0" y="2318642"/>
            <a:ext cx="3559732" cy="4539358"/>
          </a:xfrm>
          <a:prstGeom prst="rect">
            <a:avLst/>
          </a:prstGeom>
        </p:spPr>
      </p:pic>
      <p:sp>
        <p:nvSpPr>
          <p:cNvPr id="15" name="Οβάλ 14">
            <a:extLst>
              <a:ext uri="{FF2B5EF4-FFF2-40B4-BE49-F238E27FC236}">
                <a16:creationId xmlns:a16="http://schemas.microsoft.com/office/drawing/2014/main" id="{8E38A685-F4A8-4439-A86B-A42CCE9D0881}"/>
              </a:ext>
            </a:extLst>
          </p:cNvPr>
          <p:cNvSpPr/>
          <p:nvPr/>
        </p:nvSpPr>
        <p:spPr>
          <a:xfrm>
            <a:off x="1153080" y="4962524"/>
            <a:ext cx="951945" cy="936517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6" name="Τίτλος 1">
            <a:extLst>
              <a:ext uri="{FF2B5EF4-FFF2-40B4-BE49-F238E27FC236}">
                <a16:creationId xmlns:a16="http://schemas.microsoft.com/office/drawing/2014/main" id="{D44EEDB9-B8F9-41E2-BFCE-9158CD249D30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Gliding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17" name="Ευθεία γραμμή σύνδεσης 16">
            <a:extLst>
              <a:ext uri="{FF2B5EF4-FFF2-40B4-BE49-F238E27FC236}">
                <a16:creationId xmlns:a16="http://schemas.microsoft.com/office/drawing/2014/main" id="{2EA95172-4E6D-47D7-9DE1-6DC552096743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10A0CC27-F4A1-45B7-B695-715BDF99A8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0" t="6574" r="13884" b="2166"/>
          <a:stretch/>
        </p:blipFill>
        <p:spPr>
          <a:xfrm>
            <a:off x="5709920" y="4786347"/>
            <a:ext cx="3434080" cy="207165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EAA7E94-8A62-E742-4423-ADB8F92A31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7" t="15815" r="25244" b="10702"/>
          <a:stretch/>
        </p:blipFill>
        <p:spPr bwMode="auto">
          <a:xfrm>
            <a:off x="3760676" y="2293295"/>
            <a:ext cx="1622648" cy="19539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18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63E34CE-2945-4762-8EEA-108A7B7F9EEA}"/>
              </a:ext>
            </a:extLst>
          </p:cNvPr>
          <p:cNvSpPr/>
          <p:nvPr/>
        </p:nvSpPr>
        <p:spPr>
          <a:xfrm>
            <a:off x="5932966" y="2531088"/>
            <a:ext cx="32110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At the bottom of the sash brushes placed at both right &amp; left edge caps protect the rollers from dirt &amp; dust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38787C9B-EF3D-446F-8F4A-0302B7C738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5"/>
          <a:stretch/>
        </p:blipFill>
        <p:spPr>
          <a:xfrm>
            <a:off x="6714698" y="173102"/>
            <a:ext cx="2274949" cy="646176"/>
          </a:xfrm>
          <a:prstGeom prst="rect">
            <a:avLst/>
          </a:prstGeom>
        </p:spPr>
      </p:pic>
      <p:sp>
        <p:nvSpPr>
          <p:cNvPr id="13" name="Τίτλος 1">
            <a:extLst>
              <a:ext uri="{FF2B5EF4-FFF2-40B4-BE49-F238E27FC236}">
                <a16:creationId xmlns:a16="http://schemas.microsoft.com/office/drawing/2014/main" id="{CD61CD8B-849F-46D2-9174-7B128296AEBC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3364522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Attention to detail</a:t>
            </a:r>
            <a:endParaRPr lang="el-GR" sz="3200" b="1" dirty="0">
              <a:solidFill>
                <a:srgbClr val="FFC000"/>
              </a:solidFill>
            </a:endParaRPr>
          </a:p>
        </p:txBody>
      </p:sp>
      <p:sp>
        <p:nvSpPr>
          <p:cNvPr id="16" name="Τίτλος 1">
            <a:extLst>
              <a:ext uri="{FF2B5EF4-FFF2-40B4-BE49-F238E27FC236}">
                <a16:creationId xmlns:a16="http://schemas.microsoft.com/office/drawing/2014/main" id="{D44EEDB9-B8F9-41E2-BFCE-9158CD249D30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Gliding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17" name="Ευθεία γραμμή σύνδεσης 16">
            <a:extLst>
              <a:ext uri="{FF2B5EF4-FFF2-40B4-BE49-F238E27FC236}">
                <a16:creationId xmlns:a16="http://schemas.microsoft.com/office/drawing/2014/main" id="{2EA95172-4E6D-47D7-9DE1-6DC552096743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682DD640-7F6E-4EDF-B3CC-1C65E5DBD9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61" r="22461" b="23196"/>
          <a:stretch/>
        </p:blipFill>
        <p:spPr>
          <a:xfrm>
            <a:off x="1080655" y="4656277"/>
            <a:ext cx="3272260" cy="2201723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B25A8091-D241-4314-AFA2-5FEF0DD97C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610" t="5855" b="11102"/>
          <a:stretch/>
        </p:blipFill>
        <p:spPr>
          <a:xfrm>
            <a:off x="4791085" y="4656276"/>
            <a:ext cx="3272260" cy="2201724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8834A1ED-0D1C-47A4-95C8-4FC0CCBF0F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91"/>
          <a:stretch/>
        </p:blipFill>
        <p:spPr>
          <a:xfrm>
            <a:off x="2993691" y="1271214"/>
            <a:ext cx="2312600" cy="3028790"/>
          </a:xfrm>
          <a:prstGeom prst="rect">
            <a:avLst/>
          </a:prstGeom>
        </p:spPr>
      </p:pic>
      <p:sp>
        <p:nvSpPr>
          <p:cNvPr id="12" name="Οβάλ 11">
            <a:extLst>
              <a:ext uri="{FF2B5EF4-FFF2-40B4-BE49-F238E27FC236}">
                <a16:creationId xmlns:a16="http://schemas.microsoft.com/office/drawing/2014/main" id="{0AB0E71D-B6D1-4AB6-A562-23FF20CD31EC}"/>
              </a:ext>
            </a:extLst>
          </p:cNvPr>
          <p:cNvSpPr/>
          <p:nvPr/>
        </p:nvSpPr>
        <p:spPr>
          <a:xfrm>
            <a:off x="2993691" y="3881579"/>
            <a:ext cx="604363" cy="639776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8" name="Οβάλ 17">
            <a:extLst>
              <a:ext uri="{FF2B5EF4-FFF2-40B4-BE49-F238E27FC236}">
                <a16:creationId xmlns:a16="http://schemas.microsoft.com/office/drawing/2014/main" id="{AB64FEBA-4AA8-4B01-BDFF-B38885CAB6BF}"/>
              </a:ext>
            </a:extLst>
          </p:cNvPr>
          <p:cNvSpPr/>
          <p:nvPr/>
        </p:nvSpPr>
        <p:spPr>
          <a:xfrm>
            <a:off x="4648300" y="2950555"/>
            <a:ext cx="604363" cy="639776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9781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35FF2175-2AE6-4FD7-BD39-FAF98B1EC7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5" r="44412" b="2694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17450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B4ED313A-C128-4965-8AE4-B5DC0B69AC5F}"/>
              </a:ext>
            </a:extLst>
          </p:cNvPr>
          <p:cNvSpPr/>
          <p:nvPr/>
        </p:nvSpPr>
        <p:spPr>
          <a:xfrm>
            <a:off x="0" y="0"/>
            <a:ext cx="1394085" cy="1244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4AEB6125-AC9C-4F9E-AEB1-8CA63CE098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Τίτλος 1">
            <a:extLst>
              <a:ext uri="{FF2B5EF4-FFF2-40B4-BE49-F238E27FC236}">
                <a16:creationId xmlns:a16="http://schemas.microsoft.com/office/drawing/2014/main" id="{F4C1FA64-FD7D-4ADA-AAFA-113ECE1D3444}"/>
              </a:ext>
            </a:extLst>
          </p:cNvPr>
          <p:cNvSpPr txBox="1">
            <a:spLocks/>
          </p:cNvSpPr>
          <p:nvPr/>
        </p:nvSpPr>
        <p:spPr>
          <a:xfrm>
            <a:off x="358485" y="3022223"/>
            <a:ext cx="3017520" cy="13042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Functionality &amp; credibility </a:t>
            </a:r>
          </a:p>
        </p:txBody>
      </p:sp>
    </p:spTree>
    <p:extLst>
      <p:ext uri="{BB962C8B-B14F-4D97-AF65-F5344CB8AC3E}">
        <p14:creationId xmlns:p14="http://schemas.microsoft.com/office/powerpoint/2010/main" val="26126289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63E34CE-2945-4762-8EEA-108A7B7F9EEA}"/>
              </a:ext>
            </a:extLst>
          </p:cNvPr>
          <p:cNvSpPr/>
          <p:nvPr/>
        </p:nvSpPr>
        <p:spPr>
          <a:xfrm>
            <a:off x="5917023" y="2487716"/>
            <a:ext cx="32429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Set of central seals for the intermediate &amp; the external part of the bottom frame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38787C9B-EF3D-446F-8F4A-0302B7C738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5"/>
          <a:stretch/>
        </p:blipFill>
        <p:spPr>
          <a:xfrm>
            <a:off x="6714698" y="173102"/>
            <a:ext cx="2274949" cy="646176"/>
          </a:xfrm>
          <a:prstGeom prst="rect">
            <a:avLst/>
          </a:prstGeom>
        </p:spPr>
      </p:pic>
      <p:sp>
        <p:nvSpPr>
          <p:cNvPr id="8" name="Τίτλος 1">
            <a:extLst>
              <a:ext uri="{FF2B5EF4-FFF2-40B4-BE49-F238E27FC236}">
                <a16:creationId xmlns:a16="http://schemas.microsoft.com/office/drawing/2014/main" id="{0F6B9865-C3F5-41A6-98CC-6A0DCEDDC6E1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3364522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Functionality &amp; Credibility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Τίτλος 1">
            <a:extLst>
              <a:ext uri="{FF2B5EF4-FFF2-40B4-BE49-F238E27FC236}">
                <a16:creationId xmlns:a16="http://schemas.microsoft.com/office/drawing/2014/main" id="{C39E6103-5728-40AD-A1C0-BA3BB1427861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Central sealing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228F001F-2FA7-4C4A-B9F9-35AF9BC55F45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B0A42243-A0C9-476C-883F-DA41E8B1E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73" y="2223897"/>
            <a:ext cx="4603018" cy="4511969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28D0A3CA-B8BF-4552-B80B-3555CFA3CC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928"/>
          <a:stretch/>
        </p:blipFill>
        <p:spPr>
          <a:xfrm>
            <a:off x="6032490" y="4463972"/>
            <a:ext cx="3111510" cy="239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01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38787C9B-EF3D-446F-8F4A-0302B7C738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5"/>
          <a:stretch/>
        </p:blipFill>
        <p:spPr>
          <a:xfrm>
            <a:off x="6714698" y="173102"/>
            <a:ext cx="2274949" cy="646176"/>
          </a:xfrm>
          <a:prstGeom prst="rect">
            <a:avLst/>
          </a:prstGeom>
        </p:spPr>
      </p:pic>
      <p:sp>
        <p:nvSpPr>
          <p:cNvPr id="8" name="Τίτλος 1">
            <a:extLst>
              <a:ext uri="{FF2B5EF4-FFF2-40B4-BE49-F238E27FC236}">
                <a16:creationId xmlns:a16="http://schemas.microsoft.com/office/drawing/2014/main" id="{0F6B9865-C3F5-41A6-98CC-6A0DCEDDC6E1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3364522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Functionality &amp; Credibility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Τίτλος 1">
            <a:extLst>
              <a:ext uri="{FF2B5EF4-FFF2-40B4-BE49-F238E27FC236}">
                <a16:creationId xmlns:a16="http://schemas.microsoft.com/office/drawing/2014/main" id="{C39E6103-5728-40AD-A1C0-BA3BB1427861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Central sealing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228F001F-2FA7-4C4A-B9F9-35AF9BC55F45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45A3B1DB-9C0A-4626-A42F-BF26EE0FF6BA}"/>
              </a:ext>
            </a:extLst>
          </p:cNvPr>
          <p:cNvSpPr/>
          <p:nvPr/>
        </p:nvSpPr>
        <p:spPr>
          <a:xfrm>
            <a:off x="5917023" y="2463502"/>
            <a:ext cx="321103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Sash spacers are installed into the frame </a:t>
            </a:r>
          </a:p>
          <a:p>
            <a:pPr marL="285750" indent="-28575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Alignment of the sash</a:t>
            </a:r>
          </a:p>
          <a:p>
            <a:pPr marL="285750" indent="-28575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Sash anti-lift</a:t>
            </a:r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098D888E-EF2E-47BA-80C0-9CFA89CBAB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69" r="31066"/>
          <a:stretch/>
        </p:blipFill>
        <p:spPr>
          <a:xfrm>
            <a:off x="5725016" y="4215285"/>
            <a:ext cx="3434926" cy="2642713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5C8DA5E3-1B1F-4BA6-8730-BDE14B3972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2"/>
          <a:stretch/>
        </p:blipFill>
        <p:spPr>
          <a:xfrm>
            <a:off x="154352" y="2318642"/>
            <a:ext cx="5137945" cy="452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54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725D5F92-A151-4DDB-8B38-574368169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15" y="-280358"/>
            <a:ext cx="9144000" cy="6858000"/>
          </a:xfrm>
          <a:prstGeom prst="rect">
            <a:avLst/>
          </a:prstGeom>
        </p:spPr>
      </p:pic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BDC487DD-B214-415B-87BD-426DE50D89D7}"/>
              </a:ext>
            </a:extLst>
          </p:cNvPr>
          <p:cNvSpPr/>
          <p:nvPr/>
        </p:nvSpPr>
        <p:spPr>
          <a:xfrm>
            <a:off x="5776194" y="2563091"/>
            <a:ext cx="3394364" cy="4121807"/>
          </a:xfrm>
          <a:prstGeom prst="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BBDB2CA7-B906-4339-A804-9D21D562A3E5}"/>
              </a:ext>
            </a:extLst>
          </p:cNvPr>
          <p:cNvSpPr txBox="1">
            <a:spLocks/>
          </p:cNvSpPr>
          <p:nvPr/>
        </p:nvSpPr>
        <p:spPr>
          <a:xfrm>
            <a:off x="5901082" y="2672335"/>
            <a:ext cx="1660390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Why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24" name="Ευθεία γραμμή σύνδεσης 23">
            <a:extLst>
              <a:ext uri="{FF2B5EF4-FFF2-40B4-BE49-F238E27FC236}">
                <a16:creationId xmlns:a16="http://schemas.microsoft.com/office/drawing/2014/main" id="{68780F3E-4E89-47CC-BEE3-11884799DBE7}"/>
              </a:ext>
            </a:extLst>
          </p:cNvPr>
          <p:cNvCxnSpPr/>
          <p:nvPr/>
        </p:nvCxnSpPr>
        <p:spPr>
          <a:xfrm flipH="1">
            <a:off x="5932966" y="3065617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6A8F313-5488-4B8E-9985-E524AC18221D}"/>
              </a:ext>
            </a:extLst>
          </p:cNvPr>
          <p:cNvSpPr txBox="1"/>
          <p:nvPr/>
        </p:nvSpPr>
        <p:spPr>
          <a:xfrm>
            <a:off x="5901082" y="3187123"/>
            <a:ext cx="2927699" cy="3395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An economical solution for minimal thermally insulated windows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Gain market share from competitors with similar systems in LSP and residential market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SMARTIA system available to all fabricators so as to penetrate the market efficiently</a:t>
            </a:r>
          </a:p>
        </p:txBody>
      </p:sp>
    </p:spTree>
    <p:extLst>
      <p:ext uri="{BB962C8B-B14F-4D97-AF65-F5344CB8AC3E}">
        <p14:creationId xmlns:p14="http://schemas.microsoft.com/office/powerpoint/2010/main" val="270240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63E34CE-2945-4762-8EEA-108A7B7F9EEA}"/>
              </a:ext>
            </a:extLst>
          </p:cNvPr>
          <p:cNvSpPr/>
          <p:nvPr/>
        </p:nvSpPr>
        <p:spPr>
          <a:xfrm>
            <a:off x="5917023" y="2436526"/>
            <a:ext cx="30726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At the upper side of the frame the</a:t>
            </a:r>
            <a:r>
              <a:rPr lang="el-GR" dirty="0"/>
              <a:t> </a:t>
            </a:r>
            <a:r>
              <a:rPr lang="en-US" dirty="0"/>
              <a:t>brushes of the cap of the interlocking profile seal with the spacer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38787C9B-EF3D-446F-8F4A-0302B7C738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5"/>
          <a:stretch/>
        </p:blipFill>
        <p:spPr>
          <a:xfrm>
            <a:off x="6714698" y="173102"/>
            <a:ext cx="2274949" cy="646176"/>
          </a:xfrm>
          <a:prstGeom prst="rect">
            <a:avLst/>
          </a:prstGeom>
        </p:spPr>
      </p:pic>
      <p:sp>
        <p:nvSpPr>
          <p:cNvPr id="8" name="Τίτλος 1">
            <a:extLst>
              <a:ext uri="{FF2B5EF4-FFF2-40B4-BE49-F238E27FC236}">
                <a16:creationId xmlns:a16="http://schemas.microsoft.com/office/drawing/2014/main" id="{0F6B9865-C3F5-41A6-98CC-6A0DCEDDC6E1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3364522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Functionality &amp; Credibility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Τίτλος 1">
            <a:extLst>
              <a:ext uri="{FF2B5EF4-FFF2-40B4-BE49-F238E27FC236}">
                <a16:creationId xmlns:a16="http://schemas.microsoft.com/office/drawing/2014/main" id="{C39E6103-5728-40AD-A1C0-BA3BB1427861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Central sealing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228F001F-2FA7-4C4A-B9F9-35AF9BC55F45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5" name="Ομάδα 4">
            <a:extLst>
              <a:ext uri="{FF2B5EF4-FFF2-40B4-BE49-F238E27FC236}">
                <a16:creationId xmlns:a16="http://schemas.microsoft.com/office/drawing/2014/main" id="{14439D03-86E0-4C40-9695-207B542BF1C8}"/>
              </a:ext>
            </a:extLst>
          </p:cNvPr>
          <p:cNvGrpSpPr/>
          <p:nvPr/>
        </p:nvGrpSpPr>
        <p:grpSpPr>
          <a:xfrm>
            <a:off x="154352" y="2318642"/>
            <a:ext cx="5137945" cy="4539357"/>
            <a:chOff x="154352" y="2318642"/>
            <a:chExt cx="5137945" cy="4539357"/>
          </a:xfrm>
        </p:grpSpPr>
        <p:pic>
          <p:nvPicPr>
            <p:cNvPr id="13" name="Εικόνα 12">
              <a:extLst>
                <a:ext uri="{FF2B5EF4-FFF2-40B4-BE49-F238E27FC236}">
                  <a16:creationId xmlns:a16="http://schemas.microsoft.com/office/drawing/2014/main" id="{FA67F619-DF88-4314-8BFA-A3020ECBF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52"/>
            <a:stretch/>
          </p:blipFill>
          <p:spPr>
            <a:xfrm>
              <a:off x="154352" y="2318642"/>
              <a:ext cx="5137945" cy="4528196"/>
            </a:xfrm>
            <a:prstGeom prst="rect">
              <a:avLst/>
            </a:prstGeom>
          </p:spPr>
        </p:pic>
        <p:pic>
          <p:nvPicPr>
            <p:cNvPr id="4" name="Εικόνα 3">
              <a:extLst>
                <a:ext uri="{FF2B5EF4-FFF2-40B4-BE49-F238E27FC236}">
                  <a16:creationId xmlns:a16="http://schemas.microsoft.com/office/drawing/2014/main" id="{F10F54A3-7220-4E01-90BA-5238EA9101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614" t="54867"/>
            <a:stretch/>
          </p:blipFill>
          <p:spPr>
            <a:xfrm>
              <a:off x="2493818" y="4779818"/>
              <a:ext cx="2789318" cy="2078181"/>
            </a:xfrm>
            <a:prstGeom prst="rect">
              <a:avLst/>
            </a:prstGeom>
          </p:spPr>
        </p:pic>
      </p:grp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CBD4E4AB-2EE7-4592-9243-E670BCADB7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796"/>
          <a:stretch/>
        </p:blipFill>
        <p:spPr>
          <a:xfrm>
            <a:off x="5777345" y="3805434"/>
            <a:ext cx="3366655" cy="29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3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63E34CE-2945-4762-8EEA-108A7B7F9EEA}"/>
              </a:ext>
            </a:extLst>
          </p:cNvPr>
          <p:cNvSpPr/>
          <p:nvPr/>
        </p:nvSpPr>
        <p:spPr>
          <a:xfrm>
            <a:off x="5932966" y="2487716"/>
            <a:ext cx="2629143" cy="2010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The low frame 32mm is certified up to 9 Bf (strong gale)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Wind speed 79,6 Km/h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Watertightness 300 Pa (class 7A)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38787C9B-EF3D-446F-8F4A-0302B7C738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5"/>
          <a:stretch/>
        </p:blipFill>
        <p:spPr>
          <a:xfrm>
            <a:off x="6714698" y="173102"/>
            <a:ext cx="2274949" cy="646176"/>
          </a:xfrm>
          <a:prstGeom prst="rect">
            <a:avLst/>
          </a:prstGeom>
        </p:spPr>
      </p:pic>
      <p:sp>
        <p:nvSpPr>
          <p:cNvPr id="8" name="Τίτλος 1">
            <a:extLst>
              <a:ext uri="{FF2B5EF4-FFF2-40B4-BE49-F238E27FC236}">
                <a16:creationId xmlns:a16="http://schemas.microsoft.com/office/drawing/2014/main" id="{0F6B9865-C3F5-41A6-98CC-6A0DCEDDC6E1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3364522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Functionality &amp; Credibility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Τίτλος 1">
            <a:extLst>
              <a:ext uri="{FF2B5EF4-FFF2-40B4-BE49-F238E27FC236}">
                <a16:creationId xmlns:a16="http://schemas.microsoft.com/office/drawing/2014/main" id="{C39E6103-5728-40AD-A1C0-BA3BB1427861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Water evacuation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228F001F-2FA7-4C4A-B9F9-35AF9BC55F45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79CE2476-A127-4CFF-BA1D-1CEA927221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71" y="1537858"/>
            <a:ext cx="4997224" cy="5197113"/>
          </a:xfrm>
          <a:prstGeom prst="rect">
            <a:avLst/>
          </a:prstGeom>
        </p:spPr>
      </p:pic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D147642B-660A-4ADC-9D34-BD22B428F9F8}"/>
              </a:ext>
            </a:extLst>
          </p:cNvPr>
          <p:cNvSpPr/>
          <p:nvPr/>
        </p:nvSpPr>
        <p:spPr>
          <a:xfrm>
            <a:off x="4351970" y="1489116"/>
            <a:ext cx="4123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n-US" b="1" dirty="0"/>
              <a:t>0</a:t>
            </a:r>
          </a:p>
        </p:txBody>
      </p:sp>
      <p:sp>
        <p:nvSpPr>
          <p:cNvPr id="16" name="Ορθογώνιο 15">
            <a:extLst>
              <a:ext uri="{FF2B5EF4-FFF2-40B4-BE49-F238E27FC236}">
                <a16:creationId xmlns:a16="http://schemas.microsoft.com/office/drawing/2014/main" id="{968A2C77-A980-43D0-AA44-39EE56AF0FA2}"/>
              </a:ext>
            </a:extLst>
          </p:cNvPr>
          <p:cNvSpPr/>
          <p:nvPr/>
        </p:nvSpPr>
        <p:spPr>
          <a:xfrm>
            <a:off x="554118" y="2835248"/>
            <a:ext cx="495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n-US" b="1" dirty="0"/>
              <a:t>1</a:t>
            </a:r>
          </a:p>
        </p:txBody>
      </p:sp>
      <p:sp>
        <p:nvSpPr>
          <p:cNvPr id="17" name="Ορθογώνιο 16">
            <a:extLst>
              <a:ext uri="{FF2B5EF4-FFF2-40B4-BE49-F238E27FC236}">
                <a16:creationId xmlns:a16="http://schemas.microsoft.com/office/drawing/2014/main" id="{A5AA8674-6FCC-4E0C-B836-B37D2C51C43F}"/>
              </a:ext>
            </a:extLst>
          </p:cNvPr>
          <p:cNvSpPr/>
          <p:nvPr/>
        </p:nvSpPr>
        <p:spPr>
          <a:xfrm>
            <a:off x="1842590" y="2835248"/>
            <a:ext cx="495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n-US" b="1" dirty="0"/>
              <a:t>2</a:t>
            </a:r>
          </a:p>
        </p:txBody>
      </p:sp>
      <p:sp>
        <p:nvSpPr>
          <p:cNvPr id="18" name="Ορθογώνιο 17">
            <a:extLst>
              <a:ext uri="{FF2B5EF4-FFF2-40B4-BE49-F238E27FC236}">
                <a16:creationId xmlns:a16="http://schemas.microsoft.com/office/drawing/2014/main" id="{7F58BB9E-6A31-4B74-8A30-CB94B2E9459E}"/>
              </a:ext>
            </a:extLst>
          </p:cNvPr>
          <p:cNvSpPr/>
          <p:nvPr/>
        </p:nvSpPr>
        <p:spPr>
          <a:xfrm>
            <a:off x="3117324" y="2835248"/>
            <a:ext cx="495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n-US" b="1" dirty="0"/>
              <a:t>3</a:t>
            </a:r>
          </a:p>
        </p:txBody>
      </p:sp>
      <p:sp>
        <p:nvSpPr>
          <p:cNvPr id="19" name="Ορθογώνιο 18">
            <a:extLst>
              <a:ext uri="{FF2B5EF4-FFF2-40B4-BE49-F238E27FC236}">
                <a16:creationId xmlns:a16="http://schemas.microsoft.com/office/drawing/2014/main" id="{5F9BC72E-10E8-4BB6-BEF7-A2931F2CF49E}"/>
              </a:ext>
            </a:extLst>
          </p:cNvPr>
          <p:cNvSpPr/>
          <p:nvPr/>
        </p:nvSpPr>
        <p:spPr>
          <a:xfrm>
            <a:off x="4350493" y="2835248"/>
            <a:ext cx="495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n-US" b="1" dirty="0"/>
              <a:t>4</a:t>
            </a:r>
          </a:p>
        </p:txBody>
      </p:sp>
      <p:sp>
        <p:nvSpPr>
          <p:cNvPr id="20" name="Ορθογώνιο 19">
            <a:extLst>
              <a:ext uri="{FF2B5EF4-FFF2-40B4-BE49-F238E27FC236}">
                <a16:creationId xmlns:a16="http://schemas.microsoft.com/office/drawing/2014/main" id="{7420EC78-89CE-42D3-950F-B26CBF57A11E}"/>
              </a:ext>
            </a:extLst>
          </p:cNvPr>
          <p:cNvSpPr/>
          <p:nvPr/>
        </p:nvSpPr>
        <p:spPr>
          <a:xfrm>
            <a:off x="567971" y="4156171"/>
            <a:ext cx="495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n-US" b="1" dirty="0"/>
              <a:t>5</a:t>
            </a:r>
          </a:p>
        </p:txBody>
      </p:sp>
      <p:sp>
        <p:nvSpPr>
          <p:cNvPr id="21" name="Ορθογώνιο 20">
            <a:extLst>
              <a:ext uri="{FF2B5EF4-FFF2-40B4-BE49-F238E27FC236}">
                <a16:creationId xmlns:a16="http://schemas.microsoft.com/office/drawing/2014/main" id="{6E332059-A735-443B-A9E2-A0EF638FB2C6}"/>
              </a:ext>
            </a:extLst>
          </p:cNvPr>
          <p:cNvSpPr/>
          <p:nvPr/>
        </p:nvSpPr>
        <p:spPr>
          <a:xfrm>
            <a:off x="1856443" y="4156171"/>
            <a:ext cx="495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n-US" b="1" dirty="0"/>
              <a:t>6</a:t>
            </a:r>
          </a:p>
        </p:txBody>
      </p:sp>
      <p:sp>
        <p:nvSpPr>
          <p:cNvPr id="22" name="Ορθογώνιο 21">
            <a:extLst>
              <a:ext uri="{FF2B5EF4-FFF2-40B4-BE49-F238E27FC236}">
                <a16:creationId xmlns:a16="http://schemas.microsoft.com/office/drawing/2014/main" id="{EA5AD354-C348-4CF9-A0CA-CA7FB63815ED}"/>
              </a:ext>
            </a:extLst>
          </p:cNvPr>
          <p:cNvSpPr/>
          <p:nvPr/>
        </p:nvSpPr>
        <p:spPr>
          <a:xfrm>
            <a:off x="3131177" y="4156171"/>
            <a:ext cx="495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n-US" b="1" dirty="0"/>
              <a:t>7</a:t>
            </a:r>
          </a:p>
        </p:txBody>
      </p:sp>
      <p:sp>
        <p:nvSpPr>
          <p:cNvPr id="23" name="Ορθογώνιο 22">
            <a:extLst>
              <a:ext uri="{FF2B5EF4-FFF2-40B4-BE49-F238E27FC236}">
                <a16:creationId xmlns:a16="http://schemas.microsoft.com/office/drawing/2014/main" id="{0E28C163-F8C4-46D2-8ADA-2C4D9D4B8823}"/>
              </a:ext>
            </a:extLst>
          </p:cNvPr>
          <p:cNvSpPr/>
          <p:nvPr/>
        </p:nvSpPr>
        <p:spPr>
          <a:xfrm>
            <a:off x="4378201" y="4156171"/>
            <a:ext cx="495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n-US" b="1" dirty="0"/>
              <a:t>8</a:t>
            </a:r>
          </a:p>
        </p:txBody>
      </p:sp>
      <p:sp>
        <p:nvSpPr>
          <p:cNvPr id="24" name="Ορθογώνιο 23">
            <a:extLst>
              <a:ext uri="{FF2B5EF4-FFF2-40B4-BE49-F238E27FC236}">
                <a16:creationId xmlns:a16="http://schemas.microsoft.com/office/drawing/2014/main" id="{350D5248-C2C8-44A4-880B-928D599D4EAA}"/>
              </a:ext>
            </a:extLst>
          </p:cNvPr>
          <p:cNvSpPr/>
          <p:nvPr/>
        </p:nvSpPr>
        <p:spPr>
          <a:xfrm>
            <a:off x="554118" y="5477094"/>
            <a:ext cx="495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n-US" b="1" dirty="0"/>
              <a:t>9</a:t>
            </a:r>
          </a:p>
        </p:txBody>
      </p:sp>
      <p:sp>
        <p:nvSpPr>
          <p:cNvPr id="25" name="Ορθογώνιο 24">
            <a:extLst>
              <a:ext uri="{FF2B5EF4-FFF2-40B4-BE49-F238E27FC236}">
                <a16:creationId xmlns:a16="http://schemas.microsoft.com/office/drawing/2014/main" id="{A05DEDD7-F1FF-400A-912F-C501BA177828}"/>
              </a:ext>
            </a:extLst>
          </p:cNvPr>
          <p:cNvSpPr/>
          <p:nvPr/>
        </p:nvSpPr>
        <p:spPr>
          <a:xfrm>
            <a:off x="1842590" y="5477094"/>
            <a:ext cx="495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n-US" b="1" dirty="0"/>
              <a:t>10</a:t>
            </a:r>
          </a:p>
        </p:txBody>
      </p:sp>
      <p:sp>
        <p:nvSpPr>
          <p:cNvPr id="26" name="Ορθογώνιο 25">
            <a:extLst>
              <a:ext uri="{FF2B5EF4-FFF2-40B4-BE49-F238E27FC236}">
                <a16:creationId xmlns:a16="http://schemas.microsoft.com/office/drawing/2014/main" id="{C7FE3D38-F112-45D6-A5B0-4834CB0F6A7A}"/>
              </a:ext>
            </a:extLst>
          </p:cNvPr>
          <p:cNvSpPr/>
          <p:nvPr/>
        </p:nvSpPr>
        <p:spPr>
          <a:xfrm>
            <a:off x="3048049" y="5477094"/>
            <a:ext cx="495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n-US" b="1" dirty="0"/>
              <a:t>11</a:t>
            </a:r>
          </a:p>
        </p:txBody>
      </p:sp>
      <p:sp>
        <p:nvSpPr>
          <p:cNvPr id="27" name="Ορθογώνιο 26">
            <a:extLst>
              <a:ext uri="{FF2B5EF4-FFF2-40B4-BE49-F238E27FC236}">
                <a16:creationId xmlns:a16="http://schemas.microsoft.com/office/drawing/2014/main" id="{082522DF-832A-4E46-8229-C2D79562CC0C}"/>
              </a:ext>
            </a:extLst>
          </p:cNvPr>
          <p:cNvSpPr/>
          <p:nvPr/>
        </p:nvSpPr>
        <p:spPr>
          <a:xfrm>
            <a:off x="4281218" y="5477094"/>
            <a:ext cx="495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n-US" b="1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08949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223F2AE-87B0-4998-83AD-8F02664FC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3064"/>
            <a:ext cx="5932966" cy="4365313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63E34CE-2945-4762-8EEA-108A7B7F9EEA}"/>
              </a:ext>
            </a:extLst>
          </p:cNvPr>
          <p:cNvSpPr/>
          <p:nvPr/>
        </p:nvSpPr>
        <p:spPr>
          <a:xfrm>
            <a:off x="5948908" y="2487716"/>
            <a:ext cx="3040739" cy="1328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Special barriers placed at the chambers of the low bottom frame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For double and triple frame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38787C9B-EF3D-446F-8F4A-0302B7C738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5"/>
          <a:stretch/>
        </p:blipFill>
        <p:spPr>
          <a:xfrm>
            <a:off x="6714698" y="173102"/>
            <a:ext cx="2274949" cy="646176"/>
          </a:xfrm>
          <a:prstGeom prst="rect">
            <a:avLst/>
          </a:prstGeom>
        </p:spPr>
      </p:pic>
      <p:sp>
        <p:nvSpPr>
          <p:cNvPr id="8" name="Τίτλος 1">
            <a:extLst>
              <a:ext uri="{FF2B5EF4-FFF2-40B4-BE49-F238E27FC236}">
                <a16:creationId xmlns:a16="http://schemas.microsoft.com/office/drawing/2014/main" id="{0F6B9865-C3F5-41A6-98CC-6A0DCEDDC6E1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3364522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Functionality &amp; Credibility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Τίτλος 1">
            <a:extLst>
              <a:ext uri="{FF2B5EF4-FFF2-40B4-BE49-F238E27FC236}">
                <a16:creationId xmlns:a16="http://schemas.microsoft.com/office/drawing/2014/main" id="{C39E6103-5728-40AD-A1C0-BA3BB1427861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Water evacuation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228F001F-2FA7-4C4A-B9F9-35AF9BC55F45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4E2ECA5F-B451-4172-9EF4-7FF7E5846E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121" t="35042" r="18485" b="4568"/>
          <a:stretch/>
        </p:blipFill>
        <p:spPr>
          <a:xfrm>
            <a:off x="5917023" y="4390013"/>
            <a:ext cx="3226976" cy="246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1B4316E9-FD86-4831-B6D4-3B52932B12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65" t="35295" r="19490" b="18469"/>
          <a:stretch/>
        </p:blipFill>
        <p:spPr>
          <a:xfrm>
            <a:off x="678340" y="4023727"/>
            <a:ext cx="8008994" cy="2527109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63E34CE-2945-4762-8EEA-108A7B7F9EEA}"/>
              </a:ext>
            </a:extLst>
          </p:cNvPr>
          <p:cNvSpPr/>
          <p:nvPr/>
        </p:nvSpPr>
        <p:spPr>
          <a:xfrm>
            <a:off x="5900831" y="2511938"/>
            <a:ext cx="2938370" cy="1328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Subsill profile for vertical water drainage</a:t>
            </a: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Alternative option for easier fabrication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38787C9B-EF3D-446F-8F4A-0302B7C738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5"/>
          <a:stretch/>
        </p:blipFill>
        <p:spPr>
          <a:xfrm>
            <a:off x="6714698" y="173102"/>
            <a:ext cx="2274949" cy="646176"/>
          </a:xfrm>
          <a:prstGeom prst="rect">
            <a:avLst/>
          </a:prstGeom>
        </p:spPr>
      </p:pic>
      <p:sp>
        <p:nvSpPr>
          <p:cNvPr id="8" name="Τίτλος 1">
            <a:extLst>
              <a:ext uri="{FF2B5EF4-FFF2-40B4-BE49-F238E27FC236}">
                <a16:creationId xmlns:a16="http://schemas.microsoft.com/office/drawing/2014/main" id="{0F6B9865-C3F5-41A6-98CC-6A0DCEDDC6E1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3364522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Functionality &amp; Credibility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Τίτλος 1">
            <a:extLst>
              <a:ext uri="{FF2B5EF4-FFF2-40B4-BE49-F238E27FC236}">
                <a16:creationId xmlns:a16="http://schemas.microsoft.com/office/drawing/2014/main" id="{C39E6103-5728-40AD-A1C0-BA3BB1427861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Water evacuation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228F001F-2FA7-4C4A-B9F9-35AF9BC55F45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Βέλος: Κάτω 9">
            <a:extLst>
              <a:ext uri="{FF2B5EF4-FFF2-40B4-BE49-F238E27FC236}">
                <a16:creationId xmlns:a16="http://schemas.microsoft.com/office/drawing/2014/main" id="{220E620C-99E6-49B2-A0B5-F6CA7D348B5A}"/>
              </a:ext>
            </a:extLst>
          </p:cNvPr>
          <p:cNvSpPr/>
          <p:nvPr/>
        </p:nvSpPr>
        <p:spPr>
          <a:xfrm rot="5400000">
            <a:off x="6548655" y="5550457"/>
            <a:ext cx="199368" cy="5312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Βέλος: Κάτω 14">
            <a:extLst>
              <a:ext uri="{FF2B5EF4-FFF2-40B4-BE49-F238E27FC236}">
                <a16:creationId xmlns:a16="http://schemas.microsoft.com/office/drawing/2014/main" id="{A6533E2A-E383-465E-93BF-14606AB39EE4}"/>
              </a:ext>
            </a:extLst>
          </p:cNvPr>
          <p:cNvSpPr/>
          <p:nvPr/>
        </p:nvSpPr>
        <p:spPr>
          <a:xfrm>
            <a:off x="3867559" y="4877182"/>
            <a:ext cx="192357" cy="4310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Βέλος: Κάτω 15">
            <a:extLst>
              <a:ext uri="{FF2B5EF4-FFF2-40B4-BE49-F238E27FC236}">
                <a16:creationId xmlns:a16="http://schemas.microsoft.com/office/drawing/2014/main" id="{426CE00A-867D-4ECC-86EA-F0D15FCD2170}"/>
              </a:ext>
            </a:extLst>
          </p:cNvPr>
          <p:cNvSpPr/>
          <p:nvPr/>
        </p:nvSpPr>
        <p:spPr>
          <a:xfrm>
            <a:off x="3963737" y="5453310"/>
            <a:ext cx="192357" cy="4310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Βέλος: Κάτω 16">
            <a:extLst>
              <a:ext uri="{FF2B5EF4-FFF2-40B4-BE49-F238E27FC236}">
                <a16:creationId xmlns:a16="http://schemas.microsoft.com/office/drawing/2014/main" id="{2FB26D47-29C1-4AAE-AF95-12680B5FF783}"/>
              </a:ext>
            </a:extLst>
          </p:cNvPr>
          <p:cNvSpPr/>
          <p:nvPr/>
        </p:nvSpPr>
        <p:spPr>
          <a:xfrm>
            <a:off x="4740430" y="4806228"/>
            <a:ext cx="192357" cy="4310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Βέλος: Κάτω 17">
            <a:extLst>
              <a:ext uri="{FF2B5EF4-FFF2-40B4-BE49-F238E27FC236}">
                <a16:creationId xmlns:a16="http://schemas.microsoft.com/office/drawing/2014/main" id="{EF4D7E2C-C145-489A-8F3B-721489CA4E18}"/>
              </a:ext>
            </a:extLst>
          </p:cNvPr>
          <p:cNvSpPr/>
          <p:nvPr/>
        </p:nvSpPr>
        <p:spPr>
          <a:xfrm>
            <a:off x="4836608" y="5423921"/>
            <a:ext cx="192357" cy="4310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Βέλος: Κάτω 18">
            <a:extLst>
              <a:ext uri="{FF2B5EF4-FFF2-40B4-BE49-F238E27FC236}">
                <a16:creationId xmlns:a16="http://schemas.microsoft.com/office/drawing/2014/main" id="{1C92B209-B827-4D3F-97C0-F0CC78786E4E}"/>
              </a:ext>
            </a:extLst>
          </p:cNvPr>
          <p:cNvSpPr/>
          <p:nvPr/>
        </p:nvSpPr>
        <p:spPr>
          <a:xfrm>
            <a:off x="7313989" y="4980729"/>
            <a:ext cx="192357" cy="4310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" name="Βέλος: Κάτω 19">
            <a:extLst>
              <a:ext uri="{FF2B5EF4-FFF2-40B4-BE49-F238E27FC236}">
                <a16:creationId xmlns:a16="http://schemas.microsoft.com/office/drawing/2014/main" id="{31F80580-C6A5-4D57-B7D9-DD44D696C7E5}"/>
              </a:ext>
            </a:extLst>
          </p:cNvPr>
          <p:cNvSpPr/>
          <p:nvPr/>
        </p:nvSpPr>
        <p:spPr>
          <a:xfrm rot="2253814">
            <a:off x="7222837" y="5505604"/>
            <a:ext cx="152979" cy="3026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Βέλος: Κάτω 20">
            <a:extLst>
              <a:ext uri="{FF2B5EF4-FFF2-40B4-BE49-F238E27FC236}">
                <a16:creationId xmlns:a16="http://schemas.microsoft.com/office/drawing/2014/main" id="{02BA0256-2A3F-4C82-AE99-0DE0A034E443}"/>
              </a:ext>
            </a:extLst>
          </p:cNvPr>
          <p:cNvSpPr/>
          <p:nvPr/>
        </p:nvSpPr>
        <p:spPr>
          <a:xfrm>
            <a:off x="1460306" y="4870121"/>
            <a:ext cx="192357" cy="4310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2" name="Βέλος: Κάτω 21">
            <a:extLst>
              <a:ext uri="{FF2B5EF4-FFF2-40B4-BE49-F238E27FC236}">
                <a16:creationId xmlns:a16="http://schemas.microsoft.com/office/drawing/2014/main" id="{C073EAF9-7587-4FE3-A0E5-D822C8E25C15}"/>
              </a:ext>
            </a:extLst>
          </p:cNvPr>
          <p:cNvSpPr/>
          <p:nvPr/>
        </p:nvSpPr>
        <p:spPr>
          <a:xfrm>
            <a:off x="1376369" y="5460104"/>
            <a:ext cx="192357" cy="4310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3" name="Βέλος: Κάτω 22">
            <a:extLst>
              <a:ext uri="{FF2B5EF4-FFF2-40B4-BE49-F238E27FC236}">
                <a16:creationId xmlns:a16="http://schemas.microsoft.com/office/drawing/2014/main" id="{D100A6D8-22D0-4EC4-A527-C7CD50EABF4C}"/>
              </a:ext>
            </a:extLst>
          </p:cNvPr>
          <p:cNvSpPr/>
          <p:nvPr/>
        </p:nvSpPr>
        <p:spPr>
          <a:xfrm rot="5400000">
            <a:off x="2250247" y="5559737"/>
            <a:ext cx="199368" cy="5312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4" name="Βέλος: Κάτω 23">
            <a:extLst>
              <a:ext uri="{FF2B5EF4-FFF2-40B4-BE49-F238E27FC236}">
                <a16:creationId xmlns:a16="http://schemas.microsoft.com/office/drawing/2014/main" id="{FD6180AF-AE48-4B88-93B6-48E410DE77C1}"/>
              </a:ext>
            </a:extLst>
          </p:cNvPr>
          <p:cNvSpPr/>
          <p:nvPr/>
        </p:nvSpPr>
        <p:spPr>
          <a:xfrm>
            <a:off x="1860923" y="5803304"/>
            <a:ext cx="180109" cy="2466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5" name="Βέλος: Κάτω 24">
            <a:extLst>
              <a:ext uri="{FF2B5EF4-FFF2-40B4-BE49-F238E27FC236}">
                <a16:creationId xmlns:a16="http://schemas.microsoft.com/office/drawing/2014/main" id="{0B3D56A6-9FD0-4353-97EC-85AAEA402F1B}"/>
              </a:ext>
            </a:extLst>
          </p:cNvPr>
          <p:cNvSpPr/>
          <p:nvPr/>
        </p:nvSpPr>
        <p:spPr>
          <a:xfrm rot="5400000">
            <a:off x="876897" y="5796820"/>
            <a:ext cx="199367" cy="7051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576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05652C8-2275-4149-AEA6-D4F9FB4282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5"/>
          <a:stretch/>
        </p:blipFill>
        <p:spPr>
          <a:xfrm>
            <a:off x="6714698" y="173102"/>
            <a:ext cx="2274949" cy="646176"/>
          </a:xfrm>
          <a:prstGeom prst="rect">
            <a:avLst/>
          </a:prstGeom>
        </p:spPr>
      </p:pic>
      <p:sp>
        <p:nvSpPr>
          <p:cNvPr id="4" name="Τίτλος 1">
            <a:extLst>
              <a:ext uri="{FF2B5EF4-FFF2-40B4-BE49-F238E27FC236}">
                <a16:creationId xmlns:a16="http://schemas.microsoft.com/office/drawing/2014/main" id="{44311BE7-B9C5-4C58-97A1-749D0E0DEE65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3364522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Functionality &amp; Credibility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Τίτλος 1">
            <a:extLst>
              <a:ext uri="{FF2B5EF4-FFF2-40B4-BE49-F238E27FC236}">
                <a16:creationId xmlns:a16="http://schemas.microsoft.com/office/drawing/2014/main" id="{E2FE1ED7-9786-4AE6-8872-D34F1BEA85FB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Water evacuation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6" name="Ευθεία γραμμή σύνδεσης 5">
            <a:extLst>
              <a:ext uri="{FF2B5EF4-FFF2-40B4-BE49-F238E27FC236}">
                <a16:creationId xmlns:a16="http://schemas.microsoft.com/office/drawing/2014/main" id="{0CD821AE-55C0-46A9-8AE9-1E879BA4386F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3D14AD75-AC7A-4CAE-8456-FB62605744D2}"/>
              </a:ext>
            </a:extLst>
          </p:cNvPr>
          <p:cNvSpPr/>
          <p:nvPr/>
        </p:nvSpPr>
        <p:spPr>
          <a:xfrm>
            <a:off x="5911414" y="2474988"/>
            <a:ext cx="2938370" cy="1605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External grid with Subsill profile for vertical water drainage</a:t>
            </a: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Alternative option for easier fabrication</a:t>
            </a: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9B819F2F-68ED-4346-BB41-DB3B4825FF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35" t="18638" r="17366" b="27913"/>
          <a:stretch/>
        </p:blipFill>
        <p:spPr>
          <a:xfrm>
            <a:off x="178089" y="3977911"/>
            <a:ext cx="8661112" cy="2646451"/>
          </a:xfrm>
          <a:prstGeom prst="rect">
            <a:avLst/>
          </a:prstGeom>
        </p:spPr>
      </p:pic>
      <p:sp>
        <p:nvSpPr>
          <p:cNvPr id="11" name="Βέλος: Κάτω 10">
            <a:extLst>
              <a:ext uri="{FF2B5EF4-FFF2-40B4-BE49-F238E27FC236}">
                <a16:creationId xmlns:a16="http://schemas.microsoft.com/office/drawing/2014/main" id="{05858D28-0159-4D26-9EDB-7D4FE416CDF6}"/>
              </a:ext>
            </a:extLst>
          </p:cNvPr>
          <p:cNvSpPr/>
          <p:nvPr/>
        </p:nvSpPr>
        <p:spPr>
          <a:xfrm rot="5400000">
            <a:off x="7343817" y="5519027"/>
            <a:ext cx="199368" cy="5312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Βέλος: Κάτω 11">
            <a:extLst>
              <a:ext uri="{FF2B5EF4-FFF2-40B4-BE49-F238E27FC236}">
                <a16:creationId xmlns:a16="http://schemas.microsoft.com/office/drawing/2014/main" id="{E6F08B80-CBA3-4424-A123-45F536DB59C2}"/>
              </a:ext>
            </a:extLst>
          </p:cNvPr>
          <p:cNvSpPr/>
          <p:nvPr/>
        </p:nvSpPr>
        <p:spPr>
          <a:xfrm>
            <a:off x="5175003" y="4765179"/>
            <a:ext cx="192357" cy="4310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Βέλος: Κάτω 12">
            <a:extLst>
              <a:ext uri="{FF2B5EF4-FFF2-40B4-BE49-F238E27FC236}">
                <a16:creationId xmlns:a16="http://schemas.microsoft.com/office/drawing/2014/main" id="{0F40A877-F0DC-42F4-AF03-8607340C4FAB}"/>
              </a:ext>
            </a:extLst>
          </p:cNvPr>
          <p:cNvSpPr/>
          <p:nvPr/>
        </p:nvSpPr>
        <p:spPr>
          <a:xfrm>
            <a:off x="5271181" y="5341307"/>
            <a:ext cx="192357" cy="4310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Βέλος: Κάτω 13">
            <a:extLst>
              <a:ext uri="{FF2B5EF4-FFF2-40B4-BE49-F238E27FC236}">
                <a16:creationId xmlns:a16="http://schemas.microsoft.com/office/drawing/2014/main" id="{A2A50745-5580-427C-89DF-109ABB572DA8}"/>
              </a:ext>
            </a:extLst>
          </p:cNvPr>
          <p:cNvSpPr/>
          <p:nvPr/>
        </p:nvSpPr>
        <p:spPr>
          <a:xfrm>
            <a:off x="5911414" y="4723614"/>
            <a:ext cx="192357" cy="4310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Βέλος: Κάτω 14">
            <a:extLst>
              <a:ext uri="{FF2B5EF4-FFF2-40B4-BE49-F238E27FC236}">
                <a16:creationId xmlns:a16="http://schemas.microsoft.com/office/drawing/2014/main" id="{A7A1ABB2-DAA2-42C8-99FC-CE8C2532B69F}"/>
              </a:ext>
            </a:extLst>
          </p:cNvPr>
          <p:cNvSpPr/>
          <p:nvPr/>
        </p:nvSpPr>
        <p:spPr>
          <a:xfrm>
            <a:off x="6007592" y="5341307"/>
            <a:ext cx="192357" cy="4310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Βέλος: Κάτω 15">
            <a:extLst>
              <a:ext uri="{FF2B5EF4-FFF2-40B4-BE49-F238E27FC236}">
                <a16:creationId xmlns:a16="http://schemas.microsoft.com/office/drawing/2014/main" id="{343E5086-4EFA-4262-80BB-E44640928390}"/>
              </a:ext>
            </a:extLst>
          </p:cNvPr>
          <p:cNvSpPr/>
          <p:nvPr/>
        </p:nvSpPr>
        <p:spPr>
          <a:xfrm>
            <a:off x="8109151" y="4949299"/>
            <a:ext cx="192357" cy="4310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Βέλος: Κάτω 16">
            <a:extLst>
              <a:ext uri="{FF2B5EF4-FFF2-40B4-BE49-F238E27FC236}">
                <a16:creationId xmlns:a16="http://schemas.microsoft.com/office/drawing/2014/main" id="{CA63DA2F-953E-4D4D-9C8A-9DB118CD326A}"/>
              </a:ext>
            </a:extLst>
          </p:cNvPr>
          <p:cNvSpPr/>
          <p:nvPr/>
        </p:nvSpPr>
        <p:spPr>
          <a:xfrm rot="2253814">
            <a:off x="8017999" y="5474174"/>
            <a:ext cx="152979" cy="3026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Βέλος: Κάτω 17">
            <a:extLst>
              <a:ext uri="{FF2B5EF4-FFF2-40B4-BE49-F238E27FC236}">
                <a16:creationId xmlns:a16="http://schemas.microsoft.com/office/drawing/2014/main" id="{3680B3E0-5B9C-463F-8FF6-4F00C5729136}"/>
              </a:ext>
            </a:extLst>
          </p:cNvPr>
          <p:cNvSpPr/>
          <p:nvPr/>
        </p:nvSpPr>
        <p:spPr>
          <a:xfrm>
            <a:off x="2983194" y="4803411"/>
            <a:ext cx="192357" cy="4310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Βέλος: Κάτω 18">
            <a:extLst>
              <a:ext uri="{FF2B5EF4-FFF2-40B4-BE49-F238E27FC236}">
                <a16:creationId xmlns:a16="http://schemas.microsoft.com/office/drawing/2014/main" id="{13DBECA6-3220-49CB-B146-5BB7F182669C}"/>
              </a:ext>
            </a:extLst>
          </p:cNvPr>
          <p:cNvSpPr/>
          <p:nvPr/>
        </p:nvSpPr>
        <p:spPr>
          <a:xfrm>
            <a:off x="3202487" y="5376899"/>
            <a:ext cx="192357" cy="4310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" name="Βέλος: Κάτω 19">
            <a:extLst>
              <a:ext uri="{FF2B5EF4-FFF2-40B4-BE49-F238E27FC236}">
                <a16:creationId xmlns:a16="http://schemas.microsoft.com/office/drawing/2014/main" id="{A0CAE057-92B0-4F20-990F-A4A8EA75C3D2}"/>
              </a:ext>
            </a:extLst>
          </p:cNvPr>
          <p:cNvSpPr/>
          <p:nvPr/>
        </p:nvSpPr>
        <p:spPr>
          <a:xfrm rot="5400000">
            <a:off x="4416913" y="5542301"/>
            <a:ext cx="199368" cy="5312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2" name="Βέλος: Κάτω 21">
            <a:extLst>
              <a:ext uri="{FF2B5EF4-FFF2-40B4-BE49-F238E27FC236}">
                <a16:creationId xmlns:a16="http://schemas.microsoft.com/office/drawing/2014/main" id="{B4D9C1B3-9B99-4F68-8606-63F062FE5DAF}"/>
              </a:ext>
            </a:extLst>
          </p:cNvPr>
          <p:cNvSpPr/>
          <p:nvPr/>
        </p:nvSpPr>
        <p:spPr>
          <a:xfrm rot="5400000">
            <a:off x="2330739" y="5439501"/>
            <a:ext cx="199367" cy="7051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3" name="Βέλος: Κάτω 22">
            <a:extLst>
              <a:ext uri="{FF2B5EF4-FFF2-40B4-BE49-F238E27FC236}">
                <a16:creationId xmlns:a16="http://schemas.microsoft.com/office/drawing/2014/main" id="{15EE01BC-9A03-4EC6-A370-F15491962A3B}"/>
              </a:ext>
            </a:extLst>
          </p:cNvPr>
          <p:cNvSpPr/>
          <p:nvPr/>
        </p:nvSpPr>
        <p:spPr>
          <a:xfrm rot="5400000">
            <a:off x="589743" y="5575505"/>
            <a:ext cx="199368" cy="5312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8420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05652C8-2275-4149-AEA6-D4F9FB4282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5"/>
          <a:stretch/>
        </p:blipFill>
        <p:spPr>
          <a:xfrm>
            <a:off x="6714698" y="173102"/>
            <a:ext cx="2274949" cy="646176"/>
          </a:xfrm>
          <a:prstGeom prst="rect">
            <a:avLst/>
          </a:prstGeom>
        </p:spPr>
      </p:pic>
      <p:sp>
        <p:nvSpPr>
          <p:cNvPr id="4" name="Τίτλος 1">
            <a:extLst>
              <a:ext uri="{FF2B5EF4-FFF2-40B4-BE49-F238E27FC236}">
                <a16:creationId xmlns:a16="http://schemas.microsoft.com/office/drawing/2014/main" id="{44311BE7-B9C5-4C58-97A1-749D0E0DEE65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3364522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Functionality &amp; Credibility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Τίτλος 1">
            <a:extLst>
              <a:ext uri="{FF2B5EF4-FFF2-40B4-BE49-F238E27FC236}">
                <a16:creationId xmlns:a16="http://schemas.microsoft.com/office/drawing/2014/main" id="{E2FE1ED7-9786-4AE6-8872-D34F1BEA85FB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Water evacuation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cxnSp>
        <p:nvCxnSpPr>
          <p:cNvPr id="6" name="Ευθεία γραμμή σύνδεσης 5">
            <a:extLst>
              <a:ext uri="{FF2B5EF4-FFF2-40B4-BE49-F238E27FC236}">
                <a16:creationId xmlns:a16="http://schemas.microsoft.com/office/drawing/2014/main" id="{0CD821AE-55C0-46A9-8AE9-1E879BA4386F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3D14AD75-AC7A-4CAE-8456-FB62605744D2}"/>
              </a:ext>
            </a:extLst>
          </p:cNvPr>
          <p:cNvSpPr/>
          <p:nvPr/>
        </p:nvSpPr>
        <p:spPr>
          <a:xfrm>
            <a:off x="5911413" y="2474988"/>
            <a:ext cx="3211034" cy="2841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prstClr val="black"/>
                </a:solidFill>
              </a:rPr>
              <a:t>External grid with Subsill profile for vertical water drainage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Available </a:t>
            </a:r>
            <a:r>
              <a:rPr lang="en-US" dirty="0"/>
              <a:t>drainage adaptor D25/D32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Facilitates water drainage through the subsills of SMARTIA M630 and SMARTIA S560LT series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88129CA9-01FB-4DB8-8AC9-5566B469A7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55" y="2474988"/>
            <a:ext cx="4324863" cy="381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9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Εικόνα 35">
            <a:extLst>
              <a:ext uri="{FF2B5EF4-FFF2-40B4-BE49-F238E27FC236}">
                <a16:creationId xmlns:a16="http://schemas.microsoft.com/office/drawing/2014/main" id="{BEA2B37E-E01E-433A-BF79-6EAD17398C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99" r="5455"/>
          <a:stretch/>
        </p:blipFill>
        <p:spPr>
          <a:xfrm>
            <a:off x="5527965" y="4832643"/>
            <a:ext cx="3616035" cy="2036370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80F59B8D-3DDF-4E0C-849E-9EFAE6071B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5"/>
          <a:stretch/>
        </p:blipFill>
        <p:spPr>
          <a:xfrm>
            <a:off x="6714698" y="173102"/>
            <a:ext cx="2274949" cy="646176"/>
          </a:xfrm>
          <a:prstGeom prst="rect">
            <a:avLst/>
          </a:prstGeom>
        </p:spPr>
      </p:pic>
      <p:sp>
        <p:nvSpPr>
          <p:cNvPr id="17" name="Τίτλος 1">
            <a:extLst>
              <a:ext uri="{FF2B5EF4-FFF2-40B4-BE49-F238E27FC236}">
                <a16:creationId xmlns:a16="http://schemas.microsoft.com/office/drawing/2014/main" id="{109B5343-08A2-4D4B-9984-FB239A438C77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3364522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Functionality &amp; Credibility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4" name="Τίτλος 1">
            <a:extLst>
              <a:ext uri="{FF2B5EF4-FFF2-40B4-BE49-F238E27FC236}">
                <a16:creationId xmlns:a16="http://schemas.microsoft.com/office/drawing/2014/main" id="{CE3C4585-8809-4B7D-81C1-E466A74A8C9B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Fabrication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25" name="Ευθεία γραμμή σύνδεσης 24">
            <a:extLst>
              <a:ext uri="{FF2B5EF4-FFF2-40B4-BE49-F238E27FC236}">
                <a16:creationId xmlns:a16="http://schemas.microsoft.com/office/drawing/2014/main" id="{1505FF28-9531-4849-9ADD-BDEEF91BEF62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3" name="Εικόνα 32">
            <a:extLst>
              <a:ext uri="{FF2B5EF4-FFF2-40B4-BE49-F238E27FC236}">
                <a16:creationId xmlns:a16="http://schemas.microsoft.com/office/drawing/2014/main" id="{918D9639-E5E6-4400-B4C7-1ADA3CF67C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455" t="24874" r="55303" b="33808"/>
          <a:stretch/>
        </p:blipFill>
        <p:spPr>
          <a:xfrm>
            <a:off x="3810491" y="2477592"/>
            <a:ext cx="1523017" cy="1056593"/>
          </a:xfrm>
          <a:prstGeom prst="rect">
            <a:avLst/>
          </a:prstGeom>
        </p:spPr>
      </p:pic>
      <p:pic>
        <p:nvPicPr>
          <p:cNvPr id="35" name="Εικόνα 34">
            <a:extLst>
              <a:ext uri="{FF2B5EF4-FFF2-40B4-BE49-F238E27FC236}">
                <a16:creationId xmlns:a16="http://schemas.microsoft.com/office/drawing/2014/main" id="{7DD8C715-B2A6-49F7-8291-B30DBABBA2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33012"/>
            <a:ext cx="3616035" cy="2033027"/>
          </a:xfrm>
          <a:prstGeom prst="rect">
            <a:avLst/>
          </a:prstGeom>
        </p:spPr>
      </p:pic>
      <p:pic>
        <p:nvPicPr>
          <p:cNvPr id="37" name="Εικόνα 36">
            <a:extLst>
              <a:ext uri="{FF2B5EF4-FFF2-40B4-BE49-F238E27FC236}">
                <a16:creationId xmlns:a16="http://schemas.microsoft.com/office/drawing/2014/main" id="{27033A3D-4837-434C-925E-5834AB9804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59" t="4209" r="4999" b="32888"/>
          <a:stretch/>
        </p:blipFill>
        <p:spPr>
          <a:xfrm>
            <a:off x="-1" y="4832643"/>
            <a:ext cx="3616035" cy="2025357"/>
          </a:xfrm>
          <a:prstGeom prst="rect">
            <a:avLst/>
          </a:prstGeom>
        </p:spPr>
      </p:pic>
      <p:sp>
        <p:nvSpPr>
          <p:cNvPr id="39" name="Ορθογώνιο 38">
            <a:extLst>
              <a:ext uri="{FF2B5EF4-FFF2-40B4-BE49-F238E27FC236}">
                <a16:creationId xmlns:a16="http://schemas.microsoft.com/office/drawing/2014/main" id="{B87891B3-EF12-4B48-9FDA-07D6CCAB4E62}"/>
              </a:ext>
            </a:extLst>
          </p:cNvPr>
          <p:cNvSpPr/>
          <p:nvPr/>
        </p:nvSpPr>
        <p:spPr>
          <a:xfrm>
            <a:off x="5543902" y="3141877"/>
            <a:ext cx="3616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45</a:t>
            </a:r>
            <a:r>
              <a:rPr lang="en-US" baseline="30000" dirty="0"/>
              <a:t>o</a:t>
            </a:r>
            <a:r>
              <a:rPr lang="en-US" dirty="0"/>
              <a:t> connection of the frame with crimp or mechanical corners</a:t>
            </a:r>
          </a:p>
        </p:txBody>
      </p:sp>
      <p:sp>
        <p:nvSpPr>
          <p:cNvPr id="40" name="Ορθογώνιο 39">
            <a:extLst>
              <a:ext uri="{FF2B5EF4-FFF2-40B4-BE49-F238E27FC236}">
                <a16:creationId xmlns:a16="http://schemas.microsoft.com/office/drawing/2014/main" id="{9A0510B5-D350-4E95-BD21-9C5E1EA63774}"/>
              </a:ext>
            </a:extLst>
          </p:cNvPr>
          <p:cNvSpPr/>
          <p:nvPr/>
        </p:nvSpPr>
        <p:spPr>
          <a:xfrm>
            <a:off x="5543899" y="3788208"/>
            <a:ext cx="36160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90</a:t>
            </a:r>
            <a:r>
              <a:rPr lang="en-US" baseline="30000" dirty="0"/>
              <a:t>o</a:t>
            </a:r>
            <a:r>
              <a:rPr lang="en-US" dirty="0"/>
              <a:t> connection of the frame with the low threshold with plastic cap connectors</a:t>
            </a:r>
          </a:p>
        </p:txBody>
      </p:sp>
      <p:sp>
        <p:nvSpPr>
          <p:cNvPr id="41" name="Ορθογώνιο 40">
            <a:extLst>
              <a:ext uri="{FF2B5EF4-FFF2-40B4-BE49-F238E27FC236}">
                <a16:creationId xmlns:a16="http://schemas.microsoft.com/office/drawing/2014/main" id="{18B43994-8BEC-4A67-89B3-C96AC2AC1207}"/>
              </a:ext>
            </a:extLst>
          </p:cNvPr>
          <p:cNvSpPr/>
          <p:nvPr/>
        </p:nvSpPr>
        <p:spPr>
          <a:xfrm>
            <a:off x="5543904" y="2477592"/>
            <a:ext cx="36160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45</a:t>
            </a:r>
            <a:r>
              <a:rPr lang="en-US" baseline="30000" dirty="0"/>
              <a:t>o</a:t>
            </a:r>
            <a:r>
              <a:rPr lang="en-US" dirty="0"/>
              <a:t> connection of the sash with crimp corners</a:t>
            </a:r>
          </a:p>
        </p:txBody>
      </p:sp>
    </p:spTree>
    <p:extLst>
      <p:ext uri="{BB962C8B-B14F-4D97-AF65-F5344CB8AC3E}">
        <p14:creationId xmlns:p14="http://schemas.microsoft.com/office/powerpoint/2010/main" val="242555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DEBAE8FD-04F8-4407-9823-3D83E536CC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35"/>
          <a:stretch/>
        </p:blipFill>
        <p:spPr>
          <a:xfrm>
            <a:off x="6934954" y="5334008"/>
            <a:ext cx="2209045" cy="1486608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7A2FE165-B0AD-48FB-AF7A-EB47069AB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934" y="3981654"/>
            <a:ext cx="1890040" cy="1824584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63E34CE-2945-4762-8EEA-108A7B7F9EEA}"/>
              </a:ext>
            </a:extLst>
          </p:cNvPr>
          <p:cNvSpPr/>
          <p:nvPr/>
        </p:nvSpPr>
        <p:spPr>
          <a:xfrm>
            <a:off x="5936817" y="2500495"/>
            <a:ext cx="3056681" cy="1605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 milling tool with spacer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>
                <a:latin typeface="Calibri" panose="020F0502020204030204"/>
              </a:rPr>
              <a:t>Spacer is inserted into the profile to hold it straight while cutting with the milling tool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38787C9B-EF3D-446F-8F4A-0302B7C738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5"/>
          <a:stretch/>
        </p:blipFill>
        <p:spPr>
          <a:xfrm>
            <a:off x="6714698" y="173102"/>
            <a:ext cx="2274949" cy="646176"/>
          </a:xfrm>
          <a:prstGeom prst="rect">
            <a:avLst/>
          </a:prstGeom>
        </p:spPr>
      </p:pic>
      <p:sp>
        <p:nvSpPr>
          <p:cNvPr id="8" name="Τίτλος 1">
            <a:extLst>
              <a:ext uri="{FF2B5EF4-FFF2-40B4-BE49-F238E27FC236}">
                <a16:creationId xmlns:a16="http://schemas.microsoft.com/office/drawing/2014/main" id="{0F6B9865-C3F5-41A6-98CC-6A0DCEDDC6E1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3364522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Functionality &amp; Credibility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Τίτλος 1">
            <a:extLst>
              <a:ext uri="{FF2B5EF4-FFF2-40B4-BE49-F238E27FC236}">
                <a16:creationId xmlns:a16="http://schemas.microsoft.com/office/drawing/2014/main" id="{C39E6103-5728-40AD-A1C0-BA3BB1427861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Fabrication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228F001F-2FA7-4C4A-B9F9-35AF9BC55F45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03ABDF5B-2881-4DFA-9686-ADA844C2C2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5154"/>
          <a:stretch/>
        </p:blipFill>
        <p:spPr>
          <a:xfrm>
            <a:off x="0" y="3202495"/>
            <a:ext cx="5516600" cy="365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8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63E34CE-2945-4762-8EEA-108A7B7F9EEA}"/>
              </a:ext>
            </a:extLst>
          </p:cNvPr>
          <p:cNvSpPr/>
          <p:nvPr/>
        </p:nvSpPr>
        <p:spPr>
          <a:xfrm>
            <a:off x="5932966" y="2495377"/>
            <a:ext cx="3211031" cy="1605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Punching machine for the mechanical corners treatment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Existing punching machines can be used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38787C9B-EF3D-446F-8F4A-0302B7C738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5"/>
          <a:stretch/>
        </p:blipFill>
        <p:spPr>
          <a:xfrm>
            <a:off x="6714698" y="173102"/>
            <a:ext cx="2274949" cy="646176"/>
          </a:xfrm>
          <a:prstGeom prst="rect">
            <a:avLst/>
          </a:prstGeom>
        </p:spPr>
      </p:pic>
      <p:sp>
        <p:nvSpPr>
          <p:cNvPr id="8" name="Τίτλος 1">
            <a:extLst>
              <a:ext uri="{FF2B5EF4-FFF2-40B4-BE49-F238E27FC236}">
                <a16:creationId xmlns:a16="http://schemas.microsoft.com/office/drawing/2014/main" id="{0F6B9865-C3F5-41A6-98CC-6A0DCEDDC6E1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3364522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Functionality &amp; Credibility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Τίτλος 1">
            <a:extLst>
              <a:ext uri="{FF2B5EF4-FFF2-40B4-BE49-F238E27FC236}">
                <a16:creationId xmlns:a16="http://schemas.microsoft.com/office/drawing/2014/main" id="{C39E6103-5728-40AD-A1C0-BA3BB1427861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Fabrication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228F001F-2FA7-4C4A-B9F9-35AF9BC55F45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FDD8D644-988C-42D9-B971-D44705209E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48" b="9384"/>
          <a:stretch/>
        </p:blipFill>
        <p:spPr>
          <a:xfrm>
            <a:off x="0" y="2556436"/>
            <a:ext cx="5223164" cy="2868949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6C934965-7C05-4807-B86C-CE3094657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4225" y="4232535"/>
            <a:ext cx="4669772" cy="262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4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38787C9B-EF3D-446F-8F4A-0302B7C738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5"/>
          <a:stretch/>
        </p:blipFill>
        <p:spPr>
          <a:xfrm>
            <a:off x="6714698" y="173102"/>
            <a:ext cx="2274949" cy="646176"/>
          </a:xfrm>
          <a:prstGeom prst="rect">
            <a:avLst/>
          </a:prstGeom>
        </p:spPr>
      </p:pic>
      <p:sp>
        <p:nvSpPr>
          <p:cNvPr id="8" name="Τίτλος 1">
            <a:extLst>
              <a:ext uri="{FF2B5EF4-FFF2-40B4-BE49-F238E27FC236}">
                <a16:creationId xmlns:a16="http://schemas.microsoft.com/office/drawing/2014/main" id="{0F6B9865-C3F5-41A6-98CC-6A0DCEDDC6E1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3364522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Functionality &amp; Credibility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Τίτλος 1">
            <a:extLst>
              <a:ext uri="{FF2B5EF4-FFF2-40B4-BE49-F238E27FC236}">
                <a16:creationId xmlns:a16="http://schemas.microsoft.com/office/drawing/2014/main" id="{C39E6103-5728-40AD-A1C0-BA3BB1427861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Fabrication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228F001F-2FA7-4C4A-B9F9-35AF9BC55F45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44E161F7-05D5-49C3-9FD7-53BB780F78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131" y="3983016"/>
            <a:ext cx="1123965" cy="2874983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DAAD8F53-E015-4794-A410-157BC9D56F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3" t="2975" r="14337"/>
          <a:stretch/>
        </p:blipFill>
        <p:spPr>
          <a:xfrm>
            <a:off x="1" y="2979307"/>
            <a:ext cx="5932962" cy="3878692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63E34CE-2945-4762-8EEA-108A7B7F9EEA}"/>
              </a:ext>
            </a:extLst>
          </p:cNvPr>
          <p:cNvSpPr/>
          <p:nvPr/>
        </p:nvSpPr>
        <p:spPr>
          <a:xfrm>
            <a:off x="5932965" y="2332497"/>
            <a:ext cx="2906235" cy="1605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Special jig for the handle </a:t>
            </a:r>
            <a:r>
              <a:rPr lang="en-US" dirty="0" err="1"/>
              <a:t>machinings</a:t>
            </a:r>
            <a:endParaRPr lang="en-US" dirty="0"/>
          </a:p>
          <a:p>
            <a:pPr marL="285750" lvl="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prstClr val="black"/>
                </a:solidFill>
              </a:rPr>
              <a:t>Reduces alignment faults of the internal &amp; external handle</a:t>
            </a:r>
          </a:p>
        </p:txBody>
      </p:sp>
    </p:spTree>
    <p:extLst>
      <p:ext uri="{BB962C8B-B14F-4D97-AF65-F5344CB8AC3E}">
        <p14:creationId xmlns:p14="http://schemas.microsoft.com/office/powerpoint/2010/main" val="355309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17450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AC7FF969-85C3-44C2-BF29-F9FDD26D30B5}"/>
              </a:ext>
            </a:extLst>
          </p:cNvPr>
          <p:cNvSpPr/>
          <p:nvPr/>
        </p:nvSpPr>
        <p:spPr>
          <a:xfrm>
            <a:off x="0" y="0"/>
            <a:ext cx="2240280" cy="2535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46EB11DA-94A3-49BE-9EBC-9266EC55F5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/>
          <a:stretch/>
        </p:blipFill>
        <p:spPr>
          <a:xfrm>
            <a:off x="0" y="0"/>
            <a:ext cx="9146096" cy="6858000"/>
          </a:xfrm>
          <a:prstGeom prst="rect">
            <a:avLst/>
          </a:prstGeom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9BE5CD01-5F11-44F1-AA38-25E8049CA6DE}"/>
              </a:ext>
            </a:extLst>
          </p:cNvPr>
          <p:cNvSpPr/>
          <p:nvPr/>
        </p:nvSpPr>
        <p:spPr>
          <a:xfrm>
            <a:off x="0" y="0"/>
            <a:ext cx="4907280" cy="6858000"/>
          </a:xfrm>
          <a:prstGeom prst="rect">
            <a:avLst/>
          </a:prstGeom>
          <a:gradFill flip="none" rotWithShape="1">
            <a:gsLst>
              <a:gs pos="98618">
                <a:schemeClr val="tx2">
                  <a:lumMod val="40000"/>
                  <a:lumOff val="60000"/>
                  <a:alpha val="11000"/>
                </a:schemeClr>
              </a:gs>
              <a:gs pos="66000">
                <a:srgbClr val="EFF1F5">
                  <a:alpha val="89000"/>
                </a:srgbClr>
              </a:gs>
              <a:gs pos="39631">
                <a:schemeClr val="bg1"/>
              </a:gs>
              <a:gs pos="90000">
                <a:schemeClr val="tx2">
                  <a:lumMod val="40000"/>
                  <a:lumOff val="60000"/>
                  <a:alpha val="56000"/>
                </a:schemeClr>
              </a:gs>
              <a:gs pos="80000">
                <a:schemeClr val="tx2">
                  <a:lumMod val="20000"/>
                  <a:lumOff val="80000"/>
                  <a:alpha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7293BE19-E619-4B62-B299-408C3DF22B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Τίτλος 1">
            <a:extLst>
              <a:ext uri="{FF2B5EF4-FFF2-40B4-BE49-F238E27FC236}">
                <a16:creationId xmlns:a16="http://schemas.microsoft.com/office/drawing/2014/main" id="{F4C1FA64-FD7D-4ADA-AAFA-113ECE1D3444}"/>
              </a:ext>
            </a:extLst>
          </p:cNvPr>
          <p:cNvSpPr txBox="1">
            <a:spLocks/>
          </p:cNvSpPr>
          <p:nvPr/>
        </p:nvSpPr>
        <p:spPr>
          <a:xfrm>
            <a:off x="358485" y="2801259"/>
            <a:ext cx="3017520" cy="15252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Benefits</a:t>
            </a:r>
          </a:p>
        </p:txBody>
      </p:sp>
    </p:spTree>
    <p:extLst>
      <p:ext uri="{BB962C8B-B14F-4D97-AF65-F5344CB8AC3E}">
        <p14:creationId xmlns:p14="http://schemas.microsoft.com/office/powerpoint/2010/main" val="21040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80F59B8D-3DDF-4E0C-849E-9EFAE6071B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5"/>
          <a:stretch/>
        </p:blipFill>
        <p:spPr>
          <a:xfrm>
            <a:off x="6714698" y="173102"/>
            <a:ext cx="2274949" cy="646176"/>
          </a:xfrm>
          <a:prstGeom prst="rect">
            <a:avLst/>
          </a:prstGeom>
        </p:spPr>
      </p:pic>
      <p:sp>
        <p:nvSpPr>
          <p:cNvPr id="17" name="Τίτλος 1">
            <a:extLst>
              <a:ext uri="{FF2B5EF4-FFF2-40B4-BE49-F238E27FC236}">
                <a16:creationId xmlns:a16="http://schemas.microsoft.com/office/drawing/2014/main" id="{109B5343-08A2-4D4B-9984-FB239A438C77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3364522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Functionality &amp; Credibility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4" name="Τίτλος 1">
            <a:extLst>
              <a:ext uri="{FF2B5EF4-FFF2-40B4-BE49-F238E27FC236}">
                <a16:creationId xmlns:a16="http://schemas.microsoft.com/office/drawing/2014/main" id="{CE3C4585-8809-4B7D-81C1-E466A74A8C9B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Thermal Insulation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25" name="Ευθεία γραμμή σύνδεσης 24">
            <a:extLst>
              <a:ext uri="{FF2B5EF4-FFF2-40B4-BE49-F238E27FC236}">
                <a16:creationId xmlns:a16="http://schemas.microsoft.com/office/drawing/2014/main" id="{1505FF28-9531-4849-9ADD-BDEEF91BEF62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BD2743CF-2910-4352-8EBF-F80280A1F5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34"/>
          <a:stretch/>
        </p:blipFill>
        <p:spPr>
          <a:xfrm>
            <a:off x="196117" y="2369766"/>
            <a:ext cx="5029201" cy="3546117"/>
          </a:xfrm>
          <a:prstGeom prst="rect">
            <a:avLst/>
          </a:prstGeom>
        </p:spPr>
      </p:pic>
      <p:graphicFrame>
        <p:nvGraphicFramePr>
          <p:cNvPr id="5" name="Πίνακας 4">
            <a:extLst>
              <a:ext uri="{FF2B5EF4-FFF2-40B4-BE49-F238E27FC236}">
                <a16:creationId xmlns:a16="http://schemas.microsoft.com/office/drawing/2014/main" id="{9E30A0D8-C642-4673-839D-E5AA31AB90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977602"/>
              </p:ext>
            </p:extLst>
          </p:nvPr>
        </p:nvGraphicFramePr>
        <p:xfrm>
          <a:off x="3276208" y="5084640"/>
          <a:ext cx="5029201" cy="1080001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811492">
                  <a:extLst>
                    <a:ext uri="{9D8B030D-6E8A-4147-A177-3AD203B41FA5}">
                      <a16:colId xmlns:a16="http://schemas.microsoft.com/office/drawing/2014/main" val="596656065"/>
                    </a:ext>
                  </a:extLst>
                </a:gridCol>
                <a:gridCol w="1027288">
                  <a:extLst>
                    <a:ext uri="{9D8B030D-6E8A-4147-A177-3AD203B41FA5}">
                      <a16:colId xmlns:a16="http://schemas.microsoft.com/office/drawing/2014/main" val="1886944308"/>
                    </a:ext>
                  </a:extLst>
                </a:gridCol>
                <a:gridCol w="1023693">
                  <a:extLst>
                    <a:ext uri="{9D8B030D-6E8A-4147-A177-3AD203B41FA5}">
                      <a16:colId xmlns:a16="http://schemas.microsoft.com/office/drawing/2014/main" val="2944693883"/>
                    </a:ext>
                  </a:extLst>
                </a:gridCol>
                <a:gridCol w="1023693">
                  <a:extLst>
                    <a:ext uri="{9D8B030D-6E8A-4147-A177-3AD203B41FA5}">
                      <a16:colId xmlns:a16="http://schemas.microsoft.com/office/drawing/2014/main" val="3794198019"/>
                    </a:ext>
                  </a:extLst>
                </a:gridCol>
                <a:gridCol w="1143035">
                  <a:extLst>
                    <a:ext uri="{9D8B030D-6E8A-4147-A177-3AD203B41FA5}">
                      <a16:colId xmlns:a16="http://schemas.microsoft.com/office/drawing/2014/main" val="3514537851"/>
                    </a:ext>
                  </a:extLst>
                </a:gridCol>
              </a:tblGrid>
              <a:tr h="368958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Ug = 1,3</a:t>
                      </a:r>
                      <a:endParaRPr lang="el-GR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Ug = 1,1</a:t>
                      </a:r>
                      <a:endParaRPr lang="el-GR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Ug = 1,0</a:t>
                      </a:r>
                      <a:endParaRPr lang="el-GR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Ug = 0,8</a:t>
                      </a:r>
                      <a:endParaRPr lang="el-GR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246057802"/>
                  </a:ext>
                </a:extLst>
              </a:tr>
              <a:tr h="368958">
                <a:tc>
                  <a:txBody>
                    <a:bodyPr/>
                    <a:lstStyle/>
                    <a:p>
                      <a:r>
                        <a:rPr lang="en-US" dirty="0" err="1"/>
                        <a:t>U</a:t>
                      </a:r>
                      <a:r>
                        <a:rPr lang="en-US" baseline="-25000" dirty="0" err="1"/>
                        <a:t>w</a:t>
                      </a:r>
                      <a:endParaRPr lang="el-GR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1,69</a:t>
                      </a:r>
                      <a:endParaRPr lang="el-GR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1,52</a:t>
                      </a:r>
                      <a:endParaRPr lang="el-GR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1,43</a:t>
                      </a:r>
                      <a:endParaRPr lang="el-GR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1,26</a:t>
                      </a:r>
                      <a:endParaRPr lang="el-GR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1089412"/>
                  </a:ext>
                </a:extLst>
              </a:tr>
              <a:tr h="342085">
                <a:tc gridSpan="5">
                  <a:txBody>
                    <a:bodyPr/>
                    <a:lstStyle/>
                    <a:p>
                      <a:r>
                        <a:rPr lang="en-US" sz="1500" dirty="0"/>
                        <a:t>For a 2-sash typology 3,00m x 2,20m (W x H) and psi = 0,035</a:t>
                      </a:r>
                      <a:endParaRPr lang="el-GR" sz="1500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981996"/>
                  </a:ext>
                </a:extLst>
              </a:tr>
            </a:tbl>
          </a:graphicData>
        </a:graphic>
      </p:graphicFrame>
      <p:pic>
        <p:nvPicPr>
          <p:cNvPr id="8" name="Εικόνα 7">
            <a:extLst>
              <a:ext uri="{FF2B5EF4-FFF2-40B4-BE49-F238E27FC236}">
                <a16:creationId xmlns:a16="http://schemas.microsoft.com/office/drawing/2014/main" id="{E5252A59-5C51-4DAE-A949-69AADD593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332" y="3508145"/>
            <a:ext cx="741687" cy="103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9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id="{B7ADADDB-1C24-45B3-89D1-D28C34506E0D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Certifications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9458DD32-4660-403F-8806-A194EB9E8921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Τίτλος 1">
            <a:extLst>
              <a:ext uri="{FF2B5EF4-FFF2-40B4-BE49-F238E27FC236}">
                <a16:creationId xmlns:a16="http://schemas.microsoft.com/office/drawing/2014/main" id="{8270109F-FEC5-4F39-AB44-46817E7FC9D6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3364522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Functionality &amp; Credibility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F7BD97B7-0D2C-49D6-A526-02DAEA7EC3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295" y="5598880"/>
            <a:ext cx="741687" cy="1031213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BC7128CE-E7C4-4E0F-9E4E-D88316E785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5"/>
          <a:stretch/>
        </p:blipFill>
        <p:spPr>
          <a:xfrm>
            <a:off x="6714698" y="173102"/>
            <a:ext cx="2274949" cy="646176"/>
          </a:xfrm>
          <a:prstGeom prst="rect">
            <a:avLst/>
          </a:prstGeom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8C3A9485-7D90-423B-8A2A-592DBE52A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948" y="5591757"/>
            <a:ext cx="847767" cy="1121660"/>
          </a:xfrm>
          <a:prstGeom prst="rect">
            <a:avLst/>
          </a:prstGeom>
        </p:spPr>
      </p:pic>
      <p:grpSp>
        <p:nvGrpSpPr>
          <p:cNvPr id="11" name="Ομάδα 10">
            <a:extLst>
              <a:ext uri="{FF2B5EF4-FFF2-40B4-BE49-F238E27FC236}">
                <a16:creationId xmlns:a16="http://schemas.microsoft.com/office/drawing/2014/main" id="{F301DE74-7979-4318-B1DD-CB3E39102237}"/>
              </a:ext>
            </a:extLst>
          </p:cNvPr>
          <p:cNvGrpSpPr/>
          <p:nvPr/>
        </p:nvGrpSpPr>
        <p:grpSpPr>
          <a:xfrm>
            <a:off x="284880" y="2839976"/>
            <a:ext cx="8638408" cy="2814762"/>
            <a:chOff x="284880" y="2683564"/>
            <a:chExt cx="8638408" cy="2814762"/>
          </a:xfrm>
        </p:grpSpPr>
        <p:pic>
          <p:nvPicPr>
            <p:cNvPr id="3" name="Εικόνα 2">
              <a:extLst>
                <a:ext uri="{FF2B5EF4-FFF2-40B4-BE49-F238E27FC236}">
                  <a16:creationId xmlns:a16="http://schemas.microsoft.com/office/drawing/2014/main" id="{7D137067-1208-4094-935B-CD1BED572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4880" y="2683564"/>
              <a:ext cx="8638408" cy="2814762"/>
            </a:xfrm>
            <a:prstGeom prst="rect">
              <a:avLst/>
            </a:prstGeom>
          </p:spPr>
        </p:pic>
        <p:pic>
          <p:nvPicPr>
            <p:cNvPr id="9" name="Εικόνα 8">
              <a:extLst>
                <a:ext uri="{FF2B5EF4-FFF2-40B4-BE49-F238E27FC236}">
                  <a16:creationId xmlns:a16="http://schemas.microsoft.com/office/drawing/2014/main" id="{B3A35FD4-6598-4C8D-B0E9-5B584C3FF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593" t="25059" r="17648" b="8497"/>
            <a:stretch/>
          </p:blipFill>
          <p:spPr>
            <a:xfrm>
              <a:off x="6141720" y="2849881"/>
              <a:ext cx="185318" cy="289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765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17450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AC7FF969-85C3-44C2-BF29-F9FDD26D30B5}"/>
              </a:ext>
            </a:extLst>
          </p:cNvPr>
          <p:cNvSpPr/>
          <p:nvPr/>
        </p:nvSpPr>
        <p:spPr>
          <a:xfrm>
            <a:off x="0" y="0"/>
            <a:ext cx="2240280" cy="2535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2AC74E72-ADB8-4AD1-A4D5-070C6C9FD7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12" t="19813" r="11720" b="10593"/>
          <a:stretch/>
        </p:blipFill>
        <p:spPr>
          <a:xfrm flipH="1">
            <a:off x="0" y="0"/>
            <a:ext cx="9143376" cy="6858000"/>
          </a:xfrm>
          <a:prstGeom prst="rect">
            <a:avLst/>
          </a:prstGeom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9BE5CD01-5F11-44F1-AA38-25E8049CA6DE}"/>
              </a:ext>
            </a:extLst>
          </p:cNvPr>
          <p:cNvSpPr/>
          <p:nvPr/>
        </p:nvSpPr>
        <p:spPr>
          <a:xfrm>
            <a:off x="0" y="0"/>
            <a:ext cx="4907280" cy="6858000"/>
          </a:xfrm>
          <a:prstGeom prst="rect">
            <a:avLst/>
          </a:prstGeom>
          <a:gradFill flip="none" rotWithShape="1">
            <a:gsLst>
              <a:gs pos="98618">
                <a:schemeClr val="tx2">
                  <a:lumMod val="60000"/>
                  <a:lumOff val="40000"/>
                  <a:alpha val="9000"/>
                </a:schemeClr>
              </a:gs>
              <a:gs pos="61000">
                <a:srgbClr val="EFF1F5">
                  <a:alpha val="69000"/>
                </a:srgbClr>
              </a:gs>
              <a:gs pos="39631">
                <a:schemeClr val="bg1"/>
              </a:gs>
              <a:gs pos="90000">
                <a:schemeClr val="tx2">
                  <a:lumMod val="40000"/>
                  <a:lumOff val="60000"/>
                  <a:alpha val="48000"/>
                </a:schemeClr>
              </a:gs>
              <a:gs pos="80000">
                <a:schemeClr val="tx2">
                  <a:lumMod val="20000"/>
                  <a:lumOff val="80000"/>
                  <a:alpha val="5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7293BE19-E619-4B62-B299-408C3DF22B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Τίτλος 1">
            <a:extLst>
              <a:ext uri="{FF2B5EF4-FFF2-40B4-BE49-F238E27FC236}">
                <a16:creationId xmlns:a16="http://schemas.microsoft.com/office/drawing/2014/main" id="{F4C1FA64-FD7D-4ADA-AAFA-113ECE1D3444}"/>
              </a:ext>
            </a:extLst>
          </p:cNvPr>
          <p:cNvSpPr txBox="1">
            <a:spLocks/>
          </p:cNvSpPr>
          <p:nvPr/>
        </p:nvSpPr>
        <p:spPr>
          <a:xfrm>
            <a:off x="358485" y="2801259"/>
            <a:ext cx="3017520" cy="15252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Commercial session</a:t>
            </a:r>
          </a:p>
        </p:txBody>
      </p:sp>
    </p:spTree>
    <p:extLst>
      <p:ext uri="{BB962C8B-B14F-4D97-AF65-F5344CB8AC3E}">
        <p14:creationId xmlns:p14="http://schemas.microsoft.com/office/powerpoint/2010/main" val="93250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Αριστερό άγκιστρο 6">
            <a:extLst>
              <a:ext uri="{FF2B5EF4-FFF2-40B4-BE49-F238E27FC236}">
                <a16:creationId xmlns:a16="http://schemas.microsoft.com/office/drawing/2014/main" id="{D4AEAA5A-1BF9-445D-B5E7-7337B2B67CC3}"/>
              </a:ext>
            </a:extLst>
          </p:cNvPr>
          <p:cNvSpPr/>
          <p:nvPr/>
        </p:nvSpPr>
        <p:spPr>
          <a:xfrm rot="16200000">
            <a:off x="4184081" y="5223160"/>
            <a:ext cx="235525" cy="1870367"/>
          </a:xfrm>
          <a:prstGeom prst="leftBrace">
            <a:avLst>
              <a:gd name="adj1" fmla="val 8333"/>
              <a:gd name="adj2" fmla="val 53000"/>
            </a:avLst>
          </a:prstGeom>
          <a:noFill/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Αριστερό άγκιστρο 16">
            <a:extLst>
              <a:ext uri="{FF2B5EF4-FFF2-40B4-BE49-F238E27FC236}">
                <a16:creationId xmlns:a16="http://schemas.microsoft.com/office/drawing/2014/main" id="{C28C983E-5BD0-4331-8E6D-F53EF9BAA6AD}"/>
              </a:ext>
            </a:extLst>
          </p:cNvPr>
          <p:cNvSpPr/>
          <p:nvPr/>
        </p:nvSpPr>
        <p:spPr>
          <a:xfrm rot="16200000">
            <a:off x="6389309" y="5223160"/>
            <a:ext cx="235525" cy="1870367"/>
          </a:xfrm>
          <a:prstGeom prst="leftBrace">
            <a:avLst>
              <a:gd name="adj1" fmla="val 8333"/>
              <a:gd name="adj2" fmla="val 53000"/>
            </a:avLst>
          </a:prstGeom>
          <a:noFill/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34F755-C16B-4CE2-A9B2-47D370A5DB84}"/>
              </a:ext>
            </a:extLst>
          </p:cNvPr>
          <p:cNvSpPr txBox="1"/>
          <p:nvPr/>
        </p:nvSpPr>
        <p:spPr>
          <a:xfrm>
            <a:off x="3856306" y="6366159"/>
            <a:ext cx="1228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n-US" dirty="0"/>
              <a:t>SMARTIA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282FDD-830B-4632-9631-D5A9C469D2E7}"/>
              </a:ext>
            </a:extLst>
          </p:cNvPr>
          <p:cNvSpPr txBox="1"/>
          <p:nvPr/>
        </p:nvSpPr>
        <p:spPr>
          <a:xfrm>
            <a:off x="5892913" y="6343005"/>
            <a:ext cx="1228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n-US" dirty="0"/>
              <a:t>SUPREME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A644C10C-1F5E-4BDD-9AE1-566DC1E5E6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5"/>
          <a:stretch/>
        </p:blipFill>
        <p:spPr>
          <a:xfrm>
            <a:off x="6714698" y="173102"/>
            <a:ext cx="2274949" cy="646176"/>
          </a:xfrm>
          <a:prstGeom prst="rect">
            <a:avLst/>
          </a:prstGeom>
        </p:spPr>
      </p:pic>
      <p:sp>
        <p:nvSpPr>
          <p:cNvPr id="9" name="Τίτλος 1">
            <a:extLst>
              <a:ext uri="{FF2B5EF4-FFF2-40B4-BE49-F238E27FC236}">
                <a16:creationId xmlns:a16="http://schemas.microsoft.com/office/drawing/2014/main" id="{A755D0D2-74C3-4677-984E-AE691E5F66D9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4482250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M630 vs ALUMIL series</a:t>
            </a:r>
            <a:endParaRPr lang="el-GR" sz="3200" b="1" dirty="0">
              <a:solidFill>
                <a:srgbClr val="FFC000"/>
              </a:solidFill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0118C9D6-2588-4320-8242-C4ABD1D80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321" y="1619824"/>
            <a:ext cx="6775358" cy="420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6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Πίνακας 5">
            <a:extLst>
              <a:ext uri="{FF2B5EF4-FFF2-40B4-BE49-F238E27FC236}">
                <a16:creationId xmlns:a16="http://schemas.microsoft.com/office/drawing/2014/main" id="{FFB26D01-4908-408E-BBCF-A3EB70306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993167"/>
              </p:ext>
            </p:extLst>
          </p:nvPr>
        </p:nvGraphicFramePr>
        <p:xfrm>
          <a:off x="838769" y="1639516"/>
          <a:ext cx="7466461" cy="4847644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068205">
                  <a:extLst>
                    <a:ext uri="{9D8B030D-6E8A-4147-A177-3AD203B41FA5}">
                      <a16:colId xmlns:a16="http://schemas.microsoft.com/office/drawing/2014/main" val="2359003503"/>
                    </a:ext>
                  </a:extLst>
                </a:gridCol>
                <a:gridCol w="1869743">
                  <a:extLst>
                    <a:ext uri="{9D8B030D-6E8A-4147-A177-3AD203B41FA5}">
                      <a16:colId xmlns:a16="http://schemas.microsoft.com/office/drawing/2014/main" val="3556815972"/>
                    </a:ext>
                  </a:extLst>
                </a:gridCol>
                <a:gridCol w="1637938">
                  <a:extLst>
                    <a:ext uri="{9D8B030D-6E8A-4147-A177-3AD203B41FA5}">
                      <a16:colId xmlns:a16="http://schemas.microsoft.com/office/drawing/2014/main" val="1247682562"/>
                    </a:ext>
                  </a:extLst>
                </a:gridCol>
                <a:gridCol w="1890575">
                  <a:extLst>
                    <a:ext uri="{9D8B030D-6E8A-4147-A177-3AD203B41FA5}">
                      <a16:colId xmlns:a16="http://schemas.microsoft.com/office/drawing/2014/main" val="1293339135"/>
                    </a:ext>
                  </a:extLst>
                </a:gridCol>
              </a:tblGrid>
              <a:tr h="174423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bg1"/>
                          </a:solidFill>
                          <a:latin typeface="+mj-lt"/>
                        </a:rPr>
                        <a:t>Technical </a:t>
                      </a:r>
                    </a:p>
                    <a:p>
                      <a:pPr algn="l"/>
                      <a:r>
                        <a:rPr lang="en-US" b="1" dirty="0">
                          <a:solidFill>
                            <a:schemeClr val="bg1"/>
                          </a:solidFill>
                          <a:latin typeface="+mj-lt"/>
                        </a:rPr>
                        <a:t>characteristics</a:t>
                      </a:r>
                      <a:endParaRPr lang="el-GR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+mj-lt"/>
                        </a:rPr>
                        <a:t>SMARTIA 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+mj-lt"/>
                        </a:rPr>
                        <a:t>S560 sliding</a:t>
                      </a:r>
                      <a:endParaRPr lang="el-GR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+mj-lt"/>
                        </a:rPr>
                        <a:t>SMARTIA 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+mj-lt"/>
                        </a:rPr>
                        <a:t>M630</a:t>
                      </a:r>
                      <a:endParaRPr lang="el-GR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+mj-lt"/>
                        </a:rPr>
                        <a:t>SUPREME S650 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+mj-lt"/>
                        </a:rPr>
                        <a:t>low threshold</a:t>
                      </a:r>
                      <a:endParaRPr lang="el-GR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5414728"/>
                  </a:ext>
                </a:extLst>
              </a:tr>
              <a:tr h="10325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1972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/>
                        <a:t>Visible </a:t>
                      </a:r>
                      <a:r>
                        <a:rPr lang="en-US" sz="1600" i="1" dirty="0" err="1"/>
                        <a:t>alu</a:t>
                      </a:r>
                      <a:r>
                        <a:rPr lang="en-US" sz="1600" i="1" dirty="0"/>
                        <a:t> face width</a:t>
                      </a:r>
                      <a:endParaRPr lang="el-GR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108,5mm</a:t>
                      </a:r>
                      <a:endParaRPr lang="el-G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63mm</a:t>
                      </a:r>
                      <a:endParaRPr lang="el-G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42,5mm</a:t>
                      </a:r>
                      <a:endParaRPr lang="el-G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1016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/>
                        <a:t>Frame height</a:t>
                      </a:r>
                      <a:endParaRPr lang="el-GR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31mm</a:t>
                      </a:r>
                      <a:endParaRPr lang="el-G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32mm</a:t>
                      </a:r>
                      <a:endParaRPr lang="el-G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35mm</a:t>
                      </a:r>
                      <a:endParaRPr lang="el-G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6309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/>
                        <a:t>Frame width</a:t>
                      </a:r>
                      <a:endParaRPr lang="el-GR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136mm</a:t>
                      </a:r>
                      <a:endParaRPr lang="el-G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155mm</a:t>
                      </a:r>
                      <a:endParaRPr lang="el-G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164mm</a:t>
                      </a:r>
                      <a:endParaRPr lang="el-G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4496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/>
                        <a:t>Sash width</a:t>
                      </a:r>
                      <a:endParaRPr lang="el-GR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56mm</a:t>
                      </a:r>
                      <a:endParaRPr lang="el-G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63mm</a:t>
                      </a:r>
                      <a:endParaRPr lang="el-G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62mm</a:t>
                      </a:r>
                      <a:endParaRPr lang="el-G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071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Interlocking width</a:t>
                      </a:r>
                      <a:endParaRPr lang="el-GR" sz="160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49/86mm</a:t>
                      </a:r>
                      <a:endParaRPr lang="el-G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44mm</a:t>
                      </a:r>
                      <a:endParaRPr lang="el-G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25mm</a:t>
                      </a:r>
                      <a:endParaRPr lang="el-G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1804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Sash weight (max)</a:t>
                      </a:r>
                      <a:endParaRPr lang="el-GR" sz="160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180Kg</a:t>
                      </a:r>
                      <a:endParaRPr lang="el-G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250Kg</a:t>
                      </a:r>
                      <a:endParaRPr lang="el-G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1000Kg</a:t>
                      </a:r>
                      <a:endParaRPr lang="el-G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8400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i="1" dirty="0"/>
                        <a:t>Glazing</a:t>
                      </a:r>
                      <a:endParaRPr lang="el-GR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Up to 45mm</a:t>
                      </a:r>
                      <a:endParaRPr lang="el-G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Up to 32mm</a:t>
                      </a:r>
                      <a:endParaRPr lang="el-G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46mm</a:t>
                      </a:r>
                      <a:endParaRPr lang="el-G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1508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i="1" dirty="0"/>
                        <a:t>Thermal insulation</a:t>
                      </a:r>
                      <a:endParaRPr lang="el-GR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24 &amp; 16mm polyamides, PVC</a:t>
                      </a:r>
                      <a:endParaRPr lang="el-G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24 &amp; 20mm polyamides, PVC</a:t>
                      </a:r>
                      <a:endParaRPr lang="el-G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22 &amp; 18mm polyamides, PVC</a:t>
                      </a:r>
                      <a:endParaRPr lang="el-G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7776896"/>
                  </a:ext>
                </a:extLst>
              </a:tr>
            </a:tbl>
          </a:graphicData>
        </a:graphic>
      </p:graphicFrame>
      <p:sp>
        <p:nvSpPr>
          <p:cNvPr id="7" name="Τίτλος 1">
            <a:extLst>
              <a:ext uri="{FF2B5EF4-FFF2-40B4-BE49-F238E27FC236}">
                <a16:creationId xmlns:a16="http://schemas.microsoft.com/office/drawing/2014/main" id="{1D3A5723-BD3A-47FB-BB77-1E66D0C6D791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4482250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M630 vs ALUMIL series</a:t>
            </a:r>
            <a:endParaRPr lang="el-GR" sz="3200" b="1" dirty="0">
              <a:solidFill>
                <a:srgbClr val="FFC000"/>
              </a:solidFill>
            </a:endParaRPr>
          </a:p>
        </p:txBody>
      </p:sp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92BCD9A1-EC7E-4F62-89AD-CB4229DF96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608" y="2322515"/>
            <a:ext cx="1217779" cy="974223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6EFA8E7A-D81D-4353-9C11-2128C3AF94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5"/>
          <a:stretch/>
        </p:blipFill>
        <p:spPr>
          <a:xfrm>
            <a:off x="6714698" y="173102"/>
            <a:ext cx="2274949" cy="646176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1A6EC91A-D61D-4AFF-BAEA-FB01AEA2E6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727" y="2322516"/>
            <a:ext cx="1217779" cy="974223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75907640-6F3D-4F90-84D1-1759ADB180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" r="9627"/>
          <a:stretch/>
        </p:blipFill>
        <p:spPr>
          <a:xfrm>
            <a:off x="3359368" y="2322514"/>
            <a:ext cx="1002749" cy="97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8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Πίνακας 5">
            <a:extLst>
              <a:ext uri="{FF2B5EF4-FFF2-40B4-BE49-F238E27FC236}">
                <a16:creationId xmlns:a16="http://schemas.microsoft.com/office/drawing/2014/main" id="{FFB26D01-4908-408E-BBCF-A3EB70306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686962"/>
              </p:ext>
            </p:extLst>
          </p:nvPr>
        </p:nvGraphicFramePr>
        <p:xfrm>
          <a:off x="838769" y="1847796"/>
          <a:ext cx="7466461" cy="3897684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597158">
                  <a:extLst>
                    <a:ext uri="{9D8B030D-6E8A-4147-A177-3AD203B41FA5}">
                      <a16:colId xmlns:a16="http://schemas.microsoft.com/office/drawing/2014/main" val="2359003503"/>
                    </a:ext>
                  </a:extLst>
                </a:gridCol>
                <a:gridCol w="1399309">
                  <a:extLst>
                    <a:ext uri="{9D8B030D-6E8A-4147-A177-3AD203B41FA5}">
                      <a16:colId xmlns:a16="http://schemas.microsoft.com/office/drawing/2014/main" val="3556815972"/>
                    </a:ext>
                  </a:extLst>
                </a:gridCol>
                <a:gridCol w="1565564">
                  <a:extLst>
                    <a:ext uri="{9D8B030D-6E8A-4147-A177-3AD203B41FA5}">
                      <a16:colId xmlns:a16="http://schemas.microsoft.com/office/drawing/2014/main" val="1247682562"/>
                    </a:ext>
                  </a:extLst>
                </a:gridCol>
                <a:gridCol w="1904430">
                  <a:extLst>
                    <a:ext uri="{9D8B030D-6E8A-4147-A177-3AD203B41FA5}">
                      <a16:colId xmlns:a16="http://schemas.microsoft.com/office/drawing/2014/main" val="1293339135"/>
                    </a:ext>
                  </a:extLst>
                </a:gridCol>
              </a:tblGrid>
              <a:tr h="174423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bg1"/>
                          </a:solidFill>
                          <a:latin typeface="+mj-lt"/>
                        </a:rPr>
                        <a:t>Performance</a:t>
                      </a:r>
                      <a:endParaRPr lang="el-GR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+mj-lt"/>
                        </a:rPr>
                        <a:t>SMARTIA 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+mj-lt"/>
                        </a:rPr>
                        <a:t>S560 sliding</a:t>
                      </a:r>
                      <a:endParaRPr lang="el-GR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+mj-lt"/>
                        </a:rPr>
                        <a:t>SMARTIA 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+mj-lt"/>
                        </a:rPr>
                        <a:t>M630</a:t>
                      </a:r>
                      <a:endParaRPr lang="el-GR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+mj-lt"/>
                        </a:rPr>
                        <a:t>SUPREME S650 low threshold</a:t>
                      </a:r>
                      <a:endParaRPr lang="el-GR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5414728"/>
                  </a:ext>
                </a:extLst>
              </a:tr>
              <a:tr h="10325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1972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/>
                        <a:t>Air permeability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l-GR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l-GR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  <a:endParaRPr lang="el-G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6309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 err="1"/>
                        <a:t>Watertightness</a:t>
                      </a:r>
                      <a:endParaRPr lang="el-GR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7A (300Pa)</a:t>
                      </a:r>
                      <a:endParaRPr lang="el-GR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7A (300Pa)</a:t>
                      </a:r>
                      <a:endParaRPr lang="el-GR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7A (300Pa)</a:t>
                      </a:r>
                      <a:endParaRPr lang="el-G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496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/>
                        <a:t>Resistance to </a:t>
                      </a:r>
                      <a:r>
                        <a:rPr lang="en-US" sz="1600" i="1" dirty="0" err="1"/>
                        <a:t>windload</a:t>
                      </a:r>
                      <a:endParaRPr lang="el-GR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C2</a:t>
                      </a:r>
                      <a:endParaRPr lang="el-GR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C5</a:t>
                      </a:r>
                      <a:endParaRPr lang="el-GR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C3</a:t>
                      </a:r>
                      <a:endParaRPr lang="el-G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5501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/>
                        <a:t>Sound reduction</a:t>
                      </a:r>
                      <a:endParaRPr lang="el-GR" sz="1600" i="1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38dB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</a:rPr>
                        <a:t>*</a:t>
                      </a:r>
                      <a:endParaRPr lang="el-GR" sz="16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el-GR" sz="16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dB</a:t>
                      </a:r>
                      <a:endParaRPr lang="el-GR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41dB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</a:rPr>
                        <a:t>**</a:t>
                      </a:r>
                      <a:endParaRPr lang="el-GR" sz="16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071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Burglar resistance</a:t>
                      </a:r>
                      <a:endParaRPr lang="el-GR" sz="1600" i="1" kern="1200" baseline="30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RC2</a:t>
                      </a:r>
                      <a:r>
                        <a:rPr lang="en-US" sz="160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endParaRPr lang="el-GR" sz="1600" kern="1200" baseline="30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l-GR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RC2</a:t>
                      </a:r>
                      <a:r>
                        <a:rPr lang="en-US" sz="16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**</a:t>
                      </a:r>
                      <a:endParaRPr lang="el-GR" sz="1600" kern="1200" baseline="30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804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/>
                        <a:t>Thermal insulation </a:t>
                      </a:r>
                      <a:r>
                        <a:rPr lang="en-US" sz="1600" i="1" dirty="0" err="1"/>
                        <a:t>Uw</a:t>
                      </a:r>
                      <a:r>
                        <a:rPr lang="en-US" sz="1600" i="1" baseline="30000" dirty="0"/>
                        <a:t>***</a:t>
                      </a:r>
                      <a:endParaRPr lang="el-GR" sz="1600" i="1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1,</a:t>
                      </a:r>
                      <a:r>
                        <a:rPr lang="el-GR" sz="1600" dirty="0">
                          <a:solidFill>
                            <a:schemeClr val="tx1"/>
                          </a:solidFill>
                        </a:rPr>
                        <a:t>6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l-GR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1,</a:t>
                      </a:r>
                      <a:r>
                        <a:rPr lang="el-GR" sz="1600" dirty="0">
                          <a:solidFill>
                            <a:schemeClr val="tx1"/>
                          </a:solidFill>
                        </a:rPr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1,5</a:t>
                      </a:r>
                      <a:r>
                        <a:rPr lang="el-GR" sz="16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8400107"/>
                  </a:ext>
                </a:extLst>
              </a:tr>
            </a:tbl>
          </a:graphicData>
        </a:graphic>
      </p:graphicFrame>
      <p:pic>
        <p:nvPicPr>
          <p:cNvPr id="8" name="Εικόνα 7">
            <a:extLst>
              <a:ext uri="{FF2B5EF4-FFF2-40B4-BE49-F238E27FC236}">
                <a16:creationId xmlns:a16="http://schemas.microsoft.com/office/drawing/2014/main" id="{27B14DDC-3B20-4264-A9EC-1628BBFE8E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5"/>
          <a:stretch/>
        </p:blipFill>
        <p:spPr>
          <a:xfrm>
            <a:off x="6714698" y="173102"/>
            <a:ext cx="2274949" cy="646176"/>
          </a:xfrm>
          <a:prstGeom prst="rect">
            <a:avLst/>
          </a:prstGeom>
        </p:spPr>
      </p:pic>
      <p:sp>
        <p:nvSpPr>
          <p:cNvPr id="11" name="Τίτλος 1">
            <a:extLst>
              <a:ext uri="{FF2B5EF4-FFF2-40B4-BE49-F238E27FC236}">
                <a16:creationId xmlns:a16="http://schemas.microsoft.com/office/drawing/2014/main" id="{26EDA6D2-2A72-4329-8BB1-5C476252BF9B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4482250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M630 vs ALUMIL series</a:t>
            </a:r>
            <a:endParaRPr lang="el-GR" sz="3200" b="1" dirty="0">
              <a:solidFill>
                <a:srgbClr val="FFC000"/>
              </a:solidFill>
            </a:endParaRP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8514785D-D959-46A8-A5EA-FA610A88DF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188" y="2525009"/>
            <a:ext cx="1217779" cy="974223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297F5360-39E2-4392-BA99-279BE6532C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097" y="2525010"/>
            <a:ext cx="1217779" cy="974223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0EB5A35D-DD46-49F8-9E6C-0D21A15290B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" r="9627"/>
          <a:stretch/>
        </p:blipFill>
        <p:spPr>
          <a:xfrm>
            <a:off x="3603529" y="2525009"/>
            <a:ext cx="1002749" cy="974223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8C78B7C5-A0D0-4E5E-BBC4-75D858D25359}"/>
              </a:ext>
            </a:extLst>
          </p:cNvPr>
          <p:cNvSpPr/>
          <p:nvPr/>
        </p:nvSpPr>
        <p:spPr>
          <a:xfrm>
            <a:off x="838769" y="5853901"/>
            <a:ext cx="74664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* Performance for S560 L&amp;S with standard frame</a:t>
            </a:r>
          </a:p>
          <a:p>
            <a:r>
              <a:rPr lang="en-US" sz="1400" dirty="0"/>
              <a:t>** Performance for S650 with concealed frame (in-floor installation)</a:t>
            </a:r>
          </a:p>
          <a:p>
            <a:r>
              <a:rPr lang="en-US" sz="1400" dirty="0"/>
              <a:t>*** For a 2-sash typology 3,00m x 2,20m (W x H) with Ug = 1,</a:t>
            </a:r>
            <a:r>
              <a:rPr lang="el-GR" sz="1400" dirty="0"/>
              <a:t>0</a:t>
            </a:r>
            <a:r>
              <a:rPr lang="en-US" sz="1400" dirty="0"/>
              <a:t> W/m</a:t>
            </a:r>
            <a:r>
              <a:rPr lang="en-US" sz="1400" baseline="30000" dirty="0"/>
              <a:t>2</a:t>
            </a:r>
            <a:r>
              <a:rPr lang="en-US" sz="1400" dirty="0"/>
              <a:t>K and psi = 0,035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291769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28E5A9A6-4FE4-4E17-B11F-C6D0A668BE22}"/>
              </a:ext>
            </a:extLst>
          </p:cNvPr>
          <p:cNvCxnSpPr/>
          <p:nvPr/>
        </p:nvCxnSpPr>
        <p:spPr>
          <a:xfrm flipH="1">
            <a:off x="5964854" y="3100483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Τίτλος 1">
            <a:extLst>
              <a:ext uri="{FF2B5EF4-FFF2-40B4-BE49-F238E27FC236}">
                <a16:creationId xmlns:a16="http://schemas.microsoft.com/office/drawing/2014/main" id="{584B82AC-BE38-4358-86CE-5EEB76850AC2}"/>
              </a:ext>
            </a:extLst>
          </p:cNvPr>
          <p:cNvSpPr txBox="1">
            <a:spLocks/>
          </p:cNvSpPr>
          <p:nvPr/>
        </p:nvSpPr>
        <p:spPr>
          <a:xfrm>
            <a:off x="5932969" y="2707201"/>
            <a:ext cx="3211031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Fabricators</a:t>
            </a:r>
            <a:endParaRPr lang="el-GR" sz="2400" b="1" dirty="0">
              <a:solidFill>
                <a:srgbClr val="FFC000"/>
              </a:solidFill>
            </a:endParaRPr>
          </a:p>
        </p:txBody>
      </p:sp>
      <p:sp>
        <p:nvSpPr>
          <p:cNvPr id="9" name="Τίτλος 1">
            <a:extLst>
              <a:ext uri="{FF2B5EF4-FFF2-40B4-BE49-F238E27FC236}">
                <a16:creationId xmlns:a16="http://schemas.microsoft.com/office/drawing/2014/main" id="{D5D6FEB8-2834-4169-822E-3ABA3A8FA215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2632225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 dirty="0">
                <a:solidFill>
                  <a:srgbClr val="FFC000"/>
                </a:solidFill>
              </a:rPr>
              <a:t>Benefits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</a:p>
          <a:p>
            <a:r>
              <a:rPr lang="en-US" sz="3200" b="1" dirty="0">
                <a:solidFill>
                  <a:srgbClr val="FFC000"/>
                </a:solidFill>
              </a:rPr>
              <a:t>per personas</a:t>
            </a:r>
            <a:endParaRPr lang="el-GR" sz="3200" b="1" dirty="0">
              <a:solidFill>
                <a:srgbClr val="FFC000"/>
              </a:solidFill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9F176D5B-8E8D-497B-B37D-9F69DB4032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5"/>
          <a:stretch/>
        </p:blipFill>
        <p:spPr>
          <a:xfrm>
            <a:off x="6714698" y="173102"/>
            <a:ext cx="2274949" cy="6461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F0400F-E116-4FE4-9B77-3942C0A7F522}"/>
              </a:ext>
            </a:extLst>
          </p:cNvPr>
          <p:cNvSpPr txBox="1"/>
          <p:nvPr/>
        </p:nvSpPr>
        <p:spPr>
          <a:xfrm>
            <a:off x="1375581" y="3375144"/>
            <a:ext cx="7222508" cy="2544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Differentiating in the market through minimal systems, following the modern architectural trends and with </a:t>
            </a:r>
            <a:r>
              <a:rPr lang="en-US" b="1" dirty="0"/>
              <a:t>higher margins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Easy </a:t>
            </a:r>
            <a:r>
              <a:rPr lang="en-US" b="1" dirty="0"/>
              <a:t>installation</a:t>
            </a:r>
            <a:r>
              <a:rPr lang="en-US" dirty="0"/>
              <a:t> &amp; maintenance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b="1" dirty="0"/>
              <a:t>Fixed cost </a:t>
            </a:r>
            <a:r>
              <a:rPr lang="en-US" dirty="0"/>
              <a:t>of sales due to sales per meter €/m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Product that meets a wide </a:t>
            </a:r>
            <a:r>
              <a:rPr lang="en-US" b="1" dirty="0"/>
              <a:t>range </a:t>
            </a:r>
            <a:r>
              <a:rPr lang="en-US" dirty="0"/>
              <a:t>of needs thanks to the variety of solutions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b="1" dirty="0"/>
              <a:t>Increased clientele </a:t>
            </a:r>
            <a:r>
              <a:rPr lang="en-US" dirty="0"/>
              <a:t>with minimal products ideal for hotel solutions &amp; LSP</a:t>
            </a: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4F229086-B801-4A18-88CC-A96839BF1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599" y="1212560"/>
            <a:ext cx="2304199" cy="169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2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28E5A9A6-4FE4-4E17-B11F-C6D0A668BE22}"/>
              </a:ext>
            </a:extLst>
          </p:cNvPr>
          <p:cNvCxnSpPr/>
          <p:nvPr/>
        </p:nvCxnSpPr>
        <p:spPr>
          <a:xfrm flipH="1">
            <a:off x="5964854" y="3100483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Τίτλος 1">
            <a:extLst>
              <a:ext uri="{FF2B5EF4-FFF2-40B4-BE49-F238E27FC236}">
                <a16:creationId xmlns:a16="http://schemas.microsoft.com/office/drawing/2014/main" id="{584B82AC-BE38-4358-86CE-5EEB76850AC2}"/>
              </a:ext>
            </a:extLst>
          </p:cNvPr>
          <p:cNvSpPr txBox="1">
            <a:spLocks/>
          </p:cNvSpPr>
          <p:nvPr/>
        </p:nvSpPr>
        <p:spPr>
          <a:xfrm>
            <a:off x="5932969" y="2707201"/>
            <a:ext cx="3211031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Architects</a:t>
            </a:r>
            <a:endParaRPr lang="el-GR" sz="2400" b="1" dirty="0">
              <a:solidFill>
                <a:srgbClr val="FFC000"/>
              </a:solidFill>
            </a:endParaRPr>
          </a:p>
        </p:txBody>
      </p:sp>
      <p:sp>
        <p:nvSpPr>
          <p:cNvPr id="9" name="Τίτλος 1">
            <a:extLst>
              <a:ext uri="{FF2B5EF4-FFF2-40B4-BE49-F238E27FC236}">
                <a16:creationId xmlns:a16="http://schemas.microsoft.com/office/drawing/2014/main" id="{D5D6FEB8-2834-4169-822E-3ABA3A8FA215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2632225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 dirty="0">
                <a:solidFill>
                  <a:srgbClr val="FFC000"/>
                </a:solidFill>
              </a:rPr>
              <a:t>Benefits</a:t>
            </a:r>
            <a:endParaRPr lang="en-US" sz="3200" b="1" dirty="0">
              <a:solidFill>
                <a:srgbClr val="FFC000"/>
              </a:solidFill>
            </a:endParaRPr>
          </a:p>
          <a:p>
            <a:r>
              <a:rPr lang="en-US" sz="3200" b="1" dirty="0">
                <a:solidFill>
                  <a:srgbClr val="FFC000"/>
                </a:solidFill>
              </a:rPr>
              <a:t>per personas</a:t>
            </a:r>
            <a:endParaRPr lang="el-GR" sz="3200" b="1" dirty="0">
              <a:solidFill>
                <a:srgbClr val="FFC000"/>
              </a:solidFill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9F176D5B-8E8D-497B-B37D-9F69DB4032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5"/>
          <a:stretch/>
        </p:blipFill>
        <p:spPr>
          <a:xfrm>
            <a:off x="6714698" y="173102"/>
            <a:ext cx="2274949" cy="6461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F0400F-E116-4FE4-9B77-3942C0A7F522}"/>
              </a:ext>
            </a:extLst>
          </p:cNvPr>
          <p:cNvSpPr txBox="1"/>
          <p:nvPr/>
        </p:nvSpPr>
        <p:spPr>
          <a:xfrm>
            <a:off x="1256731" y="3297124"/>
            <a:ext cx="7007735" cy="282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Minimal design with extensive glazing surfaces for </a:t>
            </a:r>
            <a:r>
              <a:rPr lang="en-US" b="1" dirty="0"/>
              <a:t>‘transparent’ architecture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b="1" dirty="0"/>
              <a:t>Differentiating</a:t>
            </a:r>
            <a:r>
              <a:rPr lang="en-US" dirty="0"/>
              <a:t> in the market through brand new innovative solutions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Product that meets a wide </a:t>
            </a:r>
            <a:r>
              <a:rPr lang="en-US" b="1" dirty="0"/>
              <a:t>range</a:t>
            </a:r>
            <a:r>
              <a:rPr lang="en-US" dirty="0"/>
              <a:t> of needs thanks to the variety of solutions with modern, minimal design and the structures for people with special needs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Designing “green” buildings with energy / money </a:t>
            </a:r>
            <a:r>
              <a:rPr lang="en-US" b="1" dirty="0"/>
              <a:t>saving</a:t>
            </a:r>
            <a:r>
              <a:rPr lang="en-US" dirty="0"/>
              <a:t> systems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Satisfying their clients and increasing their </a:t>
            </a:r>
            <a:r>
              <a:rPr lang="en-US" b="1" dirty="0"/>
              <a:t>credibility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4F229086-B801-4A18-88CC-A96839BF1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599" y="1212560"/>
            <a:ext cx="2304199" cy="169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6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28E5A9A6-4FE4-4E17-B11F-C6D0A668BE22}"/>
              </a:ext>
            </a:extLst>
          </p:cNvPr>
          <p:cNvCxnSpPr/>
          <p:nvPr/>
        </p:nvCxnSpPr>
        <p:spPr>
          <a:xfrm flipH="1">
            <a:off x="5964854" y="3100483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Τίτλος 1">
            <a:extLst>
              <a:ext uri="{FF2B5EF4-FFF2-40B4-BE49-F238E27FC236}">
                <a16:creationId xmlns:a16="http://schemas.microsoft.com/office/drawing/2014/main" id="{584B82AC-BE38-4358-86CE-5EEB76850AC2}"/>
              </a:ext>
            </a:extLst>
          </p:cNvPr>
          <p:cNvSpPr txBox="1">
            <a:spLocks/>
          </p:cNvSpPr>
          <p:nvPr/>
        </p:nvSpPr>
        <p:spPr>
          <a:xfrm>
            <a:off x="5932969" y="2707201"/>
            <a:ext cx="3211031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Home owners</a:t>
            </a:r>
            <a:endParaRPr lang="el-GR" sz="2400" b="1" dirty="0">
              <a:solidFill>
                <a:srgbClr val="FFC000"/>
              </a:solidFill>
            </a:endParaRPr>
          </a:p>
        </p:txBody>
      </p:sp>
      <p:sp>
        <p:nvSpPr>
          <p:cNvPr id="9" name="Τίτλος 1">
            <a:extLst>
              <a:ext uri="{FF2B5EF4-FFF2-40B4-BE49-F238E27FC236}">
                <a16:creationId xmlns:a16="http://schemas.microsoft.com/office/drawing/2014/main" id="{D5D6FEB8-2834-4169-822E-3ABA3A8FA215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2632225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 dirty="0">
                <a:solidFill>
                  <a:srgbClr val="FFC000"/>
                </a:solidFill>
              </a:rPr>
              <a:t>Benefits</a:t>
            </a:r>
            <a:endParaRPr lang="en-US" sz="3200" b="1" dirty="0">
              <a:solidFill>
                <a:srgbClr val="FFC000"/>
              </a:solidFill>
            </a:endParaRPr>
          </a:p>
          <a:p>
            <a:r>
              <a:rPr lang="en-US" sz="3200" b="1" dirty="0">
                <a:solidFill>
                  <a:srgbClr val="FFC000"/>
                </a:solidFill>
              </a:rPr>
              <a:t>per personas</a:t>
            </a:r>
            <a:endParaRPr lang="el-GR" sz="3200" b="1" dirty="0">
              <a:solidFill>
                <a:srgbClr val="FFC000"/>
              </a:solidFill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9F176D5B-8E8D-497B-B37D-9F69DB4032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5"/>
          <a:stretch/>
        </p:blipFill>
        <p:spPr>
          <a:xfrm>
            <a:off x="6714698" y="173102"/>
            <a:ext cx="2274949" cy="6461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F0400F-E116-4FE4-9B77-3942C0A7F522}"/>
              </a:ext>
            </a:extLst>
          </p:cNvPr>
          <p:cNvSpPr txBox="1"/>
          <p:nvPr/>
        </p:nvSpPr>
        <p:spPr>
          <a:xfrm>
            <a:off x="1288857" y="3446060"/>
            <a:ext cx="6943483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Elegant </a:t>
            </a:r>
            <a:r>
              <a:rPr lang="en-US" b="1" dirty="0"/>
              <a:t>coziness</a:t>
            </a:r>
            <a:r>
              <a:rPr lang="en-US" dirty="0"/>
              <a:t> full of natural light thanks to the system's minimal design and the wide glazing surfaces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Cost &amp; energy </a:t>
            </a:r>
            <a:r>
              <a:rPr lang="en-US" b="1" dirty="0"/>
              <a:t>saving</a:t>
            </a:r>
            <a:r>
              <a:rPr lang="en-US" dirty="0"/>
              <a:t> due to the great overall performance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Ease of use and </a:t>
            </a:r>
            <a:r>
              <a:rPr lang="en-US" b="1" dirty="0"/>
              <a:t>long-lasting</a:t>
            </a:r>
            <a:r>
              <a:rPr lang="en-US" dirty="0"/>
              <a:t> flawless functionality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Product that meets a wide </a:t>
            </a:r>
            <a:r>
              <a:rPr lang="en-US" b="1" dirty="0"/>
              <a:t>range</a:t>
            </a:r>
            <a:r>
              <a:rPr lang="en-US" dirty="0"/>
              <a:t> of needs thanks to the variety of solutions and the structures for people with special needs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4F229086-B801-4A18-88CC-A96839BF1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599" y="1212560"/>
            <a:ext cx="2304199" cy="169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1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3B1D1CA5-B7B6-4FA0-86A3-36B2290F2BC6}"/>
              </a:ext>
            </a:extLst>
          </p:cNvPr>
          <p:cNvSpPr/>
          <p:nvPr/>
        </p:nvSpPr>
        <p:spPr>
          <a:xfrm>
            <a:off x="1183116" y="6311785"/>
            <a:ext cx="25066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catalog</a:t>
            </a: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7BB86308-E519-4C2D-A9A4-F08BE2CF59A1}"/>
              </a:ext>
            </a:extLst>
          </p:cNvPr>
          <p:cNvSpPr/>
          <p:nvPr/>
        </p:nvSpPr>
        <p:spPr>
          <a:xfrm>
            <a:off x="5202043" y="6314210"/>
            <a:ext cx="30253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Fabrication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manual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Τίτλος 1">
            <a:extLst>
              <a:ext uri="{FF2B5EF4-FFF2-40B4-BE49-F238E27FC236}">
                <a16:creationId xmlns:a16="http://schemas.microsoft.com/office/drawing/2014/main" id="{ED8EC730-68A3-4661-8D57-E6E20D0389A5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4482250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Catalogs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4B0F48EF-307D-70B2-D89C-021E91DD2F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5"/>
          <a:stretch/>
        </p:blipFill>
        <p:spPr>
          <a:xfrm>
            <a:off x="6714698" y="173102"/>
            <a:ext cx="2274949" cy="646176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2F1DACE9-BB1F-F458-55DE-957D377D97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4" r="-1" b="5961"/>
          <a:stretch/>
        </p:blipFill>
        <p:spPr>
          <a:xfrm>
            <a:off x="754560" y="1699645"/>
            <a:ext cx="3363717" cy="448006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4B9B36D1-379C-3EF5-2AE7-5216504B5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6804" y="2560319"/>
            <a:ext cx="4315905" cy="304827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1350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EAE07D7C-7F7E-427B-BD2C-21CC676F9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Ρόμβος 2">
            <a:extLst>
              <a:ext uri="{FF2B5EF4-FFF2-40B4-BE49-F238E27FC236}">
                <a16:creationId xmlns:a16="http://schemas.microsoft.com/office/drawing/2014/main" id="{2392AB76-E2C2-4FA6-87B5-9309B5B93BD7}"/>
              </a:ext>
            </a:extLst>
          </p:cNvPr>
          <p:cNvSpPr/>
          <p:nvPr/>
        </p:nvSpPr>
        <p:spPr>
          <a:xfrm>
            <a:off x="5827005" y="2680348"/>
            <a:ext cx="648000" cy="648000"/>
          </a:xfrm>
          <a:prstGeom prst="diamon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  <a:endParaRPr lang="el-GR" dirty="0"/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65B003F5-CB84-4FBE-A018-56CD7BEC92D9}"/>
              </a:ext>
            </a:extLst>
          </p:cNvPr>
          <p:cNvSpPr/>
          <p:nvPr/>
        </p:nvSpPr>
        <p:spPr>
          <a:xfrm>
            <a:off x="3316996" y="2680348"/>
            <a:ext cx="2183849" cy="648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Maximum visibility &amp; sense of freedom</a:t>
            </a:r>
          </a:p>
        </p:txBody>
      </p:sp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89E61F51-ECDA-4C08-88C8-B648B476A8C3}"/>
              </a:ext>
            </a:extLst>
          </p:cNvPr>
          <p:cNvCxnSpPr>
            <a:cxnSpLocks/>
            <a:stCxn id="3" idx="1"/>
            <a:endCxn id="4" idx="3"/>
          </p:cNvCxnSpPr>
          <p:nvPr/>
        </p:nvCxnSpPr>
        <p:spPr>
          <a:xfrm flipH="1">
            <a:off x="5500845" y="3004348"/>
            <a:ext cx="32616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Ρόμβος 10">
            <a:extLst>
              <a:ext uri="{FF2B5EF4-FFF2-40B4-BE49-F238E27FC236}">
                <a16:creationId xmlns:a16="http://schemas.microsoft.com/office/drawing/2014/main" id="{B90BCF52-4F65-49EE-919D-63939F1840F4}"/>
              </a:ext>
            </a:extLst>
          </p:cNvPr>
          <p:cNvSpPr/>
          <p:nvPr/>
        </p:nvSpPr>
        <p:spPr>
          <a:xfrm>
            <a:off x="7337151" y="1345044"/>
            <a:ext cx="648000" cy="648000"/>
          </a:xfrm>
          <a:prstGeom prst="diamon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  <a:endParaRPr lang="el-GR" dirty="0"/>
          </a:p>
        </p:txBody>
      </p: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206E20A7-A839-4165-9C20-18E899D7BF38}"/>
              </a:ext>
            </a:extLst>
          </p:cNvPr>
          <p:cNvSpPr/>
          <p:nvPr/>
        </p:nvSpPr>
        <p:spPr>
          <a:xfrm>
            <a:off x="5167745" y="1345044"/>
            <a:ext cx="2075184" cy="64799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Minimal design with concealed frame</a:t>
            </a:r>
          </a:p>
        </p:txBody>
      </p:sp>
      <p:cxnSp>
        <p:nvCxnSpPr>
          <p:cNvPr id="14" name="Ευθεία γραμμή σύνδεσης 13">
            <a:extLst>
              <a:ext uri="{FF2B5EF4-FFF2-40B4-BE49-F238E27FC236}">
                <a16:creationId xmlns:a16="http://schemas.microsoft.com/office/drawing/2014/main" id="{316D8F4B-F6D6-4DE2-9576-B71AA25A4CA2}"/>
              </a:ext>
            </a:extLst>
          </p:cNvPr>
          <p:cNvCxnSpPr>
            <a:cxnSpLocks/>
            <a:stCxn id="11" idx="1"/>
            <a:endCxn id="13" idx="3"/>
          </p:cNvCxnSpPr>
          <p:nvPr/>
        </p:nvCxnSpPr>
        <p:spPr>
          <a:xfrm flipH="1">
            <a:off x="7242929" y="1669044"/>
            <a:ext cx="94222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Ρόμβος 28">
            <a:extLst>
              <a:ext uri="{FF2B5EF4-FFF2-40B4-BE49-F238E27FC236}">
                <a16:creationId xmlns:a16="http://schemas.microsoft.com/office/drawing/2014/main" id="{16C5F9E8-CCBB-4A64-8868-B6D3ED997E0C}"/>
              </a:ext>
            </a:extLst>
          </p:cNvPr>
          <p:cNvSpPr/>
          <p:nvPr/>
        </p:nvSpPr>
        <p:spPr>
          <a:xfrm>
            <a:off x="5017516" y="5690255"/>
            <a:ext cx="648000" cy="648000"/>
          </a:xfrm>
          <a:prstGeom prst="diamon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el-GR" dirty="0"/>
          </a:p>
        </p:txBody>
      </p:sp>
      <p:sp>
        <p:nvSpPr>
          <p:cNvPr id="30" name="Ορθογώνιο 29">
            <a:extLst>
              <a:ext uri="{FF2B5EF4-FFF2-40B4-BE49-F238E27FC236}">
                <a16:creationId xmlns:a16="http://schemas.microsoft.com/office/drawing/2014/main" id="{C091C085-7330-4FB2-B6FE-506DEF2BA934}"/>
              </a:ext>
            </a:extLst>
          </p:cNvPr>
          <p:cNvSpPr/>
          <p:nvPr/>
        </p:nvSpPr>
        <p:spPr>
          <a:xfrm>
            <a:off x="2746363" y="5569526"/>
            <a:ext cx="1920447" cy="90470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Easy &amp; safe access with flat frame flush to the floor</a:t>
            </a:r>
          </a:p>
        </p:txBody>
      </p:sp>
      <p:cxnSp>
        <p:nvCxnSpPr>
          <p:cNvPr id="31" name="Ευθεία γραμμή σύνδεσης 30">
            <a:extLst>
              <a:ext uri="{FF2B5EF4-FFF2-40B4-BE49-F238E27FC236}">
                <a16:creationId xmlns:a16="http://schemas.microsoft.com/office/drawing/2014/main" id="{E7A1A945-9920-4C36-B4B6-D9CD7093F257}"/>
              </a:ext>
            </a:extLst>
          </p:cNvPr>
          <p:cNvCxnSpPr>
            <a:cxnSpLocks/>
            <a:stCxn id="29" idx="1"/>
            <a:endCxn id="30" idx="3"/>
          </p:cNvCxnSpPr>
          <p:nvPr/>
        </p:nvCxnSpPr>
        <p:spPr>
          <a:xfrm flipH="1">
            <a:off x="4666810" y="6014255"/>
            <a:ext cx="350706" cy="7622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Ρόμβος 44">
            <a:extLst>
              <a:ext uri="{FF2B5EF4-FFF2-40B4-BE49-F238E27FC236}">
                <a16:creationId xmlns:a16="http://schemas.microsoft.com/office/drawing/2014/main" id="{D7284A65-CAFF-4F64-BD63-F9E56DDF255B}"/>
              </a:ext>
            </a:extLst>
          </p:cNvPr>
          <p:cNvSpPr/>
          <p:nvPr/>
        </p:nvSpPr>
        <p:spPr>
          <a:xfrm>
            <a:off x="2668996" y="3732951"/>
            <a:ext cx="648000" cy="648000"/>
          </a:xfrm>
          <a:prstGeom prst="diamon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el-GR" dirty="0"/>
          </a:p>
        </p:txBody>
      </p:sp>
      <p:sp>
        <p:nvSpPr>
          <p:cNvPr id="46" name="Ορθογώνιο 45">
            <a:extLst>
              <a:ext uri="{FF2B5EF4-FFF2-40B4-BE49-F238E27FC236}">
                <a16:creationId xmlns:a16="http://schemas.microsoft.com/office/drawing/2014/main" id="{E640268E-63D2-4E36-A3D0-B1CACE89D4C9}"/>
              </a:ext>
            </a:extLst>
          </p:cNvPr>
          <p:cNvSpPr/>
          <p:nvPr/>
        </p:nvSpPr>
        <p:spPr>
          <a:xfrm>
            <a:off x="0" y="3604600"/>
            <a:ext cx="2355272" cy="90470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Energy &amp; cost saving thanks to the high thermal insulation</a:t>
            </a:r>
          </a:p>
        </p:txBody>
      </p:sp>
      <p:cxnSp>
        <p:nvCxnSpPr>
          <p:cNvPr id="47" name="Ευθεία γραμμή σύνδεσης 46">
            <a:extLst>
              <a:ext uri="{FF2B5EF4-FFF2-40B4-BE49-F238E27FC236}">
                <a16:creationId xmlns:a16="http://schemas.microsoft.com/office/drawing/2014/main" id="{1DBA1733-5040-41D7-93D6-4027F52714C7}"/>
              </a:ext>
            </a:extLst>
          </p:cNvPr>
          <p:cNvCxnSpPr>
            <a:cxnSpLocks/>
            <a:stCxn id="45" idx="1"/>
            <a:endCxn id="46" idx="3"/>
          </p:cNvCxnSpPr>
          <p:nvPr/>
        </p:nvCxnSpPr>
        <p:spPr>
          <a:xfrm flipH="1">
            <a:off x="2355272" y="4056951"/>
            <a:ext cx="31372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Ρόμβος 49">
            <a:extLst>
              <a:ext uri="{FF2B5EF4-FFF2-40B4-BE49-F238E27FC236}">
                <a16:creationId xmlns:a16="http://schemas.microsoft.com/office/drawing/2014/main" id="{34545879-AB2E-4266-B220-4118DD4E2098}"/>
              </a:ext>
            </a:extLst>
          </p:cNvPr>
          <p:cNvSpPr/>
          <p:nvPr/>
        </p:nvSpPr>
        <p:spPr>
          <a:xfrm>
            <a:off x="7377722" y="3925364"/>
            <a:ext cx="648000" cy="648000"/>
          </a:xfrm>
          <a:prstGeom prst="diamon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  <a:endParaRPr lang="el-GR" dirty="0"/>
          </a:p>
        </p:txBody>
      </p:sp>
      <p:sp>
        <p:nvSpPr>
          <p:cNvPr id="51" name="Ορθογώνιο 50">
            <a:extLst>
              <a:ext uri="{FF2B5EF4-FFF2-40B4-BE49-F238E27FC236}">
                <a16:creationId xmlns:a16="http://schemas.microsoft.com/office/drawing/2014/main" id="{A52EE696-961F-4406-AA12-98E73FA657ED}"/>
              </a:ext>
            </a:extLst>
          </p:cNvPr>
          <p:cNvSpPr/>
          <p:nvPr/>
        </p:nvSpPr>
        <p:spPr>
          <a:xfrm>
            <a:off x="6741498" y="4894754"/>
            <a:ext cx="1920447" cy="90470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High security with multi-locking mechanism</a:t>
            </a:r>
          </a:p>
        </p:txBody>
      </p:sp>
      <p:cxnSp>
        <p:nvCxnSpPr>
          <p:cNvPr id="52" name="Ευθεία γραμμή σύνδεσης 51">
            <a:extLst>
              <a:ext uri="{FF2B5EF4-FFF2-40B4-BE49-F238E27FC236}">
                <a16:creationId xmlns:a16="http://schemas.microsoft.com/office/drawing/2014/main" id="{42D9367B-50A5-4287-940C-81893BF436BC}"/>
              </a:ext>
            </a:extLst>
          </p:cNvPr>
          <p:cNvCxnSpPr>
            <a:cxnSpLocks/>
            <a:stCxn id="50" idx="2"/>
            <a:endCxn id="51" idx="0"/>
          </p:cNvCxnSpPr>
          <p:nvPr/>
        </p:nvCxnSpPr>
        <p:spPr>
          <a:xfrm>
            <a:off x="7701722" y="4573364"/>
            <a:ext cx="0" cy="32139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Ρόμβος 59">
            <a:extLst>
              <a:ext uri="{FF2B5EF4-FFF2-40B4-BE49-F238E27FC236}">
                <a16:creationId xmlns:a16="http://schemas.microsoft.com/office/drawing/2014/main" id="{C4FF1852-F576-466E-8D2D-61A29E054625}"/>
              </a:ext>
            </a:extLst>
          </p:cNvPr>
          <p:cNvSpPr/>
          <p:nvPr/>
        </p:nvSpPr>
        <p:spPr>
          <a:xfrm>
            <a:off x="2746363" y="1738190"/>
            <a:ext cx="648000" cy="648000"/>
          </a:xfrm>
          <a:prstGeom prst="diamon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el-GR" dirty="0"/>
          </a:p>
        </p:txBody>
      </p:sp>
      <p:sp>
        <p:nvSpPr>
          <p:cNvPr id="61" name="Ορθογώνιο 60">
            <a:extLst>
              <a:ext uri="{FF2B5EF4-FFF2-40B4-BE49-F238E27FC236}">
                <a16:creationId xmlns:a16="http://schemas.microsoft.com/office/drawing/2014/main" id="{7B5B6339-6107-422E-BD0D-A657FAF5E8E5}"/>
              </a:ext>
            </a:extLst>
          </p:cNvPr>
          <p:cNvSpPr/>
          <p:nvPr/>
        </p:nvSpPr>
        <p:spPr>
          <a:xfrm>
            <a:off x="766048" y="1492332"/>
            <a:ext cx="1642932" cy="113971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Total comfort thanks to the high sound reduction level</a:t>
            </a:r>
          </a:p>
        </p:txBody>
      </p:sp>
      <p:cxnSp>
        <p:nvCxnSpPr>
          <p:cNvPr id="62" name="Ευθεία γραμμή σύνδεσης 61">
            <a:extLst>
              <a:ext uri="{FF2B5EF4-FFF2-40B4-BE49-F238E27FC236}">
                <a16:creationId xmlns:a16="http://schemas.microsoft.com/office/drawing/2014/main" id="{09D6ADDD-618E-4AA3-96BE-52EC1A7BDB67}"/>
              </a:ext>
            </a:extLst>
          </p:cNvPr>
          <p:cNvCxnSpPr>
            <a:cxnSpLocks/>
            <a:stCxn id="60" idx="1"/>
            <a:endCxn id="61" idx="3"/>
          </p:cNvCxnSpPr>
          <p:nvPr/>
        </p:nvCxnSpPr>
        <p:spPr>
          <a:xfrm flipH="1">
            <a:off x="2408980" y="2062190"/>
            <a:ext cx="337383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B500F405-2BAC-48EA-AFC3-739626269E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1" t="655"/>
          <a:stretch/>
        </p:blipFill>
        <p:spPr>
          <a:xfrm>
            <a:off x="6716695" y="170372"/>
            <a:ext cx="2261450" cy="648000"/>
          </a:xfrm>
          <a:prstGeom prst="rect">
            <a:avLst/>
          </a:prstGeom>
        </p:spPr>
      </p:pic>
      <p:sp>
        <p:nvSpPr>
          <p:cNvPr id="22" name="Τίτλος 1">
            <a:extLst>
              <a:ext uri="{FF2B5EF4-FFF2-40B4-BE49-F238E27FC236}">
                <a16:creationId xmlns:a16="http://schemas.microsoft.com/office/drawing/2014/main" id="{3C56E071-F873-3C2B-CC0F-52AADCF26EC6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2632225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 dirty="0">
                <a:solidFill>
                  <a:srgbClr val="FFC000"/>
                </a:solidFill>
              </a:rPr>
              <a:t>Benefits</a:t>
            </a:r>
          </a:p>
        </p:txBody>
      </p:sp>
    </p:spTree>
    <p:extLst>
      <p:ext uri="{BB962C8B-B14F-4D97-AF65-F5344CB8AC3E}">
        <p14:creationId xmlns:p14="http://schemas.microsoft.com/office/powerpoint/2010/main" val="369927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1" grpId="0" animBg="1"/>
      <p:bldP spid="13" grpId="0" animBg="1"/>
      <p:bldP spid="29" grpId="0" animBg="1"/>
      <p:bldP spid="30" grpId="0" animBg="1"/>
      <p:bldP spid="45" grpId="0" animBg="1"/>
      <p:bldP spid="46" grpId="0" animBg="1"/>
      <p:bldP spid="50" grpId="0" animBg="1"/>
      <p:bldP spid="51" grpId="0" animBg="1"/>
      <p:bldP spid="60" grpId="0" animBg="1"/>
      <p:bldP spid="6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Τίτλος 1">
            <a:extLst>
              <a:ext uri="{FF2B5EF4-FFF2-40B4-BE49-F238E27FC236}">
                <a16:creationId xmlns:a16="http://schemas.microsoft.com/office/drawing/2014/main" id="{EDAF4222-3FA8-4336-BF10-981C651AC32B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4482250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Promotional material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3B1D1CA5-B7B6-4FA0-86A3-36B2290F2BC6}"/>
              </a:ext>
            </a:extLst>
          </p:cNvPr>
          <p:cNvSpPr/>
          <p:nvPr/>
        </p:nvSpPr>
        <p:spPr>
          <a:xfrm>
            <a:off x="1520226" y="6027305"/>
            <a:ext cx="24283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ctr" defTabSz="91440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prstClr val="black"/>
                </a:solidFill>
              </a:rPr>
              <a:t>Pre-qualification brochure</a:t>
            </a: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7BB86308-E519-4C2D-A9A4-F08BE2CF59A1}"/>
              </a:ext>
            </a:extLst>
          </p:cNvPr>
          <p:cNvSpPr/>
          <p:nvPr/>
        </p:nvSpPr>
        <p:spPr>
          <a:xfrm>
            <a:off x="5540746" y="6027305"/>
            <a:ext cx="1750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data sheet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B153468B-5A53-A15D-6F5B-13EB239660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5"/>
          <a:stretch/>
        </p:blipFill>
        <p:spPr>
          <a:xfrm>
            <a:off x="6714698" y="173102"/>
            <a:ext cx="2274949" cy="646176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4E9A7E6A-C581-B809-EE7A-533751DAD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674" y="2122293"/>
            <a:ext cx="3015421" cy="3802652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74B46822-3555-C2E2-3310-F42DD472A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858" y="2122292"/>
            <a:ext cx="2690469" cy="380265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4736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id="{F1470BEF-46A8-448F-99FF-3AA2DA5430DB}"/>
              </a:ext>
            </a:extLst>
          </p:cNvPr>
          <p:cNvSpPr txBox="1">
            <a:spLocks/>
          </p:cNvSpPr>
          <p:nvPr/>
        </p:nvSpPr>
        <p:spPr>
          <a:xfrm>
            <a:off x="5090615" y="5244723"/>
            <a:ext cx="3819705" cy="10804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2">
                    <a:lumMod val="25000"/>
                  </a:schemeClr>
                </a:solidFill>
              </a:rPr>
              <a:t>Thank you </a:t>
            </a:r>
          </a:p>
          <a:p>
            <a:r>
              <a:rPr lang="en-US" sz="4000" dirty="0">
                <a:solidFill>
                  <a:schemeClr val="bg2">
                    <a:lumMod val="25000"/>
                  </a:schemeClr>
                </a:solidFill>
              </a:rPr>
              <a:t>for your attention</a:t>
            </a:r>
            <a:endParaRPr lang="el-GR" sz="40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41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CFDC524B-913F-4AA5-9597-79B0711FC84A}"/>
              </a:ext>
            </a:extLst>
          </p:cNvPr>
          <p:cNvCxnSpPr/>
          <p:nvPr/>
        </p:nvCxnSpPr>
        <p:spPr>
          <a:xfrm flipH="1">
            <a:off x="5932966" y="2389947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63E34CE-2945-4762-8EEA-108A7B7F9EEA}"/>
              </a:ext>
            </a:extLst>
          </p:cNvPr>
          <p:cNvSpPr/>
          <p:nvPr/>
        </p:nvSpPr>
        <p:spPr>
          <a:xfrm>
            <a:off x="5932966" y="2561093"/>
            <a:ext cx="3056681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Sound reduction 42dB 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Certified performance from the Aristotle University of Thessaloniki</a:t>
            </a:r>
            <a:endParaRPr lang="en-US" sz="1600" dirty="0"/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IGU 32mm </a:t>
            </a:r>
            <a:endParaRPr lang="el-GR" dirty="0"/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Minimal installation</a:t>
            </a:r>
            <a:r>
              <a:rPr lang="el-GR" dirty="0"/>
              <a:t> </a:t>
            </a:r>
            <a:r>
              <a:rPr lang="en-US" dirty="0"/>
              <a:t>with concealed frames</a:t>
            </a:r>
          </a:p>
        </p:txBody>
      </p:sp>
      <p:sp>
        <p:nvSpPr>
          <p:cNvPr id="17" name="Τίτλος 1">
            <a:extLst>
              <a:ext uri="{FF2B5EF4-FFF2-40B4-BE49-F238E27FC236}">
                <a16:creationId xmlns:a16="http://schemas.microsoft.com/office/drawing/2014/main" id="{AAA76F11-C92A-43A6-8BC0-35683988EB49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2632225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 dirty="0">
                <a:solidFill>
                  <a:srgbClr val="FFC000"/>
                </a:solidFill>
              </a:rPr>
              <a:t>Benefits</a:t>
            </a:r>
          </a:p>
        </p:txBody>
      </p:sp>
      <p:sp>
        <p:nvSpPr>
          <p:cNvPr id="18" name="Τίτλος 1">
            <a:extLst>
              <a:ext uri="{FF2B5EF4-FFF2-40B4-BE49-F238E27FC236}">
                <a16:creationId xmlns:a16="http://schemas.microsoft.com/office/drawing/2014/main" id="{449269C7-5585-40A5-A7D6-418F3256ED89}"/>
              </a:ext>
            </a:extLst>
          </p:cNvPr>
          <p:cNvSpPr txBox="1">
            <a:spLocks/>
          </p:cNvSpPr>
          <p:nvPr/>
        </p:nvSpPr>
        <p:spPr>
          <a:xfrm>
            <a:off x="5905257" y="1996665"/>
            <a:ext cx="3211031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Total comfort</a:t>
            </a:r>
            <a:endParaRPr lang="el-GR" sz="2400" b="1" dirty="0">
              <a:solidFill>
                <a:srgbClr val="FFC000"/>
              </a:solidFill>
            </a:endParaRP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98052446-6E4D-42D2-B429-3E6F075497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5"/>
          <a:stretch/>
        </p:blipFill>
        <p:spPr>
          <a:xfrm>
            <a:off x="6714698" y="173102"/>
            <a:ext cx="2274949" cy="646176"/>
          </a:xfrm>
          <a:prstGeom prst="rect">
            <a:avLst/>
          </a:prstGeom>
        </p:spPr>
      </p:pic>
      <p:pic>
        <p:nvPicPr>
          <p:cNvPr id="12" name="Θέση εικόνας 6">
            <a:extLst>
              <a:ext uri="{FF2B5EF4-FFF2-40B4-BE49-F238E27FC236}">
                <a16:creationId xmlns:a16="http://schemas.microsoft.com/office/drawing/2014/main" id="{6EBFA8A0-6EAA-4CF7-A2E1-F1E29C4C8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7" t="210" r="19941" b="6568"/>
          <a:stretch/>
        </p:blipFill>
        <p:spPr>
          <a:xfrm>
            <a:off x="-1" y="1146220"/>
            <a:ext cx="4722853" cy="5711779"/>
          </a:xfrm>
          <a:custGeom>
            <a:avLst/>
            <a:gdLst>
              <a:gd name="connsiteX0" fmla="*/ 0 w 4863402"/>
              <a:gd name="connsiteY0" fmla="*/ 0 h 4403076"/>
              <a:gd name="connsiteX1" fmla="*/ 4863402 w 4863402"/>
              <a:gd name="connsiteY1" fmla="*/ 0 h 4403076"/>
              <a:gd name="connsiteX2" fmla="*/ 4863402 w 4863402"/>
              <a:gd name="connsiteY2" fmla="*/ 4403076 h 4403076"/>
              <a:gd name="connsiteX3" fmla="*/ 0 w 4863402"/>
              <a:gd name="connsiteY3" fmla="*/ 4403076 h 4403076"/>
              <a:gd name="connsiteX4" fmla="*/ 0 w 4863402"/>
              <a:gd name="connsiteY4" fmla="*/ 0 h 4403076"/>
              <a:gd name="connsiteX0" fmla="*/ 0 w 4863402"/>
              <a:gd name="connsiteY0" fmla="*/ 13175 h 4416251"/>
              <a:gd name="connsiteX1" fmla="*/ 4561952 w 4863402"/>
              <a:gd name="connsiteY1" fmla="*/ 0 h 4416251"/>
              <a:gd name="connsiteX2" fmla="*/ 4863402 w 4863402"/>
              <a:gd name="connsiteY2" fmla="*/ 13175 h 4416251"/>
              <a:gd name="connsiteX3" fmla="*/ 4863402 w 4863402"/>
              <a:gd name="connsiteY3" fmla="*/ 4416251 h 4416251"/>
              <a:gd name="connsiteX4" fmla="*/ 0 w 4863402"/>
              <a:gd name="connsiteY4" fmla="*/ 4416251 h 4416251"/>
              <a:gd name="connsiteX5" fmla="*/ 0 w 4863402"/>
              <a:gd name="connsiteY5" fmla="*/ 13175 h 4416251"/>
              <a:gd name="connsiteX0" fmla="*/ 0 w 4863402"/>
              <a:gd name="connsiteY0" fmla="*/ 325884 h 4728960"/>
              <a:gd name="connsiteX1" fmla="*/ 4561952 w 4863402"/>
              <a:gd name="connsiteY1" fmla="*/ 312709 h 4728960"/>
              <a:gd name="connsiteX2" fmla="*/ 4863402 w 4863402"/>
              <a:gd name="connsiteY2" fmla="*/ 325884 h 4728960"/>
              <a:gd name="connsiteX3" fmla="*/ 4863402 w 4863402"/>
              <a:gd name="connsiteY3" fmla="*/ 4728960 h 4728960"/>
              <a:gd name="connsiteX4" fmla="*/ 0 w 4863402"/>
              <a:gd name="connsiteY4" fmla="*/ 4728960 h 4728960"/>
              <a:gd name="connsiteX5" fmla="*/ 0 w 4863402"/>
              <a:gd name="connsiteY5" fmla="*/ 325884 h 4728960"/>
              <a:gd name="connsiteX0" fmla="*/ 0 w 4863402"/>
              <a:gd name="connsiteY0" fmla="*/ 386111 h 4789187"/>
              <a:gd name="connsiteX1" fmla="*/ 1668026 w 4863402"/>
              <a:gd name="connsiteY1" fmla="*/ 222212 h 4789187"/>
              <a:gd name="connsiteX2" fmla="*/ 4561952 w 4863402"/>
              <a:gd name="connsiteY2" fmla="*/ 372936 h 4789187"/>
              <a:gd name="connsiteX3" fmla="*/ 4863402 w 4863402"/>
              <a:gd name="connsiteY3" fmla="*/ 386111 h 4789187"/>
              <a:gd name="connsiteX4" fmla="*/ 4863402 w 4863402"/>
              <a:gd name="connsiteY4" fmla="*/ 4789187 h 4789187"/>
              <a:gd name="connsiteX5" fmla="*/ 0 w 4863402"/>
              <a:gd name="connsiteY5" fmla="*/ 4789187 h 4789187"/>
              <a:gd name="connsiteX6" fmla="*/ 0 w 4863402"/>
              <a:gd name="connsiteY6" fmla="*/ 386111 h 4789187"/>
              <a:gd name="connsiteX0" fmla="*/ 0 w 4863402"/>
              <a:gd name="connsiteY0" fmla="*/ 937626 h 5340702"/>
              <a:gd name="connsiteX1" fmla="*/ 1647929 w 4863402"/>
              <a:gd name="connsiteY1" fmla="*/ 4 h 5340702"/>
              <a:gd name="connsiteX2" fmla="*/ 4561952 w 4863402"/>
              <a:gd name="connsiteY2" fmla="*/ 924451 h 5340702"/>
              <a:gd name="connsiteX3" fmla="*/ 4863402 w 4863402"/>
              <a:gd name="connsiteY3" fmla="*/ 937626 h 5340702"/>
              <a:gd name="connsiteX4" fmla="*/ 4863402 w 4863402"/>
              <a:gd name="connsiteY4" fmla="*/ 5340702 h 5340702"/>
              <a:gd name="connsiteX5" fmla="*/ 0 w 4863402"/>
              <a:gd name="connsiteY5" fmla="*/ 5340702 h 5340702"/>
              <a:gd name="connsiteX6" fmla="*/ 0 w 4863402"/>
              <a:gd name="connsiteY6" fmla="*/ 937626 h 5340702"/>
              <a:gd name="connsiteX0" fmla="*/ 0 w 4863402"/>
              <a:gd name="connsiteY0" fmla="*/ 1037322 h 5440398"/>
              <a:gd name="connsiteX1" fmla="*/ 1647929 w 4863402"/>
              <a:gd name="connsiteY1" fmla="*/ 99700 h 5440398"/>
              <a:gd name="connsiteX2" fmla="*/ 4561952 w 4863402"/>
              <a:gd name="connsiteY2" fmla="*/ 1024147 h 5440398"/>
              <a:gd name="connsiteX3" fmla="*/ 4863402 w 4863402"/>
              <a:gd name="connsiteY3" fmla="*/ 1037322 h 5440398"/>
              <a:gd name="connsiteX4" fmla="*/ 4863402 w 4863402"/>
              <a:gd name="connsiteY4" fmla="*/ 5440398 h 5440398"/>
              <a:gd name="connsiteX5" fmla="*/ 0 w 4863402"/>
              <a:gd name="connsiteY5" fmla="*/ 5440398 h 5440398"/>
              <a:gd name="connsiteX6" fmla="*/ 0 w 4863402"/>
              <a:gd name="connsiteY6" fmla="*/ 1037322 h 5440398"/>
              <a:gd name="connsiteX0" fmla="*/ 0 w 4863402"/>
              <a:gd name="connsiteY0" fmla="*/ 1037322 h 5440398"/>
              <a:gd name="connsiteX1" fmla="*/ 1647929 w 4863402"/>
              <a:gd name="connsiteY1" fmla="*/ 99700 h 5440398"/>
              <a:gd name="connsiteX2" fmla="*/ 4561952 w 4863402"/>
              <a:gd name="connsiteY2" fmla="*/ 1024147 h 5440398"/>
              <a:gd name="connsiteX3" fmla="*/ 4863402 w 4863402"/>
              <a:gd name="connsiteY3" fmla="*/ 1037322 h 5440398"/>
              <a:gd name="connsiteX4" fmla="*/ 4863402 w 4863402"/>
              <a:gd name="connsiteY4" fmla="*/ 5440398 h 5440398"/>
              <a:gd name="connsiteX5" fmla="*/ 0 w 4863402"/>
              <a:gd name="connsiteY5" fmla="*/ 5440398 h 5440398"/>
              <a:gd name="connsiteX6" fmla="*/ 0 w 4863402"/>
              <a:gd name="connsiteY6" fmla="*/ 1037322 h 5440398"/>
              <a:gd name="connsiteX0" fmla="*/ 0 w 4863402"/>
              <a:gd name="connsiteY0" fmla="*/ 886960 h 5290036"/>
              <a:gd name="connsiteX1" fmla="*/ 904351 w 4863402"/>
              <a:gd name="connsiteY1" fmla="*/ 110111 h 5290036"/>
              <a:gd name="connsiteX2" fmla="*/ 4561952 w 4863402"/>
              <a:gd name="connsiteY2" fmla="*/ 873785 h 5290036"/>
              <a:gd name="connsiteX3" fmla="*/ 4863402 w 4863402"/>
              <a:gd name="connsiteY3" fmla="*/ 886960 h 5290036"/>
              <a:gd name="connsiteX4" fmla="*/ 4863402 w 4863402"/>
              <a:gd name="connsiteY4" fmla="*/ 5290036 h 5290036"/>
              <a:gd name="connsiteX5" fmla="*/ 0 w 4863402"/>
              <a:gd name="connsiteY5" fmla="*/ 5290036 h 5290036"/>
              <a:gd name="connsiteX6" fmla="*/ 0 w 4863402"/>
              <a:gd name="connsiteY6" fmla="*/ 886960 h 5290036"/>
              <a:gd name="connsiteX0" fmla="*/ 0 w 4863402"/>
              <a:gd name="connsiteY0" fmla="*/ 980698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80698 h 5383774"/>
              <a:gd name="connsiteX0" fmla="*/ 0 w 4863402"/>
              <a:gd name="connsiteY0" fmla="*/ 900311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00311 h 5383774"/>
              <a:gd name="connsiteX0" fmla="*/ 0 w 4863402"/>
              <a:gd name="connsiteY0" fmla="*/ 900311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00311 h 5383774"/>
              <a:gd name="connsiteX0" fmla="*/ 0 w 4863402"/>
              <a:gd name="connsiteY0" fmla="*/ 870166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870166 h 5383774"/>
              <a:gd name="connsiteX0" fmla="*/ 0 w 4863402"/>
              <a:gd name="connsiteY0" fmla="*/ 860756 h 5374364"/>
              <a:gd name="connsiteX1" fmla="*/ 663191 w 4863402"/>
              <a:gd name="connsiteY1" fmla="*/ 104004 h 5374364"/>
              <a:gd name="connsiteX2" fmla="*/ 4561952 w 4863402"/>
              <a:gd name="connsiteY2" fmla="*/ 958113 h 5374364"/>
              <a:gd name="connsiteX3" fmla="*/ 4863402 w 4863402"/>
              <a:gd name="connsiteY3" fmla="*/ 971288 h 5374364"/>
              <a:gd name="connsiteX4" fmla="*/ 4863402 w 4863402"/>
              <a:gd name="connsiteY4" fmla="*/ 5374364 h 5374364"/>
              <a:gd name="connsiteX5" fmla="*/ 0 w 4863402"/>
              <a:gd name="connsiteY5" fmla="*/ 5374364 h 5374364"/>
              <a:gd name="connsiteX6" fmla="*/ 0 w 4863402"/>
              <a:gd name="connsiteY6" fmla="*/ 860756 h 5374364"/>
              <a:gd name="connsiteX0" fmla="*/ 0 w 4863402"/>
              <a:gd name="connsiteY0" fmla="*/ 885780 h 5399388"/>
              <a:gd name="connsiteX1" fmla="*/ 663191 w 4863402"/>
              <a:gd name="connsiteY1" fmla="*/ 129028 h 5399388"/>
              <a:gd name="connsiteX2" fmla="*/ 4561952 w 4863402"/>
              <a:gd name="connsiteY2" fmla="*/ 983137 h 5399388"/>
              <a:gd name="connsiteX3" fmla="*/ 4863402 w 4863402"/>
              <a:gd name="connsiteY3" fmla="*/ 996312 h 5399388"/>
              <a:gd name="connsiteX4" fmla="*/ 4863402 w 4863402"/>
              <a:gd name="connsiteY4" fmla="*/ 5399388 h 5399388"/>
              <a:gd name="connsiteX5" fmla="*/ 0 w 4863402"/>
              <a:gd name="connsiteY5" fmla="*/ 5399388 h 5399388"/>
              <a:gd name="connsiteX6" fmla="*/ 0 w 4863402"/>
              <a:gd name="connsiteY6" fmla="*/ 885780 h 5399388"/>
              <a:gd name="connsiteX0" fmla="*/ 0 w 4863402"/>
              <a:gd name="connsiteY0" fmla="*/ 756752 h 5270360"/>
              <a:gd name="connsiteX1" fmla="*/ 663191 w 4863402"/>
              <a:gd name="connsiteY1" fmla="*/ 0 h 5270360"/>
              <a:gd name="connsiteX2" fmla="*/ 4561952 w 4863402"/>
              <a:gd name="connsiteY2" fmla="*/ 854109 h 5270360"/>
              <a:gd name="connsiteX3" fmla="*/ 4863402 w 4863402"/>
              <a:gd name="connsiteY3" fmla="*/ 867284 h 5270360"/>
              <a:gd name="connsiteX4" fmla="*/ 4863402 w 4863402"/>
              <a:gd name="connsiteY4" fmla="*/ 5270360 h 5270360"/>
              <a:gd name="connsiteX5" fmla="*/ 0 w 4863402"/>
              <a:gd name="connsiteY5" fmla="*/ 5270360 h 5270360"/>
              <a:gd name="connsiteX6" fmla="*/ 0 w 4863402"/>
              <a:gd name="connsiteY6" fmla="*/ 756752 h 5270360"/>
              <a:gd name="connsiteX0" fmla="*/ 0 w 4863402"/>
              <a:gd name="connsiteY0" fmla="*/ 1078300 h 5591908"/>
              <a:gd name="connsiteX1" fmla="*/ 984738 w 4863402"/>
              <a:gd name="connsiteY1" fmla="*/ 0 h 5591908"/>
              <a:gd name="connsiteX2" fmla="*/ 4561952 w 4863402"/>
              <a:gd name="connsiteY2" fmla="*/ 1175657 h 5591908"/>
              <a:gd name="connsiteX3" fmla="*/ 4863402 w 4863402"/>
              <a:gd name="connsiteY3" fmla="*/ 1188832 h 5591908"/>
              <a:gd name="connsiteX4" fmla="*/ 4863402 w 4863402"/>
              <a:gd name="connsiteY4" fmla="*/ 5591908 h 5591908"/>
              <a:gd name="connsiteX5" fmla="*/ 0 w 4863402"/>
              <a:gd name="connsiteY5" fmla="*/ 5591908 h 5591908"/>
              <a:gd name="connsiteX6" fmla="*/ 0 w 4863402"/>
              <a:gd name="connsiteY6" fmla="*/ 1078300 h 5591908"/>
              <a:gd name="connsiteX0" fmla="*/ 0 w 4863402"/>
              <a:gd name="connsiteY0" fmla="*/ 1198881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0 w 4863402"/>
              <a:gd name="connsiteY6" fmla="*/ 1198881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86190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86190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5269559"/>
              <a:gd name="connsiteY0" fmla="*/ 1218977 h 5712489"/>
              <a:gd name="connsiteX1" fmla="*/ 1055076 w 5269559"/>
              <a:gd name="connsiteY1" fmla="*/ 0 h 5712489"/>
              <a:gd name="connsiteX2" fmla="*/ 4561952 w 5269559"/>
              <a:gd name="connsiteY2" fmla="*/ 1286190 h 5712489"/>
              <a:gd name="connsiteX3" fmla="*/ 4863402 w 5269559"/>
              <a:gd name="connsiteY3" fmla="*/ 5712489 h 5712489"/>
              <a:gd name="connsiteX4" fmla="*/ 0 w 5269559"/>
              <a:gd name="connsiteY4" fmla="*/ 5712489 h 5712489"/>
              <a:gd name="connsiteX5" fmla="*/ 30145 w 5269559"/>
              <a:gd name="connsiteY5" fmla="*/ 1218977 h 5712489"/>
              <a:gd name="connsiteX0" fmla="*/ 30145 w 5260007"/>
              <a:gd name="connsiteY0" fmla="*/ 1218977 h 5712489"/>
              <a:gd name="connsiteX1" fmla="*/ 1055076 w 5260007"/>
              <a:gd name="connsiteY1" fmla="*/ 0 h 5712489"/>
              <a:gd name="connsiteX2" fmla="*/ 4531807 w 5260007"/>
              <a:gd name="connsiteY2" fmla="*/ 1497205 h 5712489"/>
              <a:gd name="connsiteX3" fmla="*/ 4863402 w 5260007"/>
              <a:gd name="connsiteY3" fmla="*/ 5712489 h 5712489"/>
              <a:gd name="connsiteX4" fmla="*/ 0 w 5260007"/>
              <a:gd name="connsiteY4" fmla="*/ 5712489 h 5712489"/>
              <a:gd name="connsiteX5" fmla="*/ 30145 w 5260007"/>
              <a:gd name="connsiteY5" fmla="*/ 1218977 h 5712489"/>
              <a:gd name="connsiteX0" fmla="*/ 30145 w 5146848"/>
              <a:gd name="connsiteY0" fmla="*/ 1218977 h 5712489"/>
              <a:gd name="connsiteX1" fmla="*/ 1055076 w 5146848"/>
              <a:gd name="connsiteY1" fmla="*/ 0 h 5712489"/>
              <a:gd name="connsiteX2" fmla="*/ 4531807 w 5146848"/>
              <a:gd name="connsiteY2" fmla="*/ 1497205 h 5712489"/>
              <a:gd name="connsiteX3" fmla="*/ 4863402 w 5146848"/>
              <a:gd name="connsiteY3" fmla="*/ 5712489 h 5712489"/>
              <a:gd name="connsiteX4" fmla="*/ 0 w 5146848"/>
              <a:gd name="connsiteY4" fmla="*/ 5712489 h 5712489"/>
              <a:gd name="connsiteX5" fmla="*/ 30145 w 5146848"/>
              <a:gd name="connsiteY5" fmla="*/ 1218977 h 5712489"/>
              <a:gd name="connsiteX0" fmla="*/ 30145 w 5154344"/>
              <a:gd name="connsiteY0" fmla="*/ 1218977 h 5712489"/>
              <a:gd name="connsiteX1" fmla="*/ 1055076 w 5154344"/>
              <a:gd name="connsiteY1" fmla="*/ 0 h 5712489"/>
              <a:gd name="connsiteX2" fmla="*/ 4572001 w 5154344"/>
              <a:gd name="connsiteY2" fmla="*/ 1657979 h 5712489"/>
              <a:gd name="connsiteX3" fmla="*/ 4863402 w 5154344"/>
              <a:gd name="connsiteY3" fmla="*/ 5712489 h 5712489"/>
              <a:gd name="connsiteX4" fmla="*/ 0 w 5154344"/>
              <a:gd name="connsiteY4" fmla="*/ 5712489 h 5712489"/>
              <a:gd name="connsiteX5" fmla="*/ 30145 w 5154344"/>
              <a:gd name="connsiteY5" fmla="*/ 1218977 h 5712489"/>
              <a:gd name="connsiteX0" fmla="*/ 30145 w 5164275"/>
              <a:gd name="connsiteY0" fmla="*/ 1218977 h 5712489"/>
              <a:gd name="connsiteX1" fmla="*/ 1055076 w 5164275"/>
              <a:gd name="connsiteY1" fmla="*/ 0 h 5712489"/>
              <a:gd name="connsiteX2" fmla="*/ 4622243 w 5164275"/>
              <a:gd name="connsiteY2" fmla="*/ 2019719 h 5712489"/>
              <a:gd name="connsiteX3" fmla="*/ 4863402 w 5164275"/>
              <a:gd name="connsiteY3" fmla="*/ 5712489 h 5712489"/>
              <a:gd name="connsiteX4" fmla="*/ 0 w 5164275"/>
              <a:gd name="connsiteY4" fmla="*/ 5712489 h 5712489"/>
              <a:gd name="connsiteX5" fmla="*/ 30145 w 5164275"/>
              <a:gd name="connsiteY5" fmla="*/ 1218977 h 5712489"/>
              <a:gd name="connsiteX0" fmla="*/ 30145 w 5174885"/>
              <a:gd name="connsiteY0" fmla="*/ 1218977 h 5712489"/>
              <a:gd name="connsiteX1" fmla="*/ 1055076 w 5174885"/>
              <a:gd name="connsiteY1" fmla="*/ 0 h 5712489"/>
              <a:gd name="connsiteX2" fmla="*/ 4672485 w 5174885"/>
              <a:gd name="connsiteY2" fmla="*/ 2491991 h 5712489"/>
              <a:gd name="connsiteX3" fmla="*/ 4863402 w 5174885"/>
              <a:gd name="connsiteY3" fmla="*/ 5712489 h 5712489"/>
              <a:gd name="connsiteX4" fmla="*/ 0 w 5174885"/>
              <a:gd name="connsiteY4" fmla="*/ 5712489 h 5712489"/>
              <a:gd name="connsiteX5" fmla="*/ 30145 w 5174885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672485 w 4863402"/>
              <a:gd name="connsiteY2" fmla="*/ 2491991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722726 w 4863402"/>
              <a:gd name="connsiteY2" fmla="*/ 2642716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722726 w 4863402"/>
              <a:gd name="connsiteY2" fmla="*/ 2642716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642716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642716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713054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713054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22731"/>
              <a:gd name="connsiteY0" fmla="*/ 1218977 h 5712489"/>
              <a:gd name="connsiteX1" fmla="*/ 1055076 w 4722731"/>
              <a:gd name="connsiteY1" fmla="*/ 0 h 5712489"/>
              <a:gd name="connsiteX2" fmla="*/ 4722726 w 4722731"/>
              <a:gd name="connsiteY2" fmla="*/ 2713054 h 5712489"/>
              <a:gd name="connsiteX3" fmla="*/ 4360984 w 4722731"/>
              <a:gd name="connsiteY3" fmla="*/ 5682345 h 5712489"/>
              <a:gd name="connsiteX4" fmla="*/ 0 w 4722731"/>
              <a:gd name="connsiteY4" fmla="*/ 5712489 h 5712489"/>
              <a:gd name="connsiteX5" fmla="*/ 30145 w 4722731"/>
              <a:gd name="connsiteY5" fmla="*/ 1218977 h 5712489"/>
              <a:gd name="connsiteX0" fmla="*/ 30145 w 4722747"/>
              <a:gd name="connsiteY0" fmla="*/ 1218977 h 5712489"/>
              <a:gd name="connsiteX1" fmla="*/ 1055076 w 4722747"/>
              <a:gd name="connsiteY1" fmla="*/ 0 h 5712489"/>
              <a:gd name="connsiteX2" fmla="*/ 4722726 w 4722747"/>
              <a:gd name="connsiteY2" fmla="*/ 2713054 h 5712489"/>
              <a:gd name="connsiteX3" fmla="*/ 4642338 w 4722747"/>
              <a:gd name="connsiteY3" fmla="*/ 5672297 h 5712489"/>
              <a:gd name="connsiteX4" fmla="*/ 0 w 4722747"/>
              <a:gd name="connsiteY4" fmla="*/ 5712489 h 5712489"/>
              <a:gd name="connsiteX5" fmla="*/ 30145 w 4722747"/>
              <a:gd name="connsiteY5" fmla="*/ 1218977 h 5712489"/>
              <a:gd name="connsiteX0" fmla="*/ 30145 w 4722757"/>
              <a:gd name="connsiteY0" fmla="*/ 1218977 h 5712489"/>
              <a:gd name="connsiteX1" fmla="*/ 1055076 w 4722757"/>
              <a:gd name="connsiteY1" fmla="*/ 0 h 5712489"/>
              <a:gd name="connsiteX2" fmla="*/ 4722726 w 4722757"/>
              <a:gd name="connsiteY2" fmla="*/ 2713054 h 5712489"/>
              <a:gd name="connsiteX3" fmla="*/ 4642338 w 4722757"/>
              <a:gd name="connsiteY3" fmla="*/ 5672297 h 5712489"/>
              <a:gd name="connsiteX4" fmla="*/ 0 w 4722757"/>
              <a:gd name="connsiteY4" fmla="*/ 5712489 h 5712489"/>
              <a:gd name="connsiteX5" fmla="*/ 30145 w 4722757"/>
              <a:gd name="connsiteY5" fmla="*/ 1218977 h 5712489"/>
              <a:gd name="connsiteX0" fmla="*/ 30145 w 4722853"/>
              <a:gd name="connsiteY0" fmla="*/ 1218977 h 5712489"/>
              <a:gd name="connsiteX1" fmla="*/ 1055076 w 4722853"/>
              <a:gd name="connsiteY1" fmla="*/ 0 h 5712489"/>
              <a:gd name="connsiteX2" fmla="*/ 4722726 w 4722853"/>
              <a:gd name="connsiteY2" fmla="*/ 2713054 h 5712489"/>
              <a:gd name="connsiteX3" fmla="*/ 4692580 w 4722853"/>
              <a:gd name="connsiteY3" fmla="*/ 5702442 h 5712489"/>
              <a:gd name="connsiteX4" fmla="*/ 0 w 4722853"/>
              <a:gd name="connsiteY4" fmla="*/ 5712489 h 5712489"/>
              <a:gd name="connsiteX5" fmla="*/ 30145 w 4722853"/>
              <a:gd name="connsiteY5" fmla="*/ 1218977 h 571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2853" h="5712489">
                <a:moveTo>
                  <a:pt x="30145" y="1218977"/>
                </a:moveTo>
                <a:cubicBezTo>
                  <a:pt x="609600" y="518105"/>
                  <a:pt x="535911" y="595049"/>
                  <a:pt x="1055076" y="0"/>
                </a:cubicBezTo>
                <a:lnTo>
                  <a:pt x="4722726" y="2713054"/>
                </a:lnTo>
                <a:cubicBezTo>
                  <a:pt x="4724401" y="3835957"/>
                  <a:pt x="4709326" y="4633130"/>
                  <a:pt x="4692580" y="5702442"/>
                </a:cubicBezTo>
                <a:lnTo>
                  <a:pt x="0" y="5712489"/>
                </a:lnTo>
                <a:lnTo>
                  <a:pt x="30145" y="1218977"/>
                </a:lnTo>
                <a:close/>
              </a:path>
            </a:pathLst>
          </a:cu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47AA4386-16C7-4961-A6A9-3BAEC6EC1B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244" y="5148286"/>
            <a:ext cx="1059403" cy="140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7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Εικόνα 9">
            <a:extLst>
              <a:ext uri="{FF2B5EF4-FFF2-40B4-BE49-F238E27FC236}">
                <a16:creationId xmlns:a16="http://schemas.microsoft.com/office/drawing/2014/main" id="{7362819C-CBD4-4E8E-8B03-9A1015863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20856"/>
            <a:ext cx="5393233" cy="4337144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63E34CE-2945-4762-8EEA-108A7B7F9EEA}"/>
              </a:ext>
            </a:extLst>
          </p:cNvPr>
          <p:cNvSpPr/>
          <p:nvPr/>
        </p:nvSpPr>
        <p:spPr>
          <a:xfrm>
            <a:off x="5932966" y="2556436"/>
            <a:ext cx="3211031" cy="3503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Thermal insulated profiles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Fiberglass reinforced polyamides 24 &amp; 20 mm width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PVC profiles at the bottom frame &amp; at the interlocking profile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IGU 3</a:t>
            </a:r>
            <a:r>
              <a:rPr lang="el-GR" dirty="0"/>
              <a:t>2</a:t>
            </a:r>
            <a:r>
              <a:rPr lang="en-US" dirty="0"/>
              <a:t> mm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17" name="Τίτλος 1">
            <a:extLst>
              <a:ext uri="{FF2B5EF4-FFF2-40B4-BE49-F238E27FC236}">
                <a16:creationId xmlns:a16="http://schemas.microsoft.com/office/drawing/2014/main" id="{AAA76F11-C92A-43A6-8BC0-35683988EB49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2632225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 dirty="0">
                <a:solidFill>
                  <a:srgbClr val="FFC000"/>
                </a:solidFill>
              </a:rPr>
              <a:t>Benefits</a:t>
            </a:r>
          </a:p>
        </p:txBody>
      </p:sp>
      <p:sp>
        <p:nvSpPr>
          <p:cNvPr id="18" name="Τίτλος 1">
            <a:extLst>
              <a:ext uri="{FF2B5EF4-FFF2-40B4-BE49-F238E27FC236}">
                <a16:creationId xmlns:a16="http://schemas.microsoft.com/office/drawing/2014/main" id="{449269C7-5585-40A5-A7D6-418F3256ED89}"/>
              </a:ext>
            </a:extLst>
          </p:cNvPr>
          <p:cNvSpPr txBox="1">
            <a:spLocks/>
          </p:cNvSpPr>
          <p:nvPr/>
        </p:nvSpPr>
        <p:spPr>
          <a:xfrm>
            <a:off x="5932965" y="1996665"/>
            <a:ext cx="3211031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Energy &amp; cost saving</a:t>
            </a:r>
            <a:endParaRPr lang="el-GR" sz="2400" b="1" dirty="0">
              <a:solidFill>
                <a:srgbClr val="FFC000"/>
              </a:solidFill>
            </a:endParaRPr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093BD9CD-A90C-4F2C-8674-F9D4BC30C9EE}"/>
              </a:ext>
            </a:extLst>
          </p:cNvPr>
          <p:cNvSpPr/>
          <p:nvPr/>
        </p:nvSpPr>
        <p:spPr>
          <a:xfrm>
            <a:off x="3287043" y="4961900"/>
            <a:ext cx="550667" cy="534124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Οβάλ 12">
            <a:extLst>
              <a:ext uri="{FF2B5EF4-FFF2-40B4-BE49-F238E27FC236}">
                <a16:creationId xmlns:a16="http://schemas.microsoft.com/office/drawing/2014/main" id="{86643F58-6D6C-4669-9083-AF29C858BE2D}"/>
              </a:ext>
            </a:extLst>
          </p:cNvPr>
          <p:cNvSpPr/>
          <p:nvPr/>
        </p:nvSpPr>
        <p:spPr>
          <a:xfrm>
            <a:off x="3053325" y="5666510"/>
            <a:ext cx="1018101" cy="772704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98052446-6E4D-42D2-B429-3E6F075497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5"/>
          <a:stretch/>
        </p:blipFill>
        <p:spPr>
          <a:xfrm>
            <a:off x="6714698" y="173102"/>
            <a:ext cx="2274949" cy="646176"/>
          </a:xfrm>
          <a:prstGeom prst="rect">
            <a:avLst/>
          </a:prstGeom>
        </p:spPr>
      </p:pic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9E7DC674-09DB-41F4-90A4-240326C23ACB}"/>
              </a:ext>
            </a:extLst>
          </p:cNvPr>
          <p:cNvCxnSpPr/>
          <p:nvPr/>
        </p:nvCxnSpPr>
        <p:spPr>
          <a:xfrm flipH="1">
            <a:off x="5932966" y="2389947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45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BDB2CA7-B906-4339-A804-9D21D562A3E5}"/>
              </a:ext>
            </a:extLst>
          </p:cNvPr>
          <p:cNvSpPr txBox="1">
            <a:spLocks/>
          </p:cNvSpPr>
          <p:nvPr/>
        </p:nvSpPr>
        <p:spPr>
          <a:xfrm>
            <a:off x="5932967" y="1996665"/>
            <a:ext cx="3211034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Easy &amp; safe access</a:t>
            </a:r>
            <a:endParaRPr lang="el-GR" sz="2400" b="1" dirty="0">
              <a:solidFill>
                <a:srgbClr val="FFC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024FB9-D121-4D62-825E-CD175C7CB9F6}"/>
              </a:ext>
            </a:extLst>
          </p:cNvPr>
          <p:cNvSpPr txBox="1"/>
          <p:nvPr/>
        </p:nvSpPr>
        <p:spPr>
          <a:xfrm>
            <a:off x="5932966" y="2520856"/>
            <a:ext cx="3211034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Easy access with total flat frame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Ideal for children, elders &amp; people with disabilities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On-floor installation with only 32mm frame height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Ideal for renovations</a:t>
            </a:r>
          </a:p>
        </p:txBody>
      </p:sp>
      <p:sp>
        <p:nvSpPr>
          <p:cNvPr id="16" name="Τίτλος 1">
            <a:extLst>
              <a:ext uri="{FF2B5EF4-FFF2-40B4-BE49-F238E27FC236}">
                <a16:creationId xmlns:a16="http://schemas.microsoft.com/office/drawing/2014/main" id="{5BC5CC42-A6B6-4D01-BF85-64B1421C7BD9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2632225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 dirty="0">
                <a:solidFill>
                  <a:srgbClr val="FFC000"/>
                </a:solidFill>
              </a:rPr>
              <a:t>Benefits</a:t>
            </a:r>
          </a:p>
        </p:txBody>
      </p:sp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6ADB42E3-A34D-4730-9B75-BE22B4792B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5"/>
          <a:stretch/>
        </p:blipFill>
        <p:spPr>
          <a:xfrm>
            <a:off x="6714698" y="173102"/>
            <a:ext cx="2274949" cy="646176"/>
          </a:xfrm>
          <a:prstGeom prst="rect">
            <a:avLst/>
          </a:prstGeom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C9583FA6-BEB3-4743-ADA3-8CD3641F4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20856"/>
            <a:ext cx="5393233" cy="4337144"/>
          </a:xfrm>
          <a:prstGeom prst="rect">
            <a:avLst/>
          </a:prstGeom>
        </p:spPr>
      </p:pic>
      <p:cxnSp>
        <p:nvCxnSpPr>
          <p:cNvPr id="6" name="Ευθύγραμμο βέλος σύνδεσης 5">
            <a:extLst>
              <a:ext uri="{FF2B5EF4-FFF2-40B4-BE49-F238E27FC236}">
                <a16:creationId xmlns:a16="http://schemas.microsoft.com/office/drawing/2014/main" id="{4D37816B-11D4-4D45-B539-A95D03732C40}"/>
              </a:ext>
            </a:extLst>
          </p:cNvPr>
          <p:cNvCxnSpPr>
            <a:cxnSpLocks/>
          </p:cNvCxnSpPr>
          <p:nvPr/>
        </p:nvCxnSpPr>
        <p:spPr>
          <a:xfrm>
            <a:off x="1520226" y="5929746"/>
            <a:ext cx="0" cy="55418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638DCEC-3F98-4BE6-A082-A7FCB90CCE9B}"/>
              </a:ext>
            </a:extLst>
          </p:cNvPr>
          <p:cNvSpPr txBox="1"/>
          <p:nvPr/>
        </p:nvSpPr>
        <p:spPr>
          <a:xfrm>
            <a:off x="758226" y="602217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32mm</a:t>
            </a:r>
            <a:endParaRPr lang="el-GR" dirty="0"/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7F269839-28D3-47C9-8AD9-80D6285A9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6061" y="5418147"/>
            <a:ext cx="793835" cy="788689"/>
          </a:xfrm>
          <a:prstGeom prst="rect">
            <a:avLst/>
          </a:prstGeom>
        </p:spPr>
      </p:pic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FEAFC58B-D751-4EE8-9E6D-D43B4319C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8423" y="5418147"/>
            <a:ext cx="792549" cy="788689"/>
          </a:xfrm>
          <a:prstGeom prst="rect">
            <a:avLst/>
          </a:prstGeom>
        </p:spPr>
      </p:pic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F03B8678-069B-4ACA-8F6D-7A1F8407CF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9172" y="5418147"/>
            <a:ext cx="788689" cy="788689"/>
          </a:xfrm>
          <a:prstGeom prst="rect">
            <a:avLst/>
          </a:prstGeom>
        </p:spPr>
      </p:pic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B65B3E57-76E8-4AF5-BC6C-B8D0DE49B742}"/>
              </a:ext>
            </a:extLst>
          </p:cNvPr>
          <p:cNvCxnSpPr/>
          <p:nvPr/>
        </p:nvCxnSpPr>
        <p:spPr>
          <a:xfrm flipH="1">
            <a:off x="5932966" y="2389947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391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BDB2CA7-B906-4339-A804-9D21D562A3E5}"/>
              </a:ext>
            </a:extLst>
          </p:cNvPr>
          <p:cNvSpPr txBox="1">
            <a:spLocks/>
          </p:cNvSpPr>
          <p:nvPr/>
        </p:nvSpPr>
        <p:spPr>
          <a:xfrm>
            <a:off x="5770880" y="1993126"/>
            <a:ext cx="3211034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High security</a:t>
            </a:r>
            <a:endParaRPr lang="el-GR" sz="2400" b="1" dirty="0">
              <a:solidFill>
                <a:srgbClr val="FFC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024FB9-D121-4D62-825E-CD175C7CB9F6}"/>
              </a:ext>
            </a:extLst>
          </p:cNvPr>
          <p:cNvSpPr txBox="1"/>
          <p:nvPr/>
        </p:nvSpPr>
        <p:spPr>
          <a:xfrm>
            <a:off x="5770880" y="2590128"/>
            <a:ext cx="3373120" cy="1882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Multi-locking mechanism with 5-year guarantee from ALUMIL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Difficulty to push up the sash with the extra anti-lift accessories of the mechanism for maximum security</a:t>
            </a:r>
          </a:p>
        </p:txBody>
      </p:sp>
      <p:sp>
        <p:nvSpPr>
          <p:cNvPr id="16" name="Τίτλος 1">
            <a:extLst>
              <a:ext uri="{FF2B5EF4-FFF2-40B4-BE49-F238E27FC236}">
                <a16:creationId xmlns:a16="http://schemas.microsoft.com/office/drawing/2014/main" id="{5BC5CC42-A6B6-4D01-BF85-64B1421C7BD9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2632225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 dirty="0">
                <a:solidFill>
                  <a:srgbClr val="FFC000"/>
                </a:solidFill>
              </a:rPr>
              <a:t>Benefits</a:t>
            </a:r>
          </a:p>
        </p:txBody>
      </p:sp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6ADB42E3-A34D-4730-9B75-BE22B4792B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5"/>
          <a:stretch/>
        </p:blipFill>
        <p:spPr>
          <a:xfrm>
            <a:off x="6714698" y="173102"/>
            <a:ext cx="2274949" cy="646176"/>
          </a:xfrm>
          <a:prstGeom prst="rect">
            <a:avLst/>
          </a:prstGeom>
        </p:spPr>
      </p:pic>
      <p:pic>
        <p:nvPicPr>
          <p:cNvPr id="10" name="Θέση εικόνας 6">
            <a:extLst>
              <a:ext uri="{FF2B5EF4-FFF2-40B4-BE49-F238E27FC236}">
                <a16:creationId xmlns:a16="http://schemas.microsoft.com/office/drawing/2014/main" id="{172FC6BC-168B-47AB-877C-B5F59A98D8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7" t="210" r="19941" b="6568"/>
          <a:stretch/>
        </p:blipFill>
        <p:spPr>
          <a:xfrm>
            <a:off x="-1" y="1146220"/>
            <a:ext cx="4722853" cy="5711779"/>
          </a:xfrm>
          <a:custGeom>
            <a:avLst/>
            <a:gdLst>
              <a:gd name="connsiteX0" fmla="*/ 0 w 4863402"/>
              <a:gd name="connsiteY0" fmla="*/ 0 h 4403076"/>
              <a:gd name="connsiteX1" fmla="*/ 4863402 w 4863402"/>
              <a:gd name="connsiteY1" fmla="*/ 0 h 4403076"/>
              <a:gd name="connsiteX2" fmla="*/ 4863402 w 4863402"/>
              <a:gd name="connsiteY2" fmla="*/ 4403076 h 4403076"/>
              <a:gd name="connsiteX3" fmla="*/ 0 w 4863402"/>
              <a:gd name="connsiteY3" fmla="*/ 4403076 h 4403076"/>
              <a:gd name="connsiteX4" fmla="*/ 0 w 4863402"/>
              <a:gd name="connsiteY4" fmla="*/ 0 h 4403076"/>
              <a:gd name="connsiteX0" fmla="*/ 0 w 4863402"/>
              <a:gd name="connsiteY0" fmla="*/ 13175 h 4416251"/>
              <a:gd name="connsiteX1" fmla="*/ 4561952 w 4863402"/>
              <a:gd name="connsiteY1" fmla="*/ 0 h 4416251"/>
              <a:gd name="connsiteX2" fmla="*/ 4863402 w 4863402"/>
              <a:gd name="connsiteY2" fmla="*/ 13175 h 4416251"/>
              <a:gd name="connsiteX3" fmla="*/ 4863402 w 4863402"/>
              <a:gd name="connsiteY3" fmla="*/ 4416251 h 4416251"/>
              <a:gd name="connsiteX4" fmla="*/ 0 w 4863402"/>
              <a:gd name="connsiteY4" fmla="*/ 4416251 h 4416251"/>
              <a:gd name="connsiteX5" fmla="*/ 0 w 4863402"/>
              <a:gd name="connsiteY5" fmla="*/ 13175 h 4416251"/>
              <a:gd name="connsiteX0" fmla="*/ 0 w 4863402"/>
              <a:gd name="connsiteY0" fmla="*/ 325884 h 4728960"/>
              <a:gd name="connsiteX1" fmla="*/ 4561952 w 4863402"/>
              <a:gd name="connsiteY1" fmla="*/ 312709 h 4728960"/>
              <a:gd name="connsiteX2" fmla="*/ 4863402 w 4863402"/>
              <a:gd name="connsiteY2" fmla="*/ 325884 h 4728960"/>
              <a:gd name="connsiteX3" fmla="*/ 4863402 w 4863402"/>
              <a:gd name="connsiteY3" fmla="*/ 4728960 h 4728960"/>
              <a:gd name="connsiteX4" fmla="*/ 0 w 4863402"/>
              <a:gd name="connsiteY4" fmla="*/ 4728960 h 4728960"/>
              <a:gd name="connsiteX5" fmla="*/ 0 w 4863402"/>
              <a:gd name="connsiteY5" fmla="*/ 325884 h 4728960"/>
              <a:gd name="connsiteX0" fmla="*/ 0 w 4863402"/>
              <a:gd name="connsiteY0" fmla="*/ 386111 h 4789187"/>
              <a:gd name="connsiteX1" fmla="*/ 1668026 w 4863402"/>
              <a:gd name="connsiteY1" fmla="*/ 222212 h 4789187"/>
              <a:gd name="connsiteX2" fmla="*/ 4561952 w 4863402"/>
              <a:gd name="connsiteY2" fmla="*/ 372936 h 4789187"/>
              <a:gd name="connsiteX3" fmla="*/ 4863402 w 4863402"/>
              <a:gd name="connsiteY3" fmla="*/ 386111 h 4789187"/>
              <a:gd name="connsiteX4" fmla="*/ 4863402 w 4863402"/>
              <a:gd name="connsiteY4" fmla="*/ 4789187 h 4789187"/>
              <a:gd name="connsiteX5" fmla="*/ 0 w 4863402"/>
              <a:gd name="connsiteY5" fmla="*/ 4789187 h 4789187"/>
              <a:gd name="connsiteX6" fmla="*/ 0 w 4863402"/>
              <a:gd name="connsiteY6" fmla="*/ 386111 h 4789187"/>
              <a:gd name="connsiteX0" fmla="*/ 0 w 4863402"/>
              <a:gd name="connsiteY0" fmla="*/ 937626 h 5340702"/>
              <a:gd name="connsiteX1" fmla="*/ 1647929 w 4863402"/>
              <a:gd name="connsiteY1" fmla="*/ 4 h 5340702"/>
              <a:gd name="connsiteX2" fmla="*/ 4561952 w 4863402"/>
              <a:gd name="connsiteY2" fmla="*/ 924451 h 5340702"/>
              <a:gd name="connsiteX3" fmla="*/ 4863402 w 4863402"/>
              <a:gd name="connsiteY3" fmla="*/ 937626 h 5340702"/>
              <a:gd name="connsiteX4" fmla="*/ 4863402 w 4863402"/>
              <a:gd name="connsiteY4" fmla="*/ 5340702 h 5340702"/>
              <a:gd name="connsiteX5" fmla="*/ 0 w 4863402"/>
              <a:gd name="connsiteY5" fmla="*/ 5340702 h 5340702"/>
              <a:gd name="connsiteX6" fmla="*/ 0 w 4863402"/>
              <a:gd name="connsiteY6" fmla="*/ 937626 h 5340702"/>
              <a:gd name="connsiteX0" fmla="*/ 0 w 4863402"/>
              <a:gd name="connsiteY0" fmla="*/ 1037322 h 5440398"/>
              <a:gd name="connsiteX1" fmla="*/ 1647929 w 4863402"/>
              <a:gd name="connsiteY1" fmla="*/ 99700 h 5440398"/>
              <a:gd name="connsiteX2" fmla="*/ 4561952 w 4863402"/>
              <a:gd name="connsiteY2" fmla="*/ 1024147 h 5440398"/>
              <a:gd name="connsiteX3" fmla="*/ 4863402 w 4863402"/>
              <a:gd name="connsiteY3" fmla="*/ 1037322 h 5440398"/>
              <a:gd name="connsiteX4" fmla="*/ 4863402 w 4863402"/>
              <a:gd name="connsiteY4" fmla="*/ 5440398 h 5440398"/>
              <a:gd name="connsiteX5" fmla="*/ 0 w 4863402"/>
              <a:gd name="connsiteY5" fmla="*/ 5440398 h 5440398"/>
              <a:gd name="connsiteX6" fmla="*/ 0 w 4863402"/>
              <a:gd name="connsiteY6" fmla="*/ 1037322 h 5440398"/>
              <a:gd name="connsiteX0" fmla="*/ 0 w 4863402"/>
              <a:gd name="connsiteY0" fmla="*/ 1037322 h 5440398"/>
              <a:gd name="connsiteX1" fmla="*/ 1647929 w 4863402"/>
              <a:gd name="connsiteY1" fmla="*/ 99700 h 5440398"/>
              <a:gd name="connsiteX2" fmla="*/ 4561952 w 4863402"/>
              <a:gd name="connsiteY2" fmla="*/ 1024147 h 5440398"/>
              <a:gd name="connsiteX3" fmla="*/ 4863402 w 4863402"/>
              <a:gd name="connsiteY3" fmla="*/ 1037322 h 5440398"/>
              <a:gd name="connsiteX4" fmla="*/ 4863402 w 4863402"/>
              <a:gd name="connsiteY4" fmla="*/ 5440398 h 5440398"/>
              <a:gd name="connsiteX5" fmla="*/ 0 w 4863402"/>
              <a:gd name="connsiteY5" fmla="*/ 5440398 h 5440398"/>
              <a:gd name="connsiteX6" fmla="*/ 0 w 4863402"/>
              <a:gd name="connsiteY6" fmla="*/ 1037322 h 5440398"/>
              <a:gd name="connsiteX0" fmla="*/ 0 w 4863402"/>
              <a:gd name="connsiteY0" fmla="*/ 886960 h 5290036"/>
              <a:gd name="connsiteX1" fmla="*/ 904351 w 4863402"/>
              <a:gd name="connsiteY1" fmla="*/ 110111 h 5290036"/>
              <a:gd name="connsiteX2" fmla="*/ 4561952 w 4863402"/>
              <a:gd name="connsiteY2" fmla="*/ 873785 h 5290036"/>
              <a:gd name="connsiteX3" fmla="*/ 4863402 w 4863402"/>
              <a:gd name="connsiteY3" fmla="*/ 886960 h 5290036"/>
              <a:gd name="connsiteX4" fmla="*/ 4863402 w 4863402"/>
              <a:gd name="connsiteY4" fmla="*/ 5290036 h 5290036"/>
              <a:gd name="connsiteX5" fmla="*/ 0 w 4863402"/>
              <a:gd name="connsiteY5" fmla="*/ 5290036 h 5290036"/>
              <a:gd name="connsiteX6" fmla="*/ 0 w 4863402"/>
              <a:gd name="connsiteY6" fmla="*/ 886960 h 5290036"/>
              <a:gd name="connsiteX0" fmla="*/ 0 w 4863402"/>
              <a:gd name="connsiteY0" fmla="*/ 980698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80698 h 5383774"/>
              <a:gd name="connsiteX0" fmla="*/ 0 w 4863402"/>
              <a:gd name="connsiteY0" fmla="*/ 900311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00311 h 5383774"/>
              <a:gd name="connsiteX0" fmla="*/ 0 w 4863402"/>
              <a:gd name="connsiteY0" fmla="*/ 900311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00311 h 5383774"/>
              <a:gd name="connsiteX0" fmla="*/ 0 w 4863402"/>
              <a:gd name="connsiteY0" fmla="*/ 870166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870166 h 5383774"/>
              <a:gd name="connsiteX0" fmla="*/ 0 w 4863402"/>
              <a:gd name="connsiteY0" fmla="*/ 860756 h 5374364"/>
              <a:gd name="connsiteX1" fmla="*/ 663191 w 4863402"/>
              <a:gd name="connsiteY1" fmla="*/ 104004 h 5374364"/>
              <a:gd name="connsiteX2" fmla="*/ 4561952 w 4863402"/>
              <a:gd name="connsiteY2" fmla="*/ 958113 h 5374364"/>
              <a:gd name="connsiteX3" fmla="*/ 4863402 w 4863402"/>
              <a:gd name="connsiteY3" fmla="*/ 971288 h 5374364"/>
              <a:gd name="connsiteX4" fmla="*/ 4863402 w 4863402"/>
              <a:gd name="connsiteY4" fmla="*/ 5374364 h 5374364"/>
              <a:gd name="connsiteX5" fmla="*/ 0 w 4863402"/>
              <a:gd name="connsiteY5" fmla="*/ 5374364 h 5374364"/>
              <a:gd name="connsiteX6" fmla="*/ 0 w 4863402"/>
              <a:gd name="connsiteY6" fmla="*/ 860756 h 5374364"/>
              <a:gd name="connsiteX0" fmla="*/ 0 w 4863402"/>
              <a:gd name="connsiteY0" fmla="*/ 885780 h 5399388"/>
              <a:gd name="connsiteX1" fmla="*/ 663191 w 4863402"/>
              <a:gd name="connsiteY1" fmla="*/ 129028 h 5399388"/>
              <a:gd name="connsiteX2" fmla="*/ 4561952 w 4863402"/>
              <a:gd name="connsiteY2" fmla="*/ 983137 h 5399388"/>
              <a:gd name="connsiteX3" fmla="*/ 4863402 w 4863402"/>
              <a:gd name="connsiteY3" fmla="*/ 996312 h 5399388"/>
              <a:gd name="connsiteX4" fmla="*/ 4863402 w 4863402"/>
              <a:gd name="connsiteY4" fmla="*/ 5399388 h 5399388"/>
              <a:gd name="connsiteX5" fmla="*/ 0 w 4863402"/>
              <a:gd name="connsiteY5" fmla="*/ 5399388 h 5399388"/>
              <a:gd name="connsiteX6" fmla="*/ 0 w 4863402"/>
              <a:gd name="connsiteY6" fmla="*/ 885780 h 5399388"/>
              <a:gd name="connsiteX0" fmla="*/ 0 w 4863402"/>
              <a:gd name="connsiteY0" fmla="*/ 756752 h 5270360"/>
              <a:gd name="connsiteX1" fmla="*/ 663191 w 4863402"/>
              <a:gd name="connsiteY1" fmla="*/ 0 h 5270360"/>
              <a:gd name="connsiteX2" fmla="*/ 4561952 w 4863402"/>
              <a:gd name="connsiteY2" fmla="*/ 854109 h 5270360"/>
              <a:gd name="connsiteX3" fmla="*/ 4863402 w 4863402"/>
              <a:gd name="connsiteY3" fmla="*/ 867284 h 5270360"/>
              <a:gd name="connsiteX4" fmla="*/ 4863402 w 4863402"/>
              <a:gd name="connsiteY4" fmla="*/ 5270360 h 5270360"/>
              <a:gd name="connsiteX5" fmla="*/ 0 w 4863402"/>
              <a:gd name="connsiteY5" fmla="*/ 5270360 h 5270360"/>
              <a:gd name="connsiteX6" fmla="*/ 0 w 4863402"/>
              <a:gd name="connsiteY6" fmla="*/ 756752 h 5270360"/>
              <a:gd name="connsiteX0" fmla="*/ 0 w 4863402"/>
              <a:gd name="connsiteY0" fmla="*/ 1078300 h 5591908"/>
              <a:gd name="connsiteX1" fmla="*/ 984738 w 4863402"/>
              <a:gd name="connsiteY1" fmla="*/ 0 h 5591908"/>
              <a:gd name="connsiteX2" fmla="*/ 4561952 w 4863402"/>
              <a:gd name="connsiteY2" fmla="*/ 1175657 h 5591908"/>
              <a:gd name="connsiteX3" fmla="*/ 4863402 w 4863402"/>
              <a:gd name="connsiteY3" fmla="*/ 1188832 h 5591908"/>
              <a:gd name="connsiteX4" fmla="*/ 4863402 w 4863402"/>
              <a:gd name="connsiteY4" fmla="*/ 5591908 h 5591908"/>
              <a:gd name="connsiteX5" fmla="*/ 0 w 4863402"/>
              <a:gd name="connsiteY5" fmla="*/ 5591908 h 5591908"/>
              <a:gd name="connsiteX6" fmla="*/ 0 w 4863402"/>
              <a:gd name="connsiteY6" fmla="*/ 1078300 h 5591908"/>
              <a:gd name="connsiteX0" fmla="*/ 0 w 4863402"/>
              <a:gd name="connsiteY0" fmla="*/ 1198881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0 w 4863402"/>
              <a:gd name="connsiteY6" fmla="*/ 1198881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86190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86190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5269559"/>
              <a:gd name="connsiteY0" fmla="*/ 1218977 h 5712489"/>
              <a:gd name="connsiteX1" fmla="*/ 1055076 w 5269559"/>
              <a:gd name="connsiteY1" fmla="*/ 0 h 5712489"/>
              <a:gd name="connsiteX2" fmla="*/ 4561952 w 5269559"/>
              <a:gd name="connsiteY2" fmla="*/ 1286190 h 5712489"/>
              <a:gd name="connsiteX3" fmla="*/ 4863402 w 5269559"/>
              <a:gd name="connsiteY3" fmla="*/ 5712489 h 5712489"/>
              <a:gd name="connsiteX4" fmla="*/ 0 w 5269559"/>
              <a:gd name="connsiteY4" fmla="*/ 5712489 h 5712489"/>
              <a:gd name="connsiteX5" fmla="*/ 30145 w 5269559"/>
              <a:gd name="connsiteY5" fmla="*/ 1218977 h 5712489"/>
              <a:gd name="connsiteX0" fmla="*/ 30145 w 5260007"/>
              <a:gd name="connsiteY0" fmla="*/ 1218977 h 5712489"/>
              <a:gd name="connsiteX1" fmla="*/ 1055076 w 5260007"/>
              <a:gd name="connsiteY1" fmla="*/ 0 h 5712489"/>
              <a:gd name="connsiteX2" fmla="*/ 4531807 w 5260007"/>
              <a:gd name="connsiteY2" fmla="*/ 1497205 h 5712489"/>
              <a:gd name="connsiteX3" fmla="*/ 4863402 w 5260007"/>
              <a:gd name="connsiteY3" fmla="*/ 5712489 h 5712489"/>
              <a:gd name="connsiteX4" fmla="*/ 0 w 5260007"/>
              <a:gd name="connsiteY4" fmla="*/ 5712489 h 5712489"/>
              <a:gd name="connsiteX5" fmla="*/ 30145 w 5260007"/>
              <a:gd name="connsiteY5" fmla="*/ 1218977 h 5712489"/>
              <a:gd name="connsiteX0" fmla="*/ 30145 w 5146848"/>
              <a:gd name="connsiteY0" fmla="*/ 1218977 h 5712489"/>
              <a:gd name="connsiteX1" fmla="*/ 1055076 w 5146848"/>
              <a:gd name="connsiteY1" fmla="*/ 0 h 5712489"/>
              <a:gd name="connsiteX2" fmla="*/ 4531807 w 5146848"/>
              <a:gd name="connsiteY2" fmla="*/ 1497205 h 5712489"/>
              <a:gd name="connsiteX3" fmla="*/ 4863402 w 5146848"/>
              <a:gd name="connsiteY3" fmla="*/ 5712489 h 5712489"/>
              <a:gd name="connsiteX4" fmla="*/ 0 w 5146848"/>
              <a:gd name="connsiteY4" fmla="*/ 5712489 h 5712489"/>
              <a:gd name="connsiteX5" fmla="*/ 30145 w 5146848"/>
              <a:gd name="connsiteY5" fmla="*/ 1218977 h 5712489"/>
              <a:gd name="connsiteX0" fmla="*/ 30145 w 5154344"/>
              <a:gd name="connsiteY0" fmla="*/ 1218977 h 5712489"/>
              <a:gd name="connsiteX1" fmla="*/ 1055076 w 5154344"/>
              <a:gd name="connsiteY1" fmla="*/ 0 h 5712489"/>
              <a:gd name="connsiteX2" fmla="*/ 4572001 w 5154344"/>
              <a:gd name="connsiteY2" fmla="*/ 1657979 h 5712489"/>
              <a:gd name="connsiteX3" fmla="*/ 4863402 w 5154344"/>
              <a:gd name="connsiteY3" fmla="*/ 5712489 h 5712489"/>
              <a:gd name="connsiteX4" fmla="*/ 0 w 5154344"/>
              <a:gd name="connsiteY4" fmla="*/ 5712489 h 5712489"/>
              <a:gd name="connsiteX5" fmla="*/ 30145 w 5154344"/>
              <a:gd name="connsiteY5" fmla="*/ 1218977 h 5712489"/>
              <a:gd name="connsiteX0" fmla="*/ 30145 w 5164275"/>
              <a:gd name="connsiteY0" fmla="*/ 1218977 h 5712489"/>
              <a:gd name="connsiteX1" fmla="*/ 1055076 w 5164275"/>
              <a:gd name="connsiteY1" fmla="*/ 0 h 5712489"/>
              <a:gd name="connsiteX2" fmla="*/ 4622243 w 5164275"/>
              <a:gd name="connsiteY2" fmla="*/ 2019719 h 5712489"/>
              <a:gd name="connsiteX3" fmla="*/ 4863402 w 5164275"/>
              <a:gd name="connsiteY3" fmla="*/ 5712489 h 5712489"/>
              <a:gd name="connsiteX4" fmla="*/ 0 w 5164275"/>
              <a:gd name="connsiteY4" fmla="*/ 5712489 h 5712489"/>
              <a:gd name="connsiteX5" fmla="*/ 30145 w 5164275"/>
              <a:gd name="connsiteY5" fmla="*/ 1218977 h 5712489"/>
              <a:gd name="connsiteX0" fmla="*/ 30145 w 5174885"/>
              <a:gd name="connsiteY0" fmla="*/ 1218977 h 5712489"/>
              <a:gd name="connsiteX1" fmla="*/ 1055076 w 5174885"/>
              <a:gd name="connsiteY1" fmla="*/ 0 h 5712489"/>
              <a:gd name="connsiteX2" fmla="*/ 4672485 w 5174885"/>
              <a:gd name="connsiteY2" fmla="*/ 2491991 h 5712489"/>
              <a:gd name="connsiteX3" fmla="*/ 4863402 w 5174885"/>
              <a:gd name="connsiteY3" fmla="*/ 5712489 h 5712489"/>
              <a:gd name="connsiteX4" fmla="*/ 0 w 5174885"/>
              <a:gd name="connsiteY4" fmla="*/ 5712489 h 5712489"/>
              <a:gd name="connsiteX5" fmla="*/ 30145 w 5174885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672485 w 4863402"/>
              <a:gd name="connsiteY2" fmla="*/ 2491991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722726 w 4863402"/>
              <a:gd name="connsiteY2" fmla="*/ 2642716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722726 w 4863402"/>
              <a:gd name="connsiteY2" fmla="*/ 2642716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642716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642716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713054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713054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22731"/>
              <a:gd name="connsiteY0" fmla="*/ 1218977 h 5712489"/>
              <a:gd name="connsiteX1" fmla="*/ 1055076 w 4722731"/>
              <a:gd name="connsiteY1" fmla="*/ 0 h 5712489"/>
              <a:gd name="connsiteX2" fmla="*/ 4722726 w 4722731"/>
              <a:gd name="connsiteY2" fmla="*/ 2713054 h 5712489"/>
              <a:gd name="connsiteX3" fmla="*/ 4360984 w 4722731"/>
              <a:gd name="connsiteY3" fmla="*/ 5682345 h 5712489"/>
              <a:gd name="connsiteX4" fmla="*/ 0 w 4722731"/>
              <a:gd name="connsiteY4" fmla="*/ 5712489 h 5712489"/>
              <a:gd name="connsiteX5" fmla="*/ 30145 w 4722731"/>
              <a:gd name="connsiteY5" fmla="*/ 1218977 h 5712489"/>
              <a:gd name="connsiteX0" fmla="*/ 30145 w 4722747"/>
              <a:gd name="connsiteY0" fmla="*/ 1218977 h 5712489"/>
              <a:gd name="connsiteX1" fmla="*/ 1055076 w 4722747"/>
              <a:gd name="connsiteY1" fmla="*/ 0 h 5712489"/>
              <a:gd name="connsiteX2" fmla="*/ 4722726 w 4722747"/>
              <a:gd name="connsiteY2" fmla="*/ 2713054 h 5712489"/>
              <a:gd name="connsiteX3" fmla="*/ 4642338 w 4722747"/>
              <a:gd name="connsiteY3" fmla="*/ 5672297 h 5712489"/>
              <a:gd name="connsiteX4" fmla="*/ 0 w 4722747"/>
              <a:gd name="connsiteY4" fmla="*/ 5712489 h 5712489"/>
              <a:gd name="connsiteX5" fmla="*/ 30145 w 4722747"/>
              <a:gd name="connsiteY5" fmla="*/ 1218977 h 5712489"/>
              <a:gd name="connsiteX0" fmla="*/ 30145 w 4722757"/>
              <a:gd name="connsiteY0" fmla="*/ 1218977 h 5712489"/>
              <a:gd name="connsiteX1" fmla="*/ 1055076 w 4722757"/>
              <a:gd name="connsiteY1" fmla="*/ 0 h 5712489"/>
              <a:gd name="connsiteX2" fmla="*/ 4722726 w 4722757"/>
              <a:gd name="connsiteY2" fmla="*/ 2713054 h 5712489"/>
              <a:gd name="connsiteX3" fmla="*/ 4642338 w 4722757"/>
              <a:gd name="connsiteY3" fmla="*/ 5672297 h 5712489"/>
              <a:gd name="connsiteX4" fmla="*/ 0 w 4722757"/>
              <a:gd name="connsiteY4" fmla="*/ 5712489 h 5712489"/>
              <a:gd name="connsiteX5" fmla="*/ 30145 w 4722757"/>
              <a:gd name="connsiteY5" fmla="*/ 1218977 h 5712489"/>
              <a:gd name="connsiteX0" fmla="*/ 30145 w 4722853"/>
              <a:gd name="connsiteY0" fmla="*/ 1218977 h 5712489"/>
              <a:gd name="connsiteX1" fmla="*/ 1055076 w 4722853"/>
              <a:gd name="connsiteY1" fmla="*/ 0 h 5712489"/>
              <a:gd name="connsiteX2" fmla="*/ 4722726 w 4722853"/>
              <a:gd name="connsiteY2" fmla="*/ 2713054 h 5712489"/>
              <a:gd name="connsiteX3" fmla="*/ 4692580 w 4722853"/>
              <a:gd name="connsiteY3" fmla="*/ 5702442 h 5712489"/>
              <a:gd name="connsiteX4" fmla="*/ 0 w 4722853"/>
              <a:gd name="connsiteY4" fmla="*/ 5712489 h 5712489"/>
              <a:gd name="connsiteX5" fmla="*/ 30145 w 4722853"/>
              <a:gd name="connsiteY5" fmla="*/ 1218977 h 571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2853" h="5712489">
                <a:moveTo>
                  <a:pt x="30145" y="1218977"/>
                </a:moveTo>
                <a:cubicBezTo>
                  <a:pt x="609600" y="518105"/>
                  <a:pt x="535911" y="595049"/>
                  <a:pt x="1055076" y="0"/>
                </a:cubicBezTo>
                <a:lnTo>
                  <a:pt x="4722726" y="2713054"/>
                </a:lnTo>
                <a:cubicBezTo>
                  <a:pt x="4724401" y="3835957"/>
                  <a:pt x="4709326" y="4633130"/>
                  <a:pt x="4692580" y="5702442"/>
                </a:cubicBezTo>
                <a:lnTo>
                  <a:pt x="0" y="5712489"/>
                </a:lnTo>
                <a:lnTo>
                  <a:pt x="30145" y="1218977"/>
                </a:lnTo>
                <a:close/>
              </a:path>
            </a:pathLst>
          </a:custGeom>
        </p:spPr>
      </p:pic>
      <p:cxnSp>
        <p:nvCxnSpPr>
          <p:cNvPr id="8" name="Ευθεία γραμμή σύνδεσης 7">
            <a:extLst>
              <a:ext uri="{FF2B5EF4-FFF2-40B4-BE49-F238E27FC236}">
                <a16:creationId xmlns:a16="http://schemas.microsoft.com/office/drawing/2014/main" id="{9208DD6B-34A2-405F-8C09-28D6059EEDF5}"/>
              </a:ext>
            </a:extLst>
          </p:cNvPr>
          <p:cNvCxnSpPr>
            <a:cxnSpLocks/>
          </p:cNvCxnSpPr>
          <p:nvPr/>
        </p:nvCxnSpPr>
        <p:spPr>
          <a:xfrm flipH="1">
            <a:off x="5770880" y="2389947"/>
            <a:ext cx="337312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431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7_Προσαρμοσμένη σχεδίαση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Προσαρμοσμένη σχεδίαση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Προσαρμοσμένη σχεδίαση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Προσαρμοσμένη σχεδίαση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CREENS INS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resentations" ma:contentTypeID="0x01010058CB53696FB3AB49B6DE1F5161D5312300724175B93B69B7419C46F032A893C0FD" ma:contentTypeVersion="7299" ma:contentTypeDescription="Presentations" ma:contentTypeScope="" ma:versionID="9c0eae4ac7fad0bcf5e5b82e46fa700c">
  <xsd:schema xmlns:xsd="http://www.w3.org/2001/XMLSchema" xmlns:xs="http://www.w3.org/2001/XMLSchema" xmlns:p="http://schemas.microsoft.com/office/2006/metadata/properties" xmlns:ns2="4185b8d0-a6ee-43ce-b45d-70896bd8c6c6" targetNamespace="http://schemas.microsoft.com/office/2006/metadata/properties" ma:root="true" ma:fieldsID="086f6ae0628d7cb3e44763e062ad74d6" ns2:_="">
    <xsd:import namespace="4185b8d0-a6ee-43ce-b45d-70896bd8c6c6"/>
    <xsd:element name="properties">
      <xsd:complexType>
        <xsd:sequence>
          <xsd:element name="documentManagement">
            <xsd:complexType>
              <xsd:all>
                <xsd:element ref="ns2:System" minOccurs="0"/>
                <xsd:element ref="ns2:SystemType" minOccurs="0"/>
                <xsd:element ref="ns2:SpecialSystems" minOccurs="0"/>
                <xsd:element ref="ns2:Tier" minOccurs="0"/>
                <xsd:element ref="ns2:SurfaceTreatments" minOccurs="0"/>
                <xsd:element ref="ns2:Lang" minOccurs="0"/>
                <xsd:element ref="ns2:Year"/>
                <xsd:element ref="ns2:SharedFlag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85b8d0-a6ee-43ce-b45d-70896bd8c6c6" elementFormDefault="qualified">
    <xsd:import namespace="http://schemas.microsoft.com/office/2006/documentManagement/types"/>
    <xsd:import namespace="http://schemas.microsoft.com/office/infopath/2007/PartnerControls"/>
    <xsd:element name="System" ma:index="2" nillable="true" ma:displayName="System" ma:internalName="System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FC10"/>
                    <xsd:enumeration value="FC50"/>
                    <xsd:enumeration value="FC60"/>
                    <xsd:enumeration value="FC80"/>
                    <xsd:enumeration value="FS1000"/>
                    <xsd:enumeration value="GL1000"/>
                    <xsd:enumeration value="H2100"/>
                    <xsd:enumeration value="H2200"/>
                    <xsd:enumeration value="H2300"/>
                    <xsd:enumeration value="H2400"/>
                    <xsd:enumeration value="H2500"/>
                    <xsd:enumeration value="H2700"/>
                    <xsd:enumeration value="INTERNO"/>
                    <xsd:enumeration value="MD67"/>
                    <xsd:enumeration value="MF65"/>
                    <xsd:enumeration value="MF6500"/>
                    <xsd:enumeration value="MU65"/>
                    <xsd:enumeration value="M1"/>
                    <xsd:enumeration value="M105 URBAN"/>
                    <xsd:enumeration value="M10800"/>
                    <xsd:enumeration value="M10880"/>
                    <xsd:enumeration value="M11000"/>
                    <xsd:enumeration value="M11500"/>
                    <xsd:enumeration value="M12000"/>
                    <xsd:enumeration value="M12500"/>
                    <xsd:enumeration value="M12600"/>
                    <xsd:enumeration value="M13000"/>
                    <xsd:enumeration value="M13500"/>
                    <xsd:enumeration value="M13700"/>
                    <xsd:enumeration value="M13800"/>
                    <xsd:enumeration value="M14000"/>
                    <xsd:enumeration value="M14300"/>
                    <xsd:enumeration value="M14500"/>
                    <xsd:enumeration value="M14600"/>
                    <xsd:enumeration value="M15000"/>
                    <xsd:enumeration value="M150000"/>
                    <xsd:enumeration value="M19800"/>
                    <xsd:enumeration value="M200"/>
                    <xsd:enumeration value="M20000"/>
                    <xsd:enumeration value="M20500"/>
                    <xsd:enumeration value="M20650"/>
                    <xsd:enumeration value="M23000"/>
                    <xsd:enumeration value="M23300"/>
                    <xsd:enumeration value="M23500"/>
                    <xsd:enumeration value="M25000"/>
                    <xsd:enumeration value="M25000 (601 Washington)"/>
                    <xsd:enumeration value="M3"/>
                    <xsd:enumeration value="M300"/>
                    <xsd:enumeration value="M30600"/>
                    <xsd:enumeration value="M35"/>
                    <xsd:enumeration value="M35 URBAN"/>
                    <xsd:enumeration value="M3650"/>
                    <xsd:enumeration value="M4"/>
                    <xsd:enumeration value="M4000 POLYCARBONATE SHEETS"/>
                    <xsd:enumeration value="M450"/>
                    <xsd:enumeration value="M4500"/>
                    <xsd:enumeration value="M45000"/>
                    <xsd:enumeration value="M470"/>
                    <xsd:enumeration value="M470 LS"/>
                    <xsd:enumeration value="M50"/>
                    <xsd:enumeration value="M50 FR"/>
                    <xsd:enumeration value="M51"/>
                    <xsd:enumeration value="M5300"/>
                    <xsd:enumeration value="M5600"/>
                    <xsd:enumeration value="M5660"/>
                    <xsd:enumeration value="M6"/>
                    <xsd:enumeration value="M60"/>
                    <xsd:enumeration value="M6000"/>
                    <xsd:enumeration value="M62500"/>
                    <xsd:enumeration value="M630"/>
                    <xsd:enumeration value="M65"/>
                    <xsd:enumeration value="M7"/>
                    <xsd:enumeration value="M7 FR"/>
                    <xsd:enumeration value="M70 (KIKAR HAMEDINA)"/>
                    <xsd:enumeration value="M7000 J-Bond"/>
                    <xsd:enumeration value="M75"/>
                    <xsd:enumeration value="M7700 Barcode"/>
                    <xsd:enumeration value="M78"/>
                    <xsd:enumeration value="M8000"/>
                    <xsd:enumeration value="M8100"/>
                    <xsd:enumeration value="M8200"/>
                    <xsd:enumeration value="M8250"/>
                    <xsd:enumeration value="M84 FR"/>
                    <xsd:enumeration value="M840"/>
                    <xsd:enumeration value="M85S"/>
                    <xsd:enumeration value="M850"/>
                    <xsd:enumeration value="M8500"/>
                    <xsd:enumeration value="M8800"/>
                    <xsd:enumeration value="M8900"/>
                    <xsd:enumeration value="M900"/>
                    <xsd:enumeration value="M9000"/>
                    <xsd:enumeration value="M9050"/>
                    <xsd:enumeration value="M9100"/>
                    <xsd:enumeration value="M911"/>
                    <xsd:enumeration value="M9150"/>
                    <xsd:enumeration value="M9200"/>
                    <xsd:enumeration value="M9300"/>
                    <xsd:enumeration value="M940"/>
                    <xsd:enumeration value="M9400"/>
                    <xsd:enumeration value="M9600"/>
                    <xsd:enumeration value="M9650"/>
                    <xsd:enumeration value="M9660"/>
                    <xsd:enumeration value="M9700"/>
                    <xsd:enumeration value="M9760"/>
                    <xsd:enumeration value="M9800"/>
                    <xsd:enumeration value="M9850"/>
                    <xsd:enumeration value="PD100"/>
                    <xsd:enumeration value="PG115P Ithaca"/>
                    <xsd:enumeration value="PG120F"/>
                    <xsd:enumeration value="PG120P Mykonos"/>
                    <xsd:enumeration value="PG120P Paros"/>
                    <xsd:enumeration value="PG160P Santorini"/>
                    <xsd:enumeration value="PNH Double Skin Facade"/>
                    <xsd:enumeration value="PS820"/>
                    <xsd:enumeration value="P100"/>
                    <xsd:enumeration value="P150"/>
                    <xsd:enumeration value="P17"/>
                    <xsd:enumeration value="P19"/>
                    <xsd:enumeration value="P20"/>
                    <xsd:enumeration value="P200"/>
                    <xsd:enumeration value="P21"/>
                    <xsd:enumeration value="P400"/>
                    <xsd:enumeration value="P50"/>
                    <xsd:enumeration value="ROM / Da Vinci project"/>
                    <xsd:enumeration value="SD100"/>
                    <xsd:enumeration value="SD115"/>
                    <xsd:enumeration value="SD130"/>
                    <xsd:enumeration value="SD77"/>
                    <xsd:enumeration value="SD95"/>
                    <xsd:enumeration value="SF85"/>
                    <xsd:enumeration value="S100"/>
                    <xsd:enumeration value="S13600"/>
                    <xsd:enumeration value="S200"/>
                    <xsd:enumeration value="S300"/>
                    <xsd:enumeration value="S30700"/>
                    <xsd:enumeration value="S350"/>
                    <xsd:enumeration value="S350 LT"/>
                    <xsd:enumeration value="S400"/>
                    <xsd:enumeration value="S40000"/>
                    <xsd:enumeration value="S440"/>
                    <xsd:enumeration value="S450"/>
                    <xsd:enumeration value="S500"/>
                    <xsd:enumeration value="S560"/>
                    <xsd:enumeration value="S560 (Century Plaza)"/>
                    <xsd:enumeration value="S560 LT"/>
                    <xsd:enumeration value="S60"/>
                    <xsd:enumeration value="S600"/>
                    <xsd:enumeration value="S61"/>
                    <xsd:enumeration value="S650"/>
                    <xsd:enumeration value="S650 AUTOMATIC"/>
                    <xsd:enumeration value="S650 (DISCONTINUED)"/>
                    <xsd:enumeration value="S650 Eclipse"/>
                    <xsd:enumeration value="S67"/>
                    <xsd:enumeration value="S67 URBAN"/>
                    <xsd:enumeration value="S700"/>
                    <xsd:enumeration value="S700 Eclipse"/>
                    <xsd:enumeration value="S700 (Pendrel)"/>
                    <xsd:enumeration value="S720"/>
                    <xsd:enumeration value="S75 (STAR TOWER)"/>
                    <xsd:enumeration value="S75 (515 WEST)"/>
                    <xsd:enumeration value="S75 (601 Washington)"/>
                    <xsd:enumeration value="S75 (601 WASHINGTON CW)"/>
                    <xsd:enumeration value="S75 (80 ADAMS)"/>
                    <xsd:enumeration value="S77"/>
                    <xsd:enumeration value="S77 ALUWOOD"/>
                    <xsd:enumeration value="S77 FR"/>
                    <xsd:enumeration value="S80"/>
                    <xsd:enumeration value="S800"/>
                    <xsd:enumeration value="S91"/>
                    <xsd:enumeration value="S95"/>
                    <xsd:enumeration value="TEST"/>
                    <xsd:enumeration value="THE HELLINIKON"/>
                    <xsd:enumeration value="THERMAL BREAK PROFILES"/>
                    <xsd:enumeration value="WOODALUX"/>
                    <xsd:enumeration value="WOODEE"/>
                    <xsd:enumeration value="WOOPEE"/>
                    <xsd:enumeration value="WOOPEE FR"/>
                    <xsd:enumeration value="Z1000"/>
                    <xsd:enumeration value="ΒΙΟΜΗΧΑΝΙΚΑ ΠΡΟΦΙΛ ΘΕΡΜΟ"/>
                    <xsd:enumeration value="ΒΙΟΜΗΧΑΝΙΚΑ ΠΡΟΦΙΛ ΚΡΥΑ"/>
                    <xsd:enumeration value="Η2700"/>
                    <xsd:enumeration value="ΚΟΙΝΟΧΡΗΣΤΑ ΠΡΟΦΙΛ ΜΕ ΤΟ ΜΕΤΡΟ"/>
                    <xsd:enumeration value="ΚΥΠΡΙΑΚΑ"/>
                    <xsd:enumeration value="ΣΕΙΡΑ Α/Τ / STANDARD"/>
                    <xsd:enumeration value="ΣΕΙΡΑ ΓΙΑ ΕΞΑΡΤΗΜΑΤΑ"/>
                    <xsd:enumeration value="500 BROADWAY"/>
                  </xsd:restriction>
                </xsd:simpleType>
              </xsd:element>
            </xsd:sequence>
          </xsd:extension>
        </xsd:complexContent>
      </xsd:complexType>
    </xsd:element>
    <xsd:element name="SystemType" ma:index="3" nillable="true" ma:displayName="System Type" ma:internalName="SystemTyp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omplementary Systems"/>
                    <xsd:enumeration value="Curtain Walls and Atriums"/>
                    <xsd:enumeration value="Hinged systems"/>
                    <xsd:enumeration value="Industrial"/>
                    <xsd:enumeration value="Outdoors Systems"/>
                    <xsd:enumeration value="Sliding systems"/>
                    <xsd:enumeration value="Special Handling Systems"/>
                  </xsd:restriction>
                </xsd:simpleType>
              </xsd:element>
            </xsd:sequence>
          </xsd:extension>
        </xsd:complexContent>
      </xsd:complexType>
    </xsd:element>
    <xsd:element name="SpecialSystems" ma:index="4" nillable="true" ma:displayName="Special Systems" ma:internalName="SpecialSystem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utomatic Door Systems"/>
                    <xsd:enumeration value="Cladding"/>
                    <xsd:enumeration value="Deck"/>
                    <xsd:enumeration value="Door System"/>
                    <xsd:enumeration value="Fencing"/>
                    <xsd:enumeration value="Flyscreens"/>
                    <xsd:enumeration value="Folding doors"/>
                    <xsd:enumeration value="Lift&amp;Slide"/>
                    <xsd:enumeration value="Noise Barriers"/>
                    <xsd:enumeration value="Office Partitions"/>
                    <xsd:enumeration value="Pergola"/>
                    <xsd:enumeration value="Polycarbonate Sheets"/>
                    <xsd:enumeration value="Railing Systems"/>
                    <xsd:enumeration value="Rolling Shutters"/>
                    <xsd:enumeration value="Shutters"/>
                    <xsd:enumeration value="Solar Shading System"/>
                    <xsd:enumeration value="Solar Systems"/>
                    <xsd:enumeration value="Window Sills"/>
                  </xsd:restriction>
                </xsd:simpleType>
              </xsd:element>
            </xsd:sequence>
          </xsd:extension>
        </xsd:complexContent>
      </xsd:complexType>
    </xsd:element>
    <xsd:element name="Tier" ma:index="5" nillable="true" ma:displayName="Tier" ma:internalName="Tier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omfort"/>
                    <xsd:enumeration value="Smartia"/>
                    <xsd:enumeration value="Solar"/>
                    <xsd:enumeration value="Supreme"/>
                  </xsd:restriction>
                </xsd:simpleType>
              </xsd:element>
            </xsd:sequence>
          </xsd:extension>
        </xsd:complexContent>
      </xsd:complexType>
    </xsd:element>
    <xsd:element name="SurfaceTreatments" ma:index="6" nillable="true" ma:displayName="Surface Treatments" ma:internalName="SurfaceTreatment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Powder Coating"/>
                    <xsd:enumeration value="Anodizing"/>
                    <xsd:enumeration value="Sublimation"/>
                    <xsd:enumeration value="Preanodizing"/>
                  </xsd:restriction>
                </xsd:simpleType>
              </xsd:element>
            </xsd:sequence>
          </xsd:extension>
        </xsd:complexContent>
      </xsd:complexType>
    </xsd:element>
    <xsd:element name="Lang" ma:index="7" nillable="true" ma:displayName="Lang" ma:description="Language" ma:internalName="Lang" ma:requiredMultiChoice="true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Ελληνικά"/>
                        <xsd:enumeration value="Albanian"/>
                        <xsd:enumeration value="Bulgarian"/>
                        <xsd:enumeration value="Czech"/>
                        <xsd:enumeration value="Dutch"/>
                        <xsd:enumeration value="English"/>
                        <xsd:enumeration value="French"/>
                        <xsd:enumeration value="German"/>
                        <xsd:enumeration value="Hungarian"/>
                        <xsd:enumeration value="Italian"/>
                        <xsd:enumeration value="Middle East"/>
                        <xsd:enumeration value="Romanian"/>
                        <xsd:enumeration value="Russian"/>
                        <xsd:enumeration value="Serbian"/>
                        <xsd:enumeration value="Turkish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Year" ma:index="8" ma:displayName="Year" ma:format="Dropdown" ma:internalName="Year" ma:readOnly="false">
      <xsd:simpleType>
        <xsd:union memberTypes="dms:Text">
          <xsd:simpleType>
            <xsd:restriction base="dms:Choice">
              <xsd:enumeration value="2000"/>
              <xsd:enumeration value="2001"/>
              <xsd:enumeration value="2002"/>
              <xsd:enumeration value="2003"/>
              <xsd:enumeration value="2004"/>
              <xsd:enumeration value="2005"/>
              <xsd:enumeration value="2006"/>
              <xsd:enumeration value="2007"/>
              <xsd:enumeration value="2008"/>
              <xsd:enumeration value="2009"/>
              <xsd:enumeration value="2010"/>
              <xsd:enumeration value="2011"/>
              <xsd:enumeration value="2012"/>
              <xsd:enumeration value="2013"/>
              <xsd:enumeration value="2014"/>
              <xsd:enumeration value="2015"/>
              <xsd:enumeration value="2016"/>
              <xsd:enumeration value="2017"/>
              <xsd:enumeration value="2018"/>
              <xsd:enumeration value="2019"/>
              <xsd:enumeration value="2020"/>
              <xsd:enumeration value="2021"/>
              <xsd:enumeration value="2022"/>
              <xsd:enumeration value="2023"/>
              <xsd:enumeration value="2024"/>
              <xsd:enumeration value="2025"/>
              <xsd:enumeration value="2026"/>
              <xsd:enumeration value="2027"/>
              <xsd:enumeration value="2028"/>
              <xsd:enumeration value="2029"/>
              <xsd:enumeration value="2030"/>
            </xsd:restriction>
          </xsd:simpleType>
        </xsd:union>
      </xsd:simpleType>
    </xsd:element>
    <xsd:element name="SharedFlag" ma:index="15" nillable="true" ma:displayName="SharedFlag" ma:default="No" ma:description="Flag that sets if the document can be shared on Alumil Connect Site" ma:format="Dropdown" ma:internalName="SharedFlag">
      <xsd:simpleType>
        <xsd:restriction base="dms:Choice">
          <xsd:enumeration value="Yes"/>
          <xsd:enumeration value="No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ec1dd4f6-bbd3-4da4-a27a-bf738e660d8c" ContentTypeId="0x01010058CB53696FB3AB49B6DE1F5161D53123" PreviousValue="false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ystemType xmlns="4185b8d0-a6ee-43ce-b45d-70896bd8c6c6">
      <Value>Sliding systems</Value>
    </SystemType>
    <SpecialSystems xmlns="4185b8d0-a6ee-43ce-b45d-70896bd8c6c6" xsi:nil="true"/>
    <System xmlns="4185b8d0-a6ee-43ce-b45d-70896bd8c6c6">
      <Value>M630</Value>
    </System>
    <Lang xmlns="4185b8d0-a6ee-43ce-b45d-70896bd8c6c6">
      <Value>English</Value>
    </Lang>
    <Tier xmlns="4185b8d0-a6ee-43ce-b45d-70896bd8c6c6">
      <Value>Smartia</Value>
    </Tier>
    <SurfaceTreatments xmlns="4185b8d0-a6ee-43ce-b45d-70896bd8c6c6" xsi:nil="true"/>
    <Year xmlns="4185b8d0-a6ee-43ce-b45d-70896bd8c6c6">2022</Year>
    <SharedFlag xmlns="4185b8d0-a6ee-43ce-b45d-70896bd8c6c6">Yes</SharedFlag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32BFBDA-7FC7-4437-85E7-5BF409353A5B}"/>
</file>

<file path=customXml/itemProps2.xml><?xml version="1.0" encoding="utf-8"?>
<ds:datastoreItem xmlns:ds="http://schemas.openxmlformats.org/officeDocument/2006/customXml" ds:itemID="{822A8EE7-70CE-4837-A4B4-4FEF576A12DB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B8763345-24E3-4175-B337-685542D44386}">
  <ds:schemaRefs>
    <ds:schemaRef ds:uri="http://schemas.microsoft.com/office/2006/metadata/properties"/>
    <ds:schemaRef ds:uri="http://schemas.microsoft.com/office/infopath/2007/PartnerControls"/>
    <ds:schemaRef ds:uri="4185b8d0-a6ee-43ce-b45d-70896bd8c6c6"/>
  </ds:schemaRefs>
</ds:datastoreItem>
</file>

<file path=customXml/itemProps4.xml><?xml version="1.0" encoding="utf-8"?>
<ds:datastoreItem xmlns:ds="http://schemas.openxmlformats.org/officeDocument/2006/customXml" ds:itemID="{56B4C5BF-D417-41EE-A689-A084BFA6EA1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1364</Words>
  <Application>Microsoft Office PowerPoint</Application>
  <PresentationFormat>On-screen Show (4:3)</PresentationFormat>
  <Paragraphs>328</Paragraphs>
  <Slides>51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7_Προσαρμοσμένη σχεδίαση</vt:lpstr>
      <vt:lpstr>6_Προσαρμοσμένη σχεδίαση</vt:lpstr>
      <vt:lpstr>2_Προσαρμοσμένη σχεδίαση</vt:lpstr>
      <vt:lpstr>9_Προσαρμοσμένη σχεδίαση</vt:lpstr>
      <vt:lpstr>SCREENS INSIDE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Αναστασία Τσεπλετίδου</dc:creator>
  <cp:lastModifiedBy>Anastasia Kyriakidou</cp:lastModifiedBy>
  <cp:revision>63</cp:revision>
  <dcterms:created xsi:type="dcterms:W3CDTF">2019-04-02T10:00:28Z</dcterms:created>
  <dcterms:modified xsi:type="dcterms:W3CDTF">2024-02-19T12:31:39Z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0x01010058CB53696FB3AB49B6DE1F5161D5312300724175B93B69B7419C46F032A893C0FD</vt:lpwstr>
  </property>
  <property fmtid="{D5CDD505-2E9C-101B-9397-08002B2CF9AE}" pid="3" name="Order">
    <vt:r8>8900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Product Type">
    <vt:lpwstr>System</vt:lpwstr>
  </property>
  <property fmtid="{D5CDD505-2E9C-101B-9397-08002B2CF9AE}" pid="12" name="MediaServiceImageTags">
    <vt:lpwstr/>
  </property>
  <property fmtid="{D5CDD505-2E9C-101B-9397-08002B2CF9AE}" pid="13" name="lcf76f155ced4ddcb4097134ff3c332f">
    <vt:lpwstr/>
  </property>
  <property fmtid="{D5CDD505-2E9C-101B-9397-08002B2CF9AE}" pid="14" name="TaxCatchAll">
    <vt:lpwstr/>
  </property>
  <property fmtid="{D5CDD505-2E9C-101B-9397-08002B2CF9AE}" pid="15" name="SharedWithUsers">
    <vt:lpwstr>817;#Alumil Connect Constructors</vt:lpwstr>
  </property>
</Properties>
</file>