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5"/>
    <p:sldMasterId id="2147483685" r:id="rId6"/>
    <p:sldMasterId id="2147483672" r:id="rId7"/>
    <p:sldMasterId id="2147483764" r:id="rId8"/>
    <p:sldMasterId id="2147483808" r:id="rId9"/>
    <p:sldMasterId id="2147483850" r:id="rId10"/>
  </p:sldMasterIdLst>
  <p:notesMasterIdLst>
    <p:notesMasterId r:id="rId68"/>
  </p:notesMasterIdLst>
  <p:sldIdLst>
    <p:sldId id="673" r:id="rId11"/>
    <p:sldId id="1163" r:id="rId12"/>
    <p:sldId id="1097" r:id="rId13"/>
    <p:sldId id="1148" r:id="rId14"/>
    <p:sldId id="1127" r:id="rId15"/>
    <p:sldId id="1140" r:id="rId16"/>
    <p:sldId id="1138" r:id="rId17"/>
    <p:sldId id="1157" r:id="rId18"/>
    <p:sldId id="1128" r:id="rId19"/>
    <p:sldId id="784" r:id="rId20"/>
    <p:sldId id="1095" r:id="rId21"/>
    <p:sldId id="1079" r:id="rId22"/>
    <p:sldId id="1159" r:id="rId23"/>
    <p:sldId id="1154" r:id="rId24"/>
    <p:sldId id="1178" r:id="rId25"/>
    <p:sldId id="1149" r:id="rId26"/>
    <p:sldId id="1177" r:id="rId27"/>
    <p:sldId id="794" r:id="rId28"/>
    <p:sldId id="1146" r:id="rId29"/>
    <p:sldId id="1129" r:id="rId30"/>
    <p:sldId id="1130" r:id="rId31"/>
    <p:sldId id="1142" r:id="rId32"/>
    <p:sldId id="1141" r:id="rId33"/>
    <p:sldId id="1182" r:id="rId34"/>
    <p:sldId id="1132" r:id="rId35"/>
    <p:sldId id="1133" r:id="rId36"/>
    <p:sldId id="1134" r:id="rId37"/>
    <p:sldId id="793" r:id="rId38"/>
    <p:sldId id="708" r:id="rId39"/>
    <p:sldId id="1136" r:id="rId40"/>
    <p:sldId id="1169" r:id="rId41"/>
    <p:sldId id="1183" r:id="rId42"/>
    <p:sldId id="1171" r:id="rId43"/>
    <p:sldId id="1189" r:id="rId44"/>
    <p:sldId id="1160" r:id="rId45"/>
    <p:sldId id="1093" r:id="rId46"/>
    <p:sldId id="1175" r:id="rId47"/>
    <p:sldId id="1176" r:id="rId48"/>
    <p:sldId id="780" r:id="rId49"/>
    <p:sldId id="1173" r:id="rId50"/>
    <p:sldId id="1108" r:id="rId51"/>
    <p:sldId id="1144" r:id="rId52"/>
    <p:sldId id="1156" r:id="rId53"/>
    <p:sldId id="1076" r:id="rId54"/>
    <p:sldId id="1190" r:id="rId55"/>
    <p:sldId id="1151" r:id="rId56"/>
    <p:sldId id="1170" r:id="rId57"/>
    <p:sldId id="1165" r:id="rId58"/>
    <p:sldId id="801" r:id="rId59"/>
    <p:sldId id="1152" r:id="rId60"/>
    <p:sldId id="1066" r:id="rId61"/>
    <p:sldId id="1155" r:id="rId62"/>
    <p:sldId id="1191" r:id="rId63"/>
    <p:sldId id="1181" r:id="rId64"/>
    <p:sldId id="1180" r:id="rId65"/>
    <p:sldId id="1187" r:id="rId66"/>
    <p:sldId id="606" r:id="rId67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.tsepletidou" initials="a" lastIdx="1" clrIdx="0">
    <p:extLst>
      <p:ext uri="{19B8F6BF-5375-455C-9EA6-DF929625EA0E}">
        <p15:presenceInfo xmlns:p15="http://schemas.microsoft.com/office/powerpoint/2012/main" userId="a.tsepletido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7F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Μεσαίο στυλ 3 - 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Φωτεινό στυλ 1 - Έμφαση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Μεσαίο στυλ 3 - Έμφαση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Σκούρο στυλ 2 - Έμφαση 1/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Στυλ με θέμα 1 - Έμφαση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Στυλ με θέμα 1 - Έμφαση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07" autoAdjust="0"/>
    <p:restoredTop sz="87370" autoAdjust="0"/>
  </p:normalViewPr>
  <p:slideViewPr>
    <p:cSldViewPr snapToGrid="0">
      <p:cViewPr varScale="1">
        <p:scale>
          <a:sx n="75" d="100"/>
          <a:sy n="75" d="100"/>
        </p:scale>
        <p:origin x="172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font" Target="fonts/font6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font" Target="fonts/font1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1.xml"/><Relationship Id="rId72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font" Target="fonts/font2.fntdata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font" Target="fonts/font5.fntdata"/><Relationship Id="rId78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71" Type="http://schemas.openxmlformats.org/officeDocument/2006/relationships/font" Target="fonts/font3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4873E-2C6A-41B2-A3CE-943BE3022E82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AD492-035C-4881-9596-C889523B8F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094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2729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IGU = Insulated Glass Unit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9623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IGU = Insulated Glass Unit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6271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7875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1847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4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3981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962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IGU = Insulated Glass Unit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9865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IGU = Insulated Glass Unit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6686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IGU = Insulated Glass Unit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8735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IGU = Insulated Glass Unit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12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IGU = Insulated Glass Unit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2671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IGU = Insulated Glass Unit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56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36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5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32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>
          <a:xfrm>
            <a:off x="457203" y="6356356"/>
            <a:ext cx="2133600" cy="365124"/>
          </a:xfrm>
          <a:prstGeom prst="rect">
            <a:avLst/>
          </a:prstGeom>
        </p:spPr>
        <p:txBody>
          <a:bodyPr/>
          <a:lstStyle/>
          <a:p>
            <a:fld id="{7CEBBAFE-3A8E-4002-87D1-ABD34A3AFFDD}" type="datetimeFigureOut">
              <a:rPr lang="el-GR" smtClean="0"/>
              <a:pPr/>
              <a:t>18/7/2022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3124201" y="6356356"/>
            <a:ext cx="2895599" cy="365124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553202" y="6356356"/>
            <a:ext cx="2133600" cy="365124"/>
          </a:xfrm>
          <a:prstGeom prst="rect">
            <a:avLst/>
          </a:prstGeom>
        </p:spPr>
        <p:txBody>
          <a:bodyPr/>
          <a:lstStyle/>
          <a:p>
            <a:fld id="{B0B3D5AD-3E5D-4B74-A764-546A471B933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0269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5423223" y="6067031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941055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7244 w 4726078"/>
              <a:gd name="connsiteY0" fmla="*/ 1245103 h 5712489"/>
              <a:gd name="connsiteX1" fmla="*/ 1058301 w 4726078"/>
              <a:gd name="connsiteY1" fmla="*/ 0 h 5712489"/>
              <a:gd name="connsiteX2" fmla="*/ 4725951 w 4726078"/>
              <a:gd name="connsiteY2" fmla="*/ 2713054 h 5712489"/>
              <a:gd name="connsiteX3" fmla="*/ 4695805 w 4726078"/>
              <a:gd name="connsiteY3" fmla="*/ 5702442 h 5712489"/>
              <a:gd name="connsiteX4" fmla="*/ 3225 w 4726078"/>
              <a:gd name="connsiteY4" fmla="*/ 5712489 h 5712489"/>
              <a:gd name="connsiteX5" fmla="*/ 7244 w 4726078"/>
              <a:gd name="connsiteY5" fmla="*/ 1245103 h 5712489"/>
              <a:gd name="connsiteX0" fmla="*/ 4019 w 4722853"/>
              <a:gd name="connsiteY0" fmla="*/ 1245103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4019 w 4722853"/>
              <a:gd name="connsiteY5" fmla="*/ 1245103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4019" y="1245103"/>
                </a:moveTo>
                <a:cubicBezTo>
                  <a:pt x="583474" y="544231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cubicBezTo>
                  <a:pt x="10048" y="4214652"/>
                  <a:pt x="20097" y="2734231"/>
                  <a:pt x="4019" y="1245103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372876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0789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7230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2397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8373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800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4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7733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850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7559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0189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0956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586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476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899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1534673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Ευθεία γραμμή σύνδεσης 1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5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2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3710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7244 w 4726078"/>
              <a:gd name="connsiteY0" fmla="*/ 1245103 h 5712489"/>
              <a:gd name="connsiteX1" fmla="*/ 1058301 w 4726078"/>
              <a:gd name="connsiteY1" fmla="*/ 0 h 5712489"/>
              <a:gd name="connsiteX2" fmla="*/ 4725951 w 4726078"/>
              <a:gd name="connsiteY2" fmla="*/ 2713054 h 5712489"/>
              <a:gd name="connsiteX3" fmla="*/ 4695805 w 4726078"/>
              <a:gd name="connsiteY3" fmla="*/ 5702442 h 5712489"/>
              <a:gd name="connsiteX4" fmla="*/ 3225 w 4726078"/>
              <a:gd name="connsiteY4" fmla="*/ 5712489 h 5712489"/>
              <a:gd name="connsiteX5" fmla="*/ 7244 w 4726078"/>
              <a:gd name="connsiteY5" fmla="*/ 1245103 h 5712489"/>
              <a:gd name="connsiteX0" fmla="*/ 4019 w 4722853"/>
              <a:gd name="connsiteY0" fmla="*/ 1245103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4019 w 4722853"/>
              <a:gd name="connsiteY5" fmla="*/ 1245103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4019" y="1245103"/>
                </a:moveTo>
                <a:cubicBezTo>
                  <a:pt x="583474" y="544231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cubicBezTo>
                  <a:pt x="10048" y="4214652"/>
                  <a:pt x="20097" y="2734231"/>
                  <a:pt x="4019" y="1245103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891068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925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123371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BULLET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2454924"/>
            <a:ext cx="4863402" cy="4403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dirty="0"/>
              <a:t>Στυλ υποδείγματος κειμένου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l-GR" dirty="0"/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847116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4943788" y="1"/>
            <a:ext cx="42002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635136" y="2625746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38311" y="2232463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19868" y="2818358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635136" y="2266125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584668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1EDEB90-F690-4690-AE4D-4AC3412F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769338F-2E12-41FF-8A8A-979AC98BA1D4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648534-2975-4E3A-92D8-2B157C47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D5A5F73-9A4C-4127-975B-6A1108A0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B4E696B-7214-4B0B-8D7F-D152122119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4841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DB2C70-F32C-496D-8D42-2188FD68C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F349F42-B641-4CBC-982B-3091F4152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E90C44F-ED86-4220-B428-253E6A8BF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0ED2D9D-B55E-4299-A780-F7E478AF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CD4C490-1CAD-475D-B3E6-DB0470B8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2025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2C5521-503B-4EB7-A97D-857995E26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350308-B11E-4EA9-B535-59EB90DF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3944B3A-D6C6-4867-B90E-AE88A375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E9AFA3D-1C3E-483A-AB9C-EA26FDF3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33B1B25-FE5D-4C3C-BDC2-58EBC816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5181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516C41-1DBB-4DD4-AB10-E80D7A1D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DDF1A04-AF0E-4CD7-A681-AEB9A9590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A25428-59E6-4E39-9538-D9A94A4859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EE23F81-A806-457E-A20F-AE668012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C326772-2A74-4BC6-B927-EB942803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0446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77A980-626F-4841-A1A3-94CD18A6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3074202-5453-4B58-A1DE-59FE4AB7C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6CCF000-22EA-4C9A-9630-6DF22936F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60E4A21-1F36-4FF2-9CDB-586059522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C5A7BE5-0F35-4B13-912D-3AD9CA1B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D31F876-1D85-47B9-AE22-AEA72B4C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4520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02EE77-DFF6-4221-BF69-BC6AFFF0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B1D2B7D-1126-4A23-B1EF-9C30F553D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CFD1A34-85F8-4028-B264-67391CC99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731D6C1-4FC0-4E0E-A4CA-0AE30FD7D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5F6AD4A-4D9A-419A-BDFD-B59811B66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C846220-2B5C-4784-851F-9DF51C55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2CA6DE7-8282-48DA-83E1-CBB900FC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0FFEDC5-9CD6-45CF-9FE6-B074F140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542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541" y="365041"/>
            <a:ext cx="7886918" cy="1325256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541" y="1825203"/>
            <a:ext cx="7886918" cy="43519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541" y="6356467"/>
            <a:ext cx="2057043" cy="365040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18/7/2022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424" y="6356467"/>
            <a:ext cx="3087152" cy="365040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8416" y="6356467"/>
            <a:ext cx="2057043" cy="365040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1111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2AC9B0-BBE1-449A-97B1-36B3356B4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7B5CDC6-70D8-49F7-A41E-46FD698C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4074FCD-B936-43B0-9C95-207290C85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D9E45CB-D86D-493B-B4C6-EAFA169C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5882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A54D775-C9A3-48E1-9B3F-B63256E89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0B6219F-4811-4DB4-BBCC-EDFE3C64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320030F-05C8-476E-8AE8-D2B33A34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0164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EADF04-AF26-4259-819E-F80BE906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A39067-31BB-4542-B243-4235DDE1A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7C15E3A-CA9A-439B-9EC8-956B35D23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4296546-2F63-49B0-8790-694A1AD8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E256760-4577-46BB-A70E-27EBA322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E831F68-D0E0-4630-BA7B-3760D8B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443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61E1B7-6923-4C09-A999-01EB507BC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6C7FC07C-BEE0-40A4-830E-53BD7BEE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AC478E3-1366-4DEF-8AD9-33CC4D300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37E8DC3-E446-4656-BB21-38476773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58EAF01-A530-4FF1-A9F9-F5775159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8794D88-56DD-46CC-B194-5E03B0CC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6085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60C959-A4A4-4AAE-9201-25DFCF1B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F7ACFD3-00E7-4354-A472-D230F6A68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C010BD0-B96E-402A-A4EC-A979BE70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5F83CF4-ED86-4DC7-8FF5-61845999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10142FC-CC32-4EC6-9B4B-CAF77118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4268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CC02533-16F8-4112-BBBC-610149779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F3C5C31-A9A8-4D85-AC1D-68CF9824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9C9BB26-C8D9-4AC5-A507-ED6C28937F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1E6670E-9368-4358-AFFE-E06596AD7567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96AF099-727D-415A-9C82-32CF217F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F8FF84C-7DA2-4773-BDFB-5BD35582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9D6878-5163-4E80-A75E-F987744F76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917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1EDEB90-F690-4690-AE4D-4AC3412F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769338F-2E12-41FF-8A8A-979AC98BA1D4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648534-2975-4E3A-92D8-2B157C47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D5A5F73-9A4C-4127-975B-6A1108A0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B4E696B-7214-4B0B-8D7F-D152122119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534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5403126" y="5996692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721747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31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125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5543803" y="449998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64883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816" r:id="rId3"/>
    <p:sldLayoutId id="2147483817" r:id="rId4"/>
    <p:sldLayoutId id="21474838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1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44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2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62" r:id="rId4"/>
    <p:sldLayoutId id="2147483807" r:id="rId5"/>
    <p:sldLayoutId id="214748381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A6EE-451B-4B00-B94E-44CC9CF721D6}" type="datetimeFigureOut">
              <a:rPr lang="el-GR" smtClean="0"/>
              <a:t>18/7/2022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090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80" r:id="rId12"/>
    <p:sldLayoutId id="21474838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1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7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C30A0BD1-E787-449B-B9A1-E72E902E6F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6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emf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6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7.emf"/><Relationship Id="rId5" Type="http://schemas.openxmlformats.org/officeDocument/2006/relationships/image" Target="../media/image39.emf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0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2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emf"/><Relationship Id="rId5" Type="http://schemas.openxmlformats.org/officeDocument/2006/relationships/image" Target="../media/image16.em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1C693F58-21EB-472E-941D-76A6B45FF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4572000" y="5199799"/>
            <a:ext cx="3676527" cy="109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77A904E-D8FB-4382-873C-86BA1A85E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67"/>
          <a:stretch/>
        </p:blipFill>
        <p:spPr>
          <a:xfrm>
            <a:off x="1520226" y="2520856"/>
            <a:ext cx="4639899" cy="235474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C32D121-1CE0-45C2-B78E-97B58BF8F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2" b="3075"/>
          <a:stretch/>
        </p:blipFill>
        <p:spPr>
          <a:xfrm>
            <a:off x="1520226" y="4700847"/>
            <a:ext cx="4639899" cy="2135144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BDB2CA7-B906-4339-A804-9D21D562A3E5}"/>
              </a:ext>
            </a:extLst>
          </p:cNvPr>
          <p:cNvSpPr txBox="1">
            <a:spLocks/>
          </p:cNvSpPr>
          <p:nvPr/>
        </p:nvSpPr>
        <p:spPr>
          <a:xfrm>
            <a:off x="5932967" y="1996665"/>
            <a:ext cx="321103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Easy &amp; safe access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24FB9-D121-4D62-825E-CD175C7CB9F6}"/>
              </a:ext>
            </a:extLst>
          </p:cNvPr>
          <p:cNvSpPr txBox="1"/>
          <p:nvPr/>
        </p:nvSpPr>
        <p:spPr>
          <a:xfrm>
            <a:off x="5932966" y="2520856"/>
            <a:ext cx="321103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Standard frame 38mm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Alternative use of low frame  32mm ideal for renovations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The only change is the height of the chambers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All sashes are applicable with both frames</a:t>
            </a: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5BC5CC42-A6B6-4D01-BF85-64B1421C7BD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B65B3E57-76E8-4AF5-BC6C-B8D0DE49B742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Εικόνα 2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0C3E45D2-A654-4895-8EAA-DA832A845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E6C7921E-0C7B-4691-9BE0-DFCF1ED45832}"/>
              </a:ext>
            </a:extLst>
          </p:cNvPr>
          <p:cNvCxnSpPr/>
          <p:nvPr/>
        </p:nvCxnSpPr>
        <p:spPr>
          <a:xfrm flipV="1">
            <a:off x="4159622" y="2166762"/>
            <a:ext cx="0" cy="31107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2DC086AA-568E-4088-BFBC-0F1FFE7E613A}"/>
              </a:ext>
            </a:extLst>
          </p:cNvPr>
          <p:cNvGrpSpPr/>
          <p:nvPr/>
        </p:nvGrpSpPr>
        <p:grpSpPr>
          <a:xfrm>
            <a:off x="3889589" y="1480390"/>
            <a:ext cx="972456" cy="997451"/>
            <a:chOff x="3889589" y="1480390"/>
            <a:chExt cx="972456" cy="997451"/>
          </a:xfrm>
        </p:grpSpPr>
        <p:pic>
          <p:nvPicPr>
            <p:cNvPr id="21" name="Εικόνα 20">
              <a:extLst>
                <a:ext uri="{FF2B5EF4-FFF2-40B4-BE49-F238E27FC236}">
                  <a16:creationId xmlns:a16="http://schemas.microsoft.com/office/drawing/2014/main" id="{B5C94603-E4C2-4DF0-BB47-3D7FAA7CA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334" t="4062" r="44166" b="22123"/>
            <a:stretch/>
          </p:blipFill>
          <p:spPr>
            <a:xfrm>
              <a:off x="3889589" y="1480390"/>
              <a:ext cx="972456" cy="909557"/>
            </a:xfrm>
            <a:prstGeom prst="rect">
              <a:avLst/>
            </a:prstGeom>
          </p:spPr>
        </p:pic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id="{678AB63C-F934-4A34-B371-31AF00A748A7}"/>
                </a:ext>
              </a:extLst>
            </p:cNvPr>
            <p:cNvCxnSpPr/>
            <p:nvPr/>
          </p:nvCxnSpPr>
          <p:spPr>
            <a:xfrm flipV="1">
              <a:off x="4159622" y="2166762"/>
              <a:ext cx="0" cy="31107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46ECEC34-F154-9A91-1C6E-CDD3CB772B8C}"/>
              </a:ext>
            </a:extLst>
          </p:cNvPr>
          <p:cNvSpPr/>
          <p:nvPr/>
        </p:nvSpPr>
        <p:spPr>
          <a:xfrm>
            <a:off x="355333" y="3429000"/>
            <a:ext cx="16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S350</a:t>
            </a:r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E5D13E4C-F785-032A-FC58-271A2D942A95}"/>
              </a:ext>
            </a:extLst>
          </p:cNvPr>
          <p:cNvSpPr/>
          <p:nvPr/>
        </p:nvSpPr>
        <p:spPr>
          <a:xfrm>
            <a:off x="355333" y="5575167"/>
            <a:ext cx="16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S350 LT</a:t>
            </a:r>
          </a:p>
        </p:txBody>
      </p:sp>
    </p:spTree>
    <p:extLst>
      <p:ext uri="{BB962C8B-B14F-4D97-AF65-F5344CB8AC3E}">
        <p14:creationId xmlns:p14="http://schemas.microsoft.com/office/powerpoint/2010/main" val="18340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DB2CA7-B906-4339-A804-9D21D562A3E5}"/>
              </a:ext>
            </a:extLst>
          </p:cNvPr>
          <p:cNvSpPr txBox="1">
            <a:spLocks/>
          </p:cNvSpPr>
          <p:nvPr/>
        </p:nvSpPr>
        <p:spPr>
          <a:xfrm>
            <a:off x="5723998" y="1479730"/>
            <a:ext cx="342000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Available typologies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E77BC235-5A1B-4EBA-A693-2283B2914D5E}"/>
              </a:ext>
            </a:extLst>
          </p:cNvPr>
          <p:cNvCxnSpPr/>
          <p:nvPr/>
        </p:nvCxnSpPr>
        <p:spPr>
          <a:xfrm flipH="1">
            <a:off x="5760000" y="1873012"/>
            <a:ext cx="3384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Εικόνα 3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E1F50D7-5B5F-4A9B-9A8F-C36285B3C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EE5660D-210E-4B40-910C-8E1405626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24" y="2000178"/>
            <a:ext cx="8113352" cy="4873061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F77C3951-CA50-4549-AEC5-5A3D992564CE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4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3B7176F-D783-4CE8-A913-469A798B6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4B64ACFA-67D4-48DA-8140-7BB999D44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3219A1FF-A5AA-428D-978D-30D303CD16C6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Pocket typologies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D57E8FC-C22F-40C0-B8EF-A68316DFC4B0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F4E840D1-C0FA-4E1A-88F5-E09A70292458}"/>
              </a:ext>
            </a:extLst>
          </p:cNvPr>
          <p:cNvSpPr/>
          <p:nvPr/>
        </p:nvSpPr>
        <p:spPr>
          <a:xfrm>
            <a:off x="5786203" y="2450751"/>
            <a:ext cx="3373739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Sash slides into the wall cavity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Ideally combined with sliding flyscreen &amp; shutter</a:t>
            </a: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EAACFA04-D2E7-456B-8E0A-1C8DD6477CCE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1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D5DB712E-9556-4709-91B3-6180DE467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3" r="37462" b="14852"/>
          <a:stretch/>
        </p:blipFill>
        <p:spPr>
          <a:xfrm>
            <a:off x="1182736" y="2450751"/>
            <a:ext cx="3918107" cy="3929280"/>
          </a:xfrm>
          <a:prstGeom prst="rect">
            <a:avLst/>
          </a:prstGeom>
        </p:spPr>
      </p:pic>
      <p:pic>
        <p:nvPicPr>
          <p:cNvPr id="3" name="Εικόνα 2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4B64ACFA-67D4-48DA-8140-7BB999D44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3219A1FF-A5AA-428D-978D-30D303CD16C6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Pocket typologies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D57E8FC-C22F-40C0-B8EF-A68316DFC4B0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F4E840D1-C0FA-4E1A-88F5-E09A70292458}"/>
              </a:ext>
            </a:extLst>
          </p:cNvPr>
          <p:cNvSpPr/>
          <p:nvPr/>
        </p:nvSpPr>
        <p:spPr>
          <a:xfrm>
            <a:off x="5786204" y="2450751"/>
            <a:ext cx="3043003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Updated pocket cover profile that creates a hook with the </a:t>
            </a:r>
            <a:r>
              <a:rPr lang="en-US" dirty="0" err="1"/>
              <a:t>pvc</a:t>
            </a:r>
            <a:r>
              <a:rPr lang="en-US" dirty="0"/>
              <a:t> profile</a:t>
            </a:r>
          </a:p>
          <a:p>
            <a:pPr marL="742950" lvl="1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Improved sealing with 2 rows of gaskets and brushes</a:t>
            </a:r>
          </a:p>
          <a:p>
            <a:pPr marL="742950" lvl="1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Improved thermal insulation between wall and sash</a:t>
            </a:r>
          </a:p>
          <a:p>
            <a:pPr marL="742950" lvl="1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Improved aesthetics between wall and sash</a:t>
            </a: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EAACFA04-D2E7-456B-8E0A-1C8DD6477CCE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9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Εικόνα που περιέχει κτίριο, πίνακας, καθιστός, νιπ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6ADB1F33-C577-4FB2-9E8E-7DA3EAD88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3" t="28034" r="56277"/>
          <a:stretch/>
        </p:blipFill>
        <p:spPr>
          <a:xfrm>
            <a:off x="2409486" y="3870136"/>
            <a:ext cx="2632225" cy="2987864"/>
          </a:xfrm>
          <a:prstGeom prst="rect">
            <a:avLst/>
          </a:prstGeom>
        </p:spPr>
      </p:pic>
      <p:pic>
        <p:nvPicPr>
          <p:cNvPr id="6" name="Εικόνα 5" descr="Εικόνα που περιέχει κτίριο, πίνακας, καθιστός, νιπ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5B7AD33-E000-4737-A3E9-327AEF333F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9" t="29332" r="25410"/>
          <a:stretch/>
        </p:blipFill>
        <p:spPr>
          <a:xfrm>
            <a:off x="0" y="3870136"/>
            <a:ext cx="2867705" cy="2987864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25148691-C7E9-4372-968C-4A178B0B7ED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Flyscreen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8E43902F-F698-4DF0-ACF0-F1D283977776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E059583-7E1B-4011-9656-1C1CD5946EE4}"/>
              </a:ext>
            </a:extLst>
          </p:cNvPr>
          <p:cNvSpPr/>
          <p:nvPr/>
        </p:nvSpPr>
        <p:spPr>
          <a:xfrm>
            <a:off x="5932966" y="2546078"/>
            <a:ext cx="2867705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Two types of flyscreens</a:t>
            </a:r>
            <a:r>
              <a:rPr lang="el-GR" dirty="0"/>
              <a:t>:</a:t>
            </a:r>
            <a:endParaRPr lang="en-US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Heavy duty S490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Light M868</a:t>
            </a:r>
          </a:p>
        </p:txBody>
      </p:sp>
      <p:pic>
        <p:nvPicPr>
          <p:cNvPr id="9" name="Εικόνα 8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23A3139F-93EE-4752-AF32-A48792A192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1" name="Τίτλος 1">
            <a:extLst>
              <a:ext uri="{FF2B5EF4-FFF2-40B4-BE49-F238E27FC236}">
                <a16:creationId xmlns:a16="http://schemas.microsoft.com/office/drawing/2014/main" id="{AACEA8E5-C646-478D-8443-B0368A37768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9AFBECE-40F5-4EDD-B3F1-0359AD4B81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93" t="16549" r="36985" b="66058"/>
          <a:stretch/>
        </p:blipFill>
        <p:spPr>
          <a:xfrm>
            <a:off x="1433852" y="1935768"/>
            <a:ext cx="2431427" cy="1493232"/>
          </a:xfrm>
          <a:prstGeom prst="rect">
            <a:avLst/>
          </a:prstGeom>
          <a:ln w="31750">
            <a:solidFill>
              <a:schemeClr val="tx1"/>
            </a:solidFill>
            <a:prstDash val="dash"/>
          </a:ln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8BB1B876-B834-4EBC-86C8-67E665DC490E}"/>
              </a:ext>
            </a:extLst>
          </p:cNvPr>
          <p:cNvSpPr/>
          <p:nvPr/>
        </p:nvSpPr>
        <p:spPr>
          <a:xfrm>
            <a:off x="5932966" y="4065431"/>
            <a:ext cx="309909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PVC accessory to hold the insect screen fabric for: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High aesthetics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/>
              <a:t>Improved fabric stretch </a:t>
            </a:r>
          </a:p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Available in 3m bars</a:t>
            </a:r>
          </a:p>
        </p:txBody>
      </p:sp>
    </p:spTree>
    <p:extLst>
      <p:ext uri="{BB962C8B-B14F-4D97-AF65-F5344CB8AC3E}">
        <p14:creationId xmlns:p14="http://schemas.microsoft.com/office/powerpoint/2010/main" val="14696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C860748C-C054-4DFB-ABA1-3ACEB086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016" y="3867462"/>
            <a:ext cx="2885423" cy="299053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F9BE3C1-B9C7-4B8D-AC63-E9C6CD9F0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6"/>
          <a:stretch/>
        </p:blipFill>
        <p:spPr>
          <a:xfrm>
            <a:off x="361080" y="2294403"/>
            <a:ext cx="4950516" cy="4563597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25148691-C7E9-4372-968C-4A178B0B7ED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Flyscreen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8E43902F-F698-4DF0-ACF0-F1D283977776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E059583-7E1B-4011-9656-1C1CD5946EE4}"/>
              </a:ext>
            </a:extLst>
          </p:cNvPr>
          <p:cNvSpPr/>
          <p:nvPr/>
        </p:nvSpPr>
        <p:spPr>
          <a:xfrm>
            <a:off x="5932966" y="2546078"/>
            <a:ext cx="3211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Narrow flyscreen for S350 LT with narrow interlocking 25mm</a:t>
            </a:r>
          </a:p>
        </p:txBody>
      </p:sp>
      <p:pic>
        <p:nvPicPr>
          <p:cNvPr id="9" name="Εικόνα 8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23A3139F-93EE-4752-AF32-A48792A19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1" name="Τίτλος 1">
            <a:extLst>
              <a:ext uri="{FF2B5EF4-FFF2-40B4-BE49-F238E27FC236}">
                <a16:creationId xmlns:a16="http://schemas.microsoft.com/office/drawing/2014/main" id="{AACEA8E5-C646-478D-8443-B0368A37768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τίριο, πίνακας, ρολόι&#10;&#10;Περιγραφή που δημιουργήθηκε αυτόματα">
            <a:extLst>
              <a:ext uri="{FF2B5EF4-FFF2-40B4-BE49-F238E27FC236}">
                <a16:creationId xmlns:a16="http://schemas.microsoft.com/office/drawing/2014/main" id="{7B6AB266-B552-4B05-9CA6-6C8B5AD07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11"/>
          <a:stretch/>
        </p:blipFill>
        <p:spPr>
          <a:xfrm>
            <a:off x="1106134" y="1900013"/>
            <a:ext cx="3727232" cy="4955106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845906E6-DC3C-4060-8E19-2FB65748656E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Rolling shutter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D8C0E772-1B73-4604-8A5A-3F91944D0B9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Εικόνα 8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081C31D3-D42A-469D-B3AC-AEE8F0FC09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5A02AC49-1AB3-4EA3-AAA8-D27F74B221E9}"/>
              </a:ext>
            </a:extLst>
          </p:cNvPr>
          <p:cNvSpPr/>
          <p:nvPr/>
        </p:nvSpPr>
        <p:spPr>
          <a:xfrm>
            <a:off x="5932967" y="2546078"/>
            <a:ext cx="2896074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Ideally combined with rolling shutter system M13800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Unified thermal insulating zone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Special design for pocket sliding typologies to</a:t>
            </a:r>
            <a:r>
              <a:rPr lang="el-GR" dirty="0"/>
              <a:t> </a:t>
            </a:r>
            <a:r>
              <a:rPr lang="en-US" dirty="0"/>
              <a:t>easily visit &amp; repair the rolling shutter</a:t>
            </a: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BC80F93B-B6A7-4CB3-9424-6B88402C44E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B7ADADDB-1C24-45B3-89D1-D28C34506E0D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Certifications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9458DD32-4660-403F-8806-A194EB9E8921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7BD97B7-0D2C-49D6-A526-02DAEA7EC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95" y="5370277"/>
            <a:ext cx="741687" cy="1031213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8C3A9485-7D90-423B-8A2A-592DBE52A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48" y="5363154"/>
            <a:ext cx="847767" cy="1121660"/>
          </a:xfrm>
          <a:prstGeom prst="rect">
            <a:avLst/>
          </a:prstGeom>
        </p:spPr>
      </p:pic>
      <p:pic>
        <p:nvPicPr>
          <p:cNvPr id="2" name="Εικόνα 1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FE267B90-53A3-4DEB-B16E-76FEB879D7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A56E3C9E-DD7D-4D26-8AC1-83B81DDFD5BA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D93F768-5AED-489D-B2B1-1AE1C0B9E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98" y="2745955"/>
            <a:ext cx="8419684" cy="22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1030499D-7C14-4DEF-AA4D-F70A2AAD0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99"/>
          <a:stretch/>
        </p:blipFill>
        <p:spPr>
          <a:xfrm>
            <a:off x="545034" y="3635070"/>
            <a:ext cx="3930042" cy="2552700"/>
          </a:xfrm>
          <a:prstGeom prst="rect">
            <a:avLst/>
          </a:prstGeom>
        </p:spPr>
      </p:pic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Thermal Insulation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9E30A0D8-C642-4673-839D-E5AA31AB9064}"/>
              </a:ext>
            </a:extLst>
          </p:cNvPr>
          <p:cNvGraphicFramePr>
            <a:graphicFrameLocks noGrp="1"/>
          </p:cNvGraphicFramePr>
          <p:nvPr/>
        </p:nvGraphicFramePr>
        <p:xfrm>
          <a:off x="4668925" y="3278150"/>
          <a:ext cx="3692315" cy="128655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71013">
                  <a:extLst>
                    <a:ext uri="{9D8B030D-6E8A-4147-A177-3AD203B41FA5}">
                      <a16:colId xmlns:a16="http://schemas.microsoft.com/office/drawing/2014/main" val="596656065"/>
                    </a:ext>
                  </a:extLst>
                </a:gridCol>
                <a:gridCol w="976044">
                  <a:extLst>
                    <a:ext uri="{9D8B030D-6E8A-4147-A177-3AD203B41FA5}">
                      <a16:colId xmlns:a16="http://schemas.microsoft.com/office/drawing/2014/main" val="1886944308"/>
                    </a:ext>
                  </a:extLst>
                </a:gridCol>
                <a:gridCol w="972629">
                  <a:extLst>
                    <a:ext uri="{9D8B030D-6E8A-4147-A177-3AD203B41FA5}">
                      <a16:colId xmlns:a16="http://schemas.microsoft.com/office/drawing/2014/main" val="2944693883"/>
                    </a:ext>
                  </a:extLst>
                </a:gridCol>
                <a:gridCol w="972629">
                  <a:extLst>
                    <a:ext uri="{9D8B030D-6E8A-4147-A177-3AD203B41FA5}">
                      <a16:colId xmlns:a16="http://schemas.microsoft.com/office/drawing/2014/main" val="3794198019"/>
                    </a:ext>
                  </a:extLst>
                </a:gridCol>
              </a:tblGrid>
              <a:tr h="36895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Ug = 1,3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Ug = 1,1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Ug = 1,0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46057802"/>
                  </a:ext>
                </a:extLst>
              </a:tr>
              <a:tr h="368958">
                <a:tc>
                  <a:txBody>
                    <a:bodyPr/>
                    <a:lstStyle/>
                    <a:p>
                      <a:r>
                        <a:rPr lang="en-US" dirty="0" err="1"/>
                        <a:t>U</a:t>
                      </a:r>
                      <a:r>
                        <a:rPr lang="en-US" baseline="-25000" dirty="0" err="1"/>
                        <a:t>w</a:t>
                      </a:r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1,89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1,73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1,66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89412"/>
                  </a:ext>
                </a:extLst>
              </a:tr>
              <a:tr h="342085">
                <a:tc gridSpan="4">
                  <a:txBody>
                    <a:bodyPr/>
                    <a:lstStyle/>
                    <a:p>
                      <a:r>
                        <a:rPr lang="en-US" sz="1500" dirty="0"/>
                        <a:t>For a 2-sash typology 3,00m x 2,20m (W x H) and psi = 0,036</a:t>
                      </a:r>
                      <a:endParaRPr lang="el-GR" sz="15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981996"/>
                  </a:ext>
                </a:extLst>
              </a:tr>
            </a:tbl>
          </a:graphicData>
        </a:graphic>
      </p:graphicFrame>
      <p:pic>
        <p:nvPicPr>
          <p:cNvPr id="8" name="Εικόνα 7">
            <a:extLst>
              <a:ext uri="{FF2B5EF4-FFF2-40B4-BE49-F238E27FC236}">
                <a16:creationId xmlns:a16="http://schemas.microsoft.com/office/drawing/2014/main" id="{E5252A59-5C51-4DAE-A949-69AADD593A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54" y="5008606"/>
            <a:ext cx="741687" cy="1031213"/>
          </a:xfrm>
          <a:prstGeom prst="rect">
            <a:avLst/>
          </a:prstGeom>
        </p:spPr>
      </p:pic>
      <p:pic>
        <p:nvPicPr>
          <p:cNvPr id="3" name="Εικόνα 2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F46C7912-16F5-499E-BC83-D9631341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8C425167-9D68-447F-A02C-BC3A0693939B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Εικόνα που περιέχει γρανάζι&#10;&#10;Περιγραφή που δημιουργήθηκε αυτόματα">
            <a:extLst>
              <a:ext uri="{FF2B5EF4-FFF2-40B4-BE49-F238E27FC236}">
                <a16:creationId xmlns:a16="http://schemas.microsoft.com/office/drawing/2014/main" id="{82822108-12D9-4820-B5AD-18C844A82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rcRect r="42474" b="909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200" b="1" dirty="0"/>
              <a:t>Attention to detail</a:t>
            </a:r>
          </a:p>
        </p:txBody>
      </p:sp>
    </p:spTree>
    <p:extLst>
      <p:ext uri="{BB962C8B-B14F-4D97-AF65-F5344CB8AC3E}">
        <p14:creationId xmlns:p14="http://schemas.microsoft.com/office/powerpoint/2010/main" val="2686839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εσωτερικό, παράθυρο, δάπεδο, ο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6E310F3A-3E3B-42A7-B9B7-2F233F099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Εικόνα 4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75453DD2-B20B-4FEC-A4CC-7CA39744F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EB1AAC7-4FB2-43CA-B801-A94CCC3C5823}"/>
              </a:ext>
            </a:extLst>
          </p:cNvPr>
          <p:cNvSpPr/>
          <p:nvPr/>
        </p:nvSpPr>
        <p:spPr>
          <a:xfrm>
            <a:off x="5874524" y="2440439"/>
            <a:ext cx="3269476" cy="3721285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D7B36-A401-43DC-BDCD-112368726E1E}"/>
              </a:ext>
            </a:extLst>
          </p:cNvPr>
          <p:cNvSpPr txBox="1"/>
          <p:nvPr/>
        </p:nvSpPr>
        <p:spPr>
          <a:xfrm>
            <a:off x="5906407" y="3059490"/>
            <a:ext cx="321103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Thermally insulated sliding system</a:t>
            </a:r>
            <a:endParaRPr lang="el-GR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Modern flat design with minimum visible sightlines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Ease &amp; flexibility of construction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Of the highest performance for its category</a:t>
            </a: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A774B7B3-2394-453A-8003-9D99A47AD441}"/>
              </a:ext>
            </a:extLst>
          </p:cNvPr>
          <p:cNvSpPr txBox="1">
            <a:spLocks/>
          </p:cNvSpPr>
          <p:nvPr/>
        </p:nvSpPr>
        <p:spPr>
          <a:xfrm>
            <a:off x="5884503" y="2482984"/>
            <a:ext cx="166039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What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414B29BB-20CE-4908-816F-3DB04A931AD9}"/>
              </a:ext>
            </a:extLst>
          </p:cNvPr>
          <p:cNvCxnSpPr/>
          <p:nvPr/>
        </p:nvCxnSpPr>
        <p:spPr>
          <a:xfrm flipH="1">
            <a:off x="5932966" y="2876266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9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84A413F9-C15A-40BC-86E2-EDA5E6801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3098" r="31166" b="26442"/>
          <a:stretch/>
        </p:blipFill>
        <p:spPr>
          <a:xfrm>
            <a:off x="1572957" y="2011905"/>
            <a:ext cx="3231944" cy="4404172"/>
          </a:xfrm>
          <a:prstGeom prst="rect">
            <a:avLst/>
          </a:prstGeom>
        </p:spPr>
      </p:pic>
      <p:sp>
        <p:nvSpPr>
          <p:cNvPr id="18" name="Τίτλος 1">
            <a:extLst>
              <a:ext uri="{FF2B5EF4-FFF2-40B4-BE49-F238E27FC236}">
                <a16:creationId xmlns:a16="http://schemas.microsoft.com/office/drawing/2014/main" id="{449269C7-5585-40A5-A7D6-418F3256ED89}"/>
              </a:ext>
            </a:extLst>
          </p:cNvPr>
          <p:cNvSpPr txBox="1">
            <a:spLocks/>
          </p:cNvSpPr>
          <p:nvPr/>
        </p:nvSpPr>
        <p:spPr>
          <a:xfrm>
            <a:off x="5932965" y="1996665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Energy &amp; cost saving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9E7DC674-09DB-41F4-90A4-240326C23ACB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Ρόμβος 18">
            <a:extLst>
              <a:ext uri="{FF2B5EF4-FFF2-40B4-BE49-F238E27FC236}">
                <a16:creationId xmlns:a16="http://schemas.microsoft.com/office/drawing/2014/main" id="{289268E6-A897-4D6C-9D4E-981C69AAA7E1}"/>
              </a:ext>
            </a:extLst>
          </p:cNvPr>
          <p:cNvSpPr/>
          <p:nvPr/>
        </p:nvSpPr>
        <p:spPr>
          <a:xfrm>
            <a:off x="2479741" y="3252106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F44DC91D-86C9-4933-97EF-66BA684970D2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983741" y="3503566"/>
            <a:ext cx="39893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Ρόμβος 24">
            <a:extLst>
              <a:ext uri="{FF2B5EF4-FFF2-40B4-BE49-F238E27FC236}">
                <a16:creationId xmlns:a16="http://schemas.microsoft.com/office/drawing/2014/main" id="{2AE09789-82B6-41B7-B17F-1DC5E5F5340F}"/>
              </a:ext>
            </a:extLst>
          </p:cNvPr>
          <p:cNvSpPr/>
          <p:nvPr/>
        </p:nvSpPr>
        <p:spPr>
          <a:xfrm>
            <a:off x="2479741" y="3928698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EEE18C46-94DB-4C51-9E6F-71ECFB567EE7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983741" y="4180158"/>
            <a:ext cx="52463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Ρόμβος 27">
            <a:extLst>
              <a:ext uri="{FF2B5EF4-FFF2-40B4-BE49-F238E27FC236}">
                <a16:creationId xmlns:a16="http://schemas.microsoft.com/office/drawing/2014/main" id="{C30713A4-2033-4F25-9925-FD1B05BA6B54}"/>
              </a:ext>
            </a:extLst>
          </p:cNvPr>
          <p:cNvSpPr/>
          <p:nvPr/>
        </p:nvSpPr>
        <p:spPr>
          <a:xfrm>
            <a:off x="2614199" y="4936167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l-GR" dirty="0"/>
          </a:p>
        </p:txBody>
      </p:sp>
      <p:cxnSp>
        <p:nvCxnSpPr>
          <p:cNvPr id="29" name="Ευθεία γραμμή σύνδεσης 28">
            <a:extLst>
              <a:ext uri="{FF2B5EF4-FFF2-40B4-BE49-F238E27FC236}">
                <a16:creationId xmlns:a16="http://schemas.microsoft.com/office/drawing/2014/main" id="{9C4ABBD2-2CE7-4171-8D32-03CAAB8D221D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2866199" y="5439087"/>
            <a:ext cx="0" cy="31215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Ρόμβος 30">
            <a:extLst>
              <a:ext uri="{FF2B5EF4-FFF2-40B4-BE49-F238E27FC236}">
                <a16:creationId xmlns:a16="http://schemas.microsoft.com/office/drawing/2014/main" id="{164B056F-D5E4-4C7C-94CA-A3A71EF2AE07}"/>
              </a:ext>
            </a:extLst>
          </p:cNvPr>
          <p:cNvSpPr/>
          <p:nvPr/>
        </p:nvSpPr>
        <p:spPr>
          <a:xfrm>
            <a:off x="987639" y="5663331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cxnSp>
        <p:nvCxnSpPr>
          <p:cNvPr id="32" name="Ευθεία γραμμή σύνδεσης 31">
            <a:extLst>
              <a:ext uri="{FF2B5EF4-FFF2-40B4-BE49-F238E27FC236}">
                <a16:creationId xmlns:a16="http://schemas.microsoft.com/office/drawing/2014/main" id="{B7E006AD-242A-42E6-B95A-4BEA7E01E45C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1491639" y="5914791"/>
            <a:ext cx="144531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εία γραμμή σύνδεσης 33">
            <a:extLst>
              <a:ext uri="{FF2B5EF4-FFF2-40B4-BE49-F238E27FC236}">
                <a16:creationId xmlns:a16="http://schemas.microsoft.com/office/drawing/2014/main" id="{E1B2B0DD-382A-4462-94BD-2D828633464E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239639" y="6166251"/>
            <a:ext cx="169731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Εικόνα 3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B68222C-E276-4B47-983C-156749C10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534E0F47-BAB8-4EAF-9DD6-11DC8A6AE496}"/>
              </a:ext>
            </a:extLst>
          </p:cNvPr>
          <p:cNvSpPr/>
          <p:nvPr/>
        </p:nvSpPr>
        <p:spPr>
          <a:xfrm>
            <a:off x="5932964" y="2556436"/>
            <a:ext cx="3211029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Thermal insulated profiles</a:t>
            </a:r>
          </a:p>
          <a:p>
            <a:pPr marL="342900" indent="-342900">
              <a:spcAft>
                <a:spcPts val="10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dirty="0"/>
              <a:t>Fiberglass reinforced polyamides 24 &amp; 22 mm width</a:t>
            </a:r>
          </a:p>
          <a:p>
            <a:pPr marL="342900" indent="-342900">
              <a:spcAft>
                <a:spcPts val="10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dirty="0"/>
              <a:t>PVC profiles perimetrically of the frame (same for standard and low frame)</a:t>
            </a:r>
            <a:endParaRPr lang="el-GR" dirty="0"/>
          </a:p>
        </p:txBody>
      </p: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4DD64D32-22C7-419C-B8DB-A8EBAEBE0433}"/>
              </a:ext>
            </a:extLst>
          </p:cNvPr>
          <p:cNvCxnSpPr>
            <a:cxnSpLocks/>
          </p:cNvCxnSpPr>
          <p:nvPr/>
        </p:nvCxnSpPr>
        <p:spPr>
          <a:xfrm>
            <a:off x="4898482" y="2927566"/>
            <a:ext cx="0" cy="3345074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5345724A-D7DE-438C-84CB-3BD264E59FF2}"/>
              </a:ext>
            </a:extLst>
          </p:cNvPr>
          <p:cNvSpPr/>
          <p:nvPr/>
        </p:nvSpPr>
        <p:spPr>
          <a:xfrm>
            <a:off x="4898481" y="4439003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116mm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96F015C-0BF4-4930-9E8B-3C7326EA5935}"/>
              </a:ext>
            </a:extLst>
          </p:cNvPr>
          <p:cNvSpPr txBox="1">
            <a:spLocks/>
          </p:cNvSpPr>
          <p:nvPr/>
        </p:nvSpPr>
        <p:spPr>
          <a:xfrm>
            <a:off x="781248" y="2411438"/>
            <a:ext cx="206863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rgbClr val="FFC000"/>
                </a:solidFill>
              </a:rPr>
              <a:t>Sash profile S384</a:t>
            </a:r>
            <a:endParaRPr lang="el-GR" sz="2400" b="1" i="1" dirty="0">
              <a:solidFill>
                <a:srgbClr val="FFC000"/>
              </a:solidFill>
            </a:endParaRPr>
          </a:p>
        </p:txBody>
      </p:sp>
      <p:sp>
        <p:nvSpPr>
          <p:cNvPr id="21" name="Τίτλος 1">
            <a:extLst>
              <a:ext uri="{FF2B5EF4-FFF2-40B4-BE49-F238E27FC236}">
                <a16:creationId xmlns:a16="http://schemas.microsoft.com/office/drawing/2014/main" id="{415A4E3E-102F-4954-9A83-38401AF4740C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8" grpId="0" animBg="1"/>
      <p:bldP spid="31" grpId="0" animBg="1"/>
      <p:bldP spid="30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774E9690-C4B0-417C-82B1-56DD1DF49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00" t="29788" r="17667" b="21711"/>
          <a:stretch/>
        </p:blipFill>
        <p:spPr>
          <a:xfrm>
            <a:off x="1444026" y="2132602"/>
            <a:ext cx="3332527" cy="4474570"/>
          </a:xfrm>
          <a:prstGeom prst="rect">
            <a:avLst/>
          </a:prstGeom>
        </p:spPr>
      </p:pic>
      <p:sp>
        <p:nvSpPr>
          <p:cNvPr id="18" name="Τίτλος 1">
            <a:extLst>
              <a:ext uri="{FF2B5EF4-FFF2-40B4-BE49-F238E27FC236}">
                <a16:creationId xmlns:a16="http://schemas.microsoft.com/office/drawing/2014/main" id="{449269C7-5585-40A5-A7D6-418F3256ED89}"/>
              </a:ext>
            </a:extLst>
          </p:cNvPr>
          <p:cNvSpPr txBox="1">
            <a:spLocks/>
          </p:cNvSpPr>
          <p:nvPr/>
        </p:nvSpPr>
        <p:spPr>
          <a:xfrm>
            <a:off x="5932965" y="1996665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Energy &amp; cost saving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9E7DC674-09DB-41F4-90A4-240326C23ACB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Ρόμβος 18">
            <a:extLst>
              <a:ext uri="{FF2B5EF4-FFF2-40B4-BE49-F238E27FC236}">
                <a16:creationId xmlns:a16="http://schemas.microsoft.com/office/drawing/2014/main" id="{289268E6-A897-4D6C-9D4E-981C69AAA7E1}"/>
              </a:ext>
            </a:extLst>
          </p:cNvPr>
          <p:cNvSpPr/>
          <p:nvPr/>
        </p:nvSpPr>
        <p:spPr>
          <a:xfrm>
            <a:off x="2479741" y="3252106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F44DC91D-86C9-4933-97EF-66BA684970D2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983741" y="3503566"/>
            <a:ext cx="39893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Ρόμβος 24">
            <a:extLst>
              <a:ext uri="{FF2B5EF4-FFF2-40B4-BE49-F238E27FC236}">
                <a16:creationId xmlns:a16="http://schemas.microsoft.com/office/drawing/2014/main" id="{2AE09789-82B6-41B7-B17F-1DC5E5F5340F}"/>
              </a:ext>
            </a:extLst>
          </p:cNvPr>
          <p:cNvSpPr/>
          <p:nvPr/>
        </p:nvSpPr>
        <p:spPr>
          <a:xfrm>
            <a:off x="2479741" y="3928698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EEE18C46-94DB-4C51-9E6F-71ECFB567EE7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983741" y="4180158"/>
            <a:ext cx="52463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Εικόνα 3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B68222C-E276-4B47-983C-156749C10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E8B9FF04-768E-490E-B32F-6C80CEAF4DB7}"/>
              </a:ext>
            </a:extLst>
          </p:cNvPr>
          <p:cNvSpPr/>
          <p:nvPr/>
        </p:nvSpPr>
        <p:spPr>
          <a:xfrm>
            <a:off x="5932965" y="2556436"/>
            <a:ext cx="2906235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Thermal insulated profiles</a:t>
            </a:r>
          </a:p>
          <a:p>
            <a:pPr marL="365125" indent="-365125">
              <a:spcAft>
                <a:spcPts val="1000"/>
              </a:spcAft>
              <a:buClr>
                <a:srgbClr val="FFC000"/>
              </a:buClr>
            </a:pPr>
            <a:r>
              <a:rPr lang="en-US" dirty="0">
                <a:solidFill>
                  <a:srgbClr val="FFC000"/>
                </a:solidFill>
              </a:rPr>
              <a:t>3.    </a:t>
            </a:r>
            <a:r>
              <a:rPr lang="en-US" dirty="0"/>
              <a:t>Alternative use of sash with anti-</a:t>
            </a:r>
            <a:r>
              <a:rPr lang="en-US" dirty="0" err="1"/>
              <a:t>distorsion</a:t>
            </a:r>
            <a:r>
              <a:rPr lang="en-US" dirty="0"/>
              <a:t> fiberglass reinforced polyamides 24 mm width ideal for dark frames (reduces banana effect due to high temperature differences)</a:t>
            </a:r>
          </a:p>
        </p:txBody>
      </p:sp>
      <p:cxnSp>
        <p:nvCxnSpPr>
          <p:cNvPr id="23" name="Ευθύγραμμο βέλος σύνδεσης 22">
            <a:extLst>
              <a:ext uri="{FF2B5EF4-FFF2-40B4-BE49-F238E27FC236}">
                <a16:creationId xmlns:a16="http://schemas.microsoft.com/office/drawing/2014/main" id="{E09A32B6-331C-400F-8F0A-D53B2F186D44}"/>
              </a:ext>
            </a:extLst>
          </p:cNvPr>
          <p:cNvCxnSpPr>
            <a:cxnSpLocks/>
          </p:cNvCxnSpPr>
          <p:nvPr/>
        </p:nvCxnSpPr>
        <p:spPr>
          <a:xfrm>
            <a:off x="4898482" y="2927566"/>
            <a:ext cx="0" cy="3345074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E5E34A2D-E00B-401F-B955-C12A80DCABB4}"/>
              </a:ext>
            </a:extLst>
          </p:cNvPr>
          <p:cNvSpPr/>
          <p:nvPr/>
        </p:nvSpPr>
        <p:spPr>
          <a:xfrm>
            <a:off x="4898481" y="4439003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116mm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DF6F66-7BEC-4C2A-8FA6-E28F43631AC2}"/>
              </a:ext>
            </a:extLst>
          </p:cNvPr>
          <p:cNvSpPr txBox="1">
            <a:spLocks/>
          </p:cNvSpPr>
          <p:nvPr/>
        </p:nvSpPr>
        <p:spPr>
          <a:xfrm>
            <a:off x="781248" y="2411438"/>
            <a:ext cx="206863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rgbClr val="FFC000"/>
                </a:solidFill>
              </a:rPr>
              <a:t>Sash profile S390</a:t>
            </a:r>
            <a:endParaRPr lang="el-GR" sz="2400" b="1" i="1" dirty="0">
              <a:solidFill>
                <a:srgbClr val="FFC000"/>
              </a:solidFill>
            </a:endParaRPr>
          </a:p>
        </p:txBody>
      </p:sp>
      <p:sp>
        <p:nvSpPr>
          <p:cNvPr id="15" name="Τίτλος 1">
            <a:extLst>
              <a:ext uri="{FF2B5EF4-FFF2-40B4-BE49-F238E27FC236}">
                <a16:creationId xmlns:a16="http://schemas.microsoft.com/office/drawing/2014/main" id="{25467F92-D910-4D90-9492-4AA01C5D158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2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C64C6F6-0541-46F3-BA24-A891EDD12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30" t="13098" r="36333" b="31154"/>
          <a:stretch/>
        </p:blipFill>
        <p:spPr>
          <a:xfrm>
            <a:off x="1657144" y="2513077"/>
            <a:ext cx="2841553" cy="3901103"/>
          </a:xfrm>
          <a:prstGeom prst="rect">
            <a:avLst/>
          </a:prstGeom>
        </p:spPr>
      </p:pic>
      <p:sp>
        <p:nvSpPr>
          <p:cNvPr id="18" name="Τίτλος 1">
            <a:extLst>
              <a:ext uri="{FF2B5EF4-FFF2-40B4-BE49-F238E27FC236}">
                <a16:creationId xmlns:a16="http://schemas.microsoft.com/office/drawing/2014/main" id="{449269C7-5585-40A5-A7D6-418F3256ED89}"/>
              </a:ext>
            </a:extLst>
          </p:cNvPr>
          <p:cNvSpPr txBox="1">
            <a:spLocks/>
          </p:cNvSpPr>
          <p:nvPr/>
        </p:nvSpPr>
        <p:spPr>
          <a:xfrm>
            <a:off x="5932965" y="1996665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Energy &amp; cost saving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9E7DC674-09DB-41F4-90A4-240326C23ACB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Ρόμβος 18">
            <a:extLst>
              <a:ext uri="{FF2B5EF4-FFF2-40B4-BE49-F238E27FC236}">
                <a16:creationId xmlns:a16="http://schemas.microsoft.com/office/drawing/2014/main" id="{289268E6-A897-4D6C-9D4E-981C69AAA7E1}"/>
              </a:ext>
            </a:extLst>
          </p:cNvPr>
          <p:cNvSpPr/>
          <p:nvPr/>
        </p:nvSpPr>
        <p:spPr>
          <a:xfrm>
            <a:off x="2479741" y="3404506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l-GR" dirty="0"/>
          </a:p>
        </p:txBody>
      </p: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F44DC91D-86C9-4933-97EF-66BA684970D2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983741" y="3655966"/>
            <a:ext cx="39893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Ρόμβος 24">
            <a:extLst>
              <a:ext uri="{FF2B5EF4-FFF2-40B4-BE49-F238E27FC236}">
                <a16:creationId xmlns:a16="http://schemas.microsoft.com/office/drawing/2014/main" id="{2AE09789-82B6-41B7-B17F-1DC5E5F5340F}"/>
              </a:ext>
            </a:extLst>
          </p:cNvPr>
          <p:cNvSpPr/>
          <p:nvPr/>
        </p:nvSpPr>
        <p:spPr>
          <a:xfrm>
            <a:off x="2479741" y="4050618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l-GR" dirty="0"/>
          </a:p>
        </p:txBody>
      </p: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EEE18C46-94DB-4C51-9E6F-71ECFB567EE7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983741" y="4302078"/>
            <a:ext cx="52463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Εικόνα 3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B68222C-E276-4B47-983C-156749C10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5C245363-5DDA-4629-82E4-7346050D443B}"/>
              </a:ext>
            </a:extLst>
          </p:cNvPr>
          <p:cNvCxnSpPr>
            <a:cxnSpLocks/>
          </p:cNvCxnSpPr>
          <p:nvPr/>
        </p:nvCxnSpPr>
        <p:spPr>
          <a:xfrm>
            <a:off x="4898481" y="3215640"/>
            <a:ext cx="1" cy="3057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805AFDD5-2C99-4AE0-9D88-302FDF91F71F}"/>
              </a:ext>
            </a:extLst>
          </p:cNvPr>
          <p:cNvSpPr/>
          <p:nvPr/>
        </p:nvSpPr>
        <p:spPr>
          <a:xfrm>
            <a:off x="4898481" y="4439003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107mm</a:t>
            </a: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35843E9A-1B29-4206-8198-735281297A72}"/>
              </a:ext>
            </a:extLst>
          </p:cNvPr>
          <p:cNvSpPr/>
          <p:nvPr/>
        </p:nvSpPr>
        <p:spPr>
          <a:xfrm>
            <a:off x="5932961" y="2556436"/>
            <a:ext cx="2814799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Thermal insulated profiles</a:t>
            </a:r>
          </a:p>
          <a:p>
            <a:pPr marL="365125" indent="-365125">
              <a:spcAft>
                <a:spcPts val="1000"/>
              </a:spcAft>
              <a:buClr>
                <a:srgbClr val="FFC000"/>
              </a:buClr>
            </a:pPr>
            <a:r>
              <a:rPr lang="en-US" dirty="0">
                <a:solidFill>
                  <a:srgbClr val="FFC000"/>
                </a:solidFill>
              </a:rPr>
              <a:t>4.    </a:t>
            </a:r>
            <a:r>
              <a:rPr lang="en-US" dirty="0"/>
              <a:t>Alternative use of smaller sash with fiberglass reinforced polyamides 30 &amp; 22 mm width</a:t>
            </a: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ABE21CB5-1EDC-4056-84EC-D4C0319ABDEC}"/>
              </a:ext>
            </a:extLst>
          </p:cNvPr>
          <p:cNvSpPr txBox="1">
            <a:spLocks/>
          </p:cNvSpPr>
          <p:nvPr/>
        </p:nvSpPr>
        <p:spPr>
          <a:xfrm>
            <a:off x="781248" y="2411438"/>
            <a:ext cx="206863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rgbClr val="FFC000"/>
                </a:solidFill>
              </a:rPr>
              <a:t>Sash profile S35013</a:t>
            </a:r>
            <a:endParaRPr lang="el-GR" sz="2400" b="1" i="1" dirty="0">
              <a:solidFill>
                <a:srgbClr val="FFC000"/>
              </a:solidFill>
            </a:endParaRPr>
          </a:p>
        </p:txBody>
      </p:sp>
      <p:sp>
        <p:nvSpPr>
          <p:cNvPr id="15" name="Τίτλος 1">
            <a:extLst>
              <a:ext uri="{FF2B5EF4-FFF2-40B4-BE49-F238E27FC236}">
                <a16:creationId xmlns:a16="http://schemas.microsoft.com/office/drawing/2014/main" id="{2CE2FF32-DFA2-46DE-8468-29B218F5BF0D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4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1CACB36-E162-4BC5-AFD2-8024405D3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43" t="21241" r="23833" b="23979"/>
          <a:stretch/>
        </p:blipFill>
        <p:spPr>
          <a:xfrm>
            <a:off x="1472965" y="2515913"/>
            <a:ext cx="3025732" cy="3860657"/>
          </a:xfrm>
          <a:prstGeom prst="rect">
            <a:avLst/>
          </a:prstGeom>
        </p:spPr>
      </p:pic>
      <p:sp>
        <p:nvSpPr>
          <p:cNvPr id="18" name="Τίτλος 1">
            <a:extLst>
              <a:ext uri="{FF2B5EF4-FFF2-40B4-BE49-F238E27FC236}">
                <a16:creationId xmlns:a16="http://schemas.microsoft.com/office/drawing/2014/main" id="{449269C7-5585-40A5-A7D6-418F3256ED89}"/>
              </a:ext>
            </a:extLst>
          </p:cNvPr>
          <p:cNvSpPr txBox="1">
            <a:spLocks/>
          </p:cNvSpPr>
          <p:nvPr/>
        </p:nvSpPr>
        <p:spPr>
          <a:xfrm>
            <a:off x="5932965" y="1996665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Energy &amp; cost saving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9E7DC674-09DB-41F4-90A4-240326C23ACB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Ρόμβος 18">
            <a:extLst>
              <a:ext uri="{FF2B5EF4-FFF2-40B4-BE49-F238E27FC236}">
                <a16:creationId xmlns:a16="http://schemas.microsoft.com/office/drawing/2014/main" id="{289268E6-A897-4D6C-9D4E-981C69AAA7E1}"/>
              </a:ext>
            </a:extLst>
          </p:cNvPr>
          <p:cNvSpPr/>
          <p:nvPr/>
        </p:nvSpPr>
        <p:spPr>
          <a:xfrm>
            <a:off x="2479741" y="3404506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l-GR" dirty="0"/>
          </a:p>
        </p:txBody>
      </p: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F44DC91D-86C9-4933-97EF-66BA684970D2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983741" y="3655966"/>
            <a:ext cx="39893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Ρόμβος 24">
            <a:extLst>
              <a:ext uri="{FF2B5EF4-FFF2-40B4-BE49-F238E27FC236}">
                <a16:creationId xmlns:a16="http://schemas.microsoft.com/office/drawing/2014/main" id="{2AE09789-82B6-41B7-B17F-1DC5E5F5340F}"/>
              </a:ext>
            </a:extLst>
          </p:cNvPr>
          <p:cNvSpPr/>
          <p:nvPr/>
        </p:nvSpPr>
        <p:spPr>
          <a:xfrm>
            <a:off x="2479741" y="4050618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l-GR" dirty="0"/>
          </a:p>
        </p:txBody>
      </p: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EEE18C46-94DB-4C51-9E6F-71ECFB567EE7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983741" y="4302078"/>
            <a:ext cx="52463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Εικόνα 3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B68222C-E276-4B47-983C-156749C10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5C245363-5DDA-4629-82E4-7346050D443B}"/>
              </a:ext>
            </a:extLst>
          </p:cNvPr>
          <p:cNvCxnSpPr>
            <a:cxnSpLocks/>
          </p:cNvCxnSpPr>
          <p:nvPr/>
        </p:nvCxnSpPr>
        <p:spPr>
          <a:xfrm>
            <a:off x="4898481" y="3215640"/>
            <a:ext cx="1" cy="3057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805AFDD5-2C99-4AE0-9D88-302FDF91F71F}"/>
              </a:ext>
            </a:extLst>
          </p:cNvPr>
          <p:cNvSpPr/>
          <p:nvPr/>
        </p:nvSpPr>
        <p:spPr>
          <a:xfrm>
            <a:off x="4898481" y="4439003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107mm</a:t>
            </a: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CEABBCF7-131D-4DC0-B2E9-BC7601BA716F}"/>
              </a:ext>
            </a:extLst>
          </p:cNvPr>
          <p:cNvSpPr/>
          <p:nvPr/>
        </p:nvSpPr>
        <p:spPr>
          <a:xfrm>
            <a:off x="5932962" y="2556436"/>
            <a:ext cx="2911236" cy="24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Thermal insulated profiles</a:t>
            </a:r>
          </a:p>
          <a:p>
            <a:pPr marL="365125" indent="-365125">
              <a:spcAft>
                <a:spcPts val="1000"/>
              </a:spcAft>
              <a:buClr>
                <a:srgbClr val="FFC000"/>
              </a:buClr>
              <a:buAutoNum type="arabicPeriod" startAt="4"/>
            </a:pPr>
            <a:r>
              <a:rPr lang="en-US" dirty="0"/>
              <a:t>Alternative use of smaller sash - compatible with narrow interlocking profile 25mm - with fiberglass reinforced polyamides 30 &amp; 22 mm width</a:t>
            </a: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02005150-CA42-4E4E-918F-3099D7102BC5}"/>
              </a:ext>
            </a:extLst>
          </p:cNvPr>
          <p:cNvSpPr txBox="1">
            <a:spLocks/>
          </p:cNvSpPr>
          <p:nvPr/>
        </p:nvSpPr>
        <p:spPr>
          <a:xfrm>
            <a:off x="781248" y="2411438"/>
            <a:ext cx="206863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rgbClr val="FFC000"/>
                </a:solidFill>
              </a:rPr>
              <a:t>Sash profile S35011</a:t>
            </a:r>
            <a:endParaRPr lang="el-GR" sz="2400" b="1" i="1" dirty="0">
              <a:solidFill>
                <a:srgbClr val="FFC000"/>
              </a:solidFill>
            </a:endParaRP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CE9B34B8-1D67-41E3-BD87-3A47DB49520C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6A9E847-F219-4B60-9EF9-F560A38D7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00" t="5080" r="31345" b="30368"/>
          <a:stretch/>
        </p:blipFill>
        <p:spPr>
          <a:xfrm>
            <a:off x="2124214" y="3646369"/>
            <a:ext cx="3443176" cy="2505578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1" y="2556436"/>
            <a:ext cx="2836285" cy="254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Thermal insulated profiles</a:t>
            </a:r>
          </a:p>
          <a:p>
            <a:pPr marL="365125" indent="-365125">
              <a:spcAft>
                <a:spcPts val="1000"/>
              </a:spcAft>
              <a:buClr>
                <a:srgbClr val="FFC000"/>
              </a:buClr>
              <a:buAutoNum type="arabicPeriod" startAt="5"/>
            </a:pPr>
            <a:r>
              <a:rPr lang="en-US" dirty="0"/>
              <a:t>PVC profiles at the interlocking profile</a:t>
            </a:r>
            <a:endParaRPr lang="el-GR" dirty="0"/>
          </a:p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Compatible with sash profiles S384, S390</a:t>
            </a:r>
          </a:p>
          <a:p>
            <a:pPr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  <a:p>
            <a:pPr marL="365125" indent="-365125"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18" name="Τίτλος 1">
            <a:extLst>
              <a:ext uri="{FF2B5EF4-FFF2-40B4-BE49-F238E27FC236}">
                <a16:creationId xmlns:a16="http://schemas.microsoft.com/office/drawing/2014/main" id="{449269C7-5585-40A5-A7D6-418F3256ED89}"/>
              </a:ext>
            </a:extLst>
          </p:cNvPr>
          <p:cNvSpPr txBox="1">
            <a:spLocks/>
          </p:cNvSpPr>
          <p:nvPr/>
        </p:nvSpPr>
        <p:spPr>
          <a:xfrm>
            <a:off x="5932965" y="1996665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Energy &amp; cost saving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9E7DC674-09DB-41F4-90A4-240326C23ACB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Ρόμβος 24">
            <a:extLst>
              <a:ext uri="{FF2B5EF4-FFF2-40B4-BE49-F238E27FC236}">
                <a16:creationId xmlns:a16="http://schemas.microsoft.com/office/drawing/2014/main" id="{2AE09789-82B6-41B7-B17F-1DC5E5F5340F}"/>
              </a:ext>
            </a:extLst>
          </p:cNvPr>
          <p:cNvSpPr/>
          <p:nvPr/>
        </p:nvSpPr>
        <p:spPr>
          <a:xfrm>
            <a:off x="1758643" y="4622142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l-GR" dirty="0"/>
          </a:p>
        </p:txBody>
      </p: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EEE18C46-94DB-4C51-9E6F-71ECFB567EE7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262643" y="4873602"/>
            <a:ext cx="52463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Εικόνα 3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B68222C-E276-4B47-983C-156749C10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5C245363-5DDA-4629-82E4-7346050D443B}"/>
              </a:ext>
            </a:extLst>
          </p:cNvPr>
          <p:cNvCxnSpPr>
            <a:cxnSpLocks/>
          </p:cNvCxnSpPr>
          <p:nvPr/>
        </p:nvCxnSpPr>
        <p:spPr>
          <a:xfrm>
            <a:off x="2726497" y="6214194"/>
            <a:ext cx="2196000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805AFDD5-2C99-4AE0-9D88-302FDF91F71F}"/>
              </a:ext>
            </a:extLst>
          </p:cNvPr>
          <p:cNvSpPr/>
          <p:nvPr/>
        </p:nvSpPr>
        <p:spPr>
          <a:xfrm>
            <a:off x="3338654" y="6260796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8</a:t>
            </a:r>
            <a:r>
              <a:rPr lang="el-GR" dirty="0"/>
              <a:t>8,5</a:t>
            </a:r>
            <a:r>
              <a:rPr lang="en-US" dirty="0"/>
              <a:t>mm</a:t>
            </a:r>
          </a:p>
        </p:txBody>
      </p:sp>
      <p:sp>
        <p:nvSpPr>
          <p:cNvPr id="28" name="Ρόμβος 27">
            <a:extLst>
              <a:ext uri="{FF2B5EF4-FFF2-40B4-BE49-F238E27FC236}">
                <a16:creationId xmlns:a16="http://schemas.microsoft.com/office/drawing/2014/main" id="{C17C00AA-C888-4539-82B9-03E1F3FBFECF}"/>
              </a:ext>
            </a:extLst>
          </p:cNvPr>
          <p:cNvSpPr/>
          <p:nvPr/>
        </p:nvSpPr>
        <p:spPr>
          <a:xfrm>
            <a:off x="5324031" y="4622142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l-GR" dirty="0"/>
          </a:p>
        </p:txBody>
      </p:sp>
      <p:cxnSp>
        <p:nvCxnSpPr>
          <p:cNvPr id="29" name="Ευθεία γραμμή σύνδεσης 28">
            <a:extLst>
              <a:ext uri="{FF2B5EF4-FFF2-40B4-BE49-F238E27FC236}">
                <a16:creationId xmlns:a16="http://schemas.microsoft.com/office/drawing/2014/main" id="{F516C505-F2D1-40CE-8B95-5975BA0E12A3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4681183" y="4873602"/>
            <a:ext cx="64284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Τίτλος 1">
            <a:extLst>
              <a:ext uri="{FF2B5EF4-FFF2-40B4-BE49-F238E27FC236}">
                <a16:creationId xmlns:a16="http://schemas.microsoft.com/office/drawing/2014/main" id="{3FBAB94A-6B23-4166-BFBE-D0EC97AB1066}"/>
              </a:ext>
            </a:extLst>
          </p:cNvPr>
          <p:cNvSpPr txBox="1">
            <a:spLocks/>
          </p:cNvSpPr>
          <p:nvPr/>
        </p:nvSpPr>
        <p:spPr>
          <a:xfrm>
            <a:off x="781248" y="2405412"/>
            <a:ext cx="421137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rgbClr val="FFC000"/>
                </a:solidFill>
              </a:rPr>
              <a:t>Interlocking profile </a:t>
            </a:r>
          </a:p>
          <a:p>
            <a:r>
              <a:rPr lang="en-US" sz="2400" b="1" i="1" dirty="0">
                <a:solidFill>
                  <a:srgbClr val="FFC000"/>
                </a:solidFill>
              </a:rPr>
              <a:t>S384, S390</a:t>
            </a:r>
            <a:endParaRPr lang="el-GR" sz="2400" b="1" i="1" dirty="0">
              <a:solidFill>
                <a:srgbClr val="FFC000"/>
              </a:solidFill>
            </a:endParaRPr>
          </a:p>
        </p:txBody>
      </p:sp>
      <p:sp>
        <p:nvSpPr>
          <p:cNvPr id="15" name="Τίτλος 1">
            <a:extLst>
              <a:ext uri="{FF2B5EF4-FFF2-40B4-BE49-F238E27FC236}">
                <a16:creationId xmlns:a16="http://schemas.microsoft.com/office/drawing/2014/main" id="{7F15DF13-1B4F-430F-A3C1-E4E5185B4E7E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  <p:bldP spid="24" grpId="0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1" y="2556436"/>
            <a:ext cx="2761334" cy="254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Thermal insulated profiles</a:t>
            </a:r>
          </a:p>
          <a:p>
            <a:pPr marL="365125" indent="-365125">
              <a:spcAft>
                <a:spcPts val="1000"/>
              </a:spcAft>
              <a:buClr>
                <a:srgbClr val="FFC000"/>
              </a:buClr>
              <a:buAutoNum type="arabicPeriod" startAt="5"/>
            </a:pPr>
            <a:r>
              <a:rPr lang="en-US" dirty="0"/>
              <a:t>PVC profiles at the interlocking profile</a:t>
            </a:r>
          </a:p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Compatible with sash profiles S35011, S35013</a:t>
            </a:r>
          </a:p>
          <a:p>
            <a:pPr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  <a:p>
            <a:pPr marL="365125" indent="-365125"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18" name="Τίτλος 1">
            <a:extLst>
              <a:ext uri="{FF2B5EF4-FFF2-40B4-BE49-F238E27FC236}">
                <a16:creationId xmlns:a16="http://schemas.microsoft.com/office/drawing/2014/main" id="{449269C7-5585-40A5-A7D6-418F3256ED89}"/>
              </a:ext>
            </a:extLst>
          </p:cNvPr>
          <p:cNvSpPr txBox="1">
            <a:spLocks/>
          </p:cNvSpPr>
          <p:nvPr/>
        </p:nvSpPr>
        <p:spPr>
          <a:xfrm>
            <a:off x="5932965" y="1996665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Energy &amp; cost saving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9E7DC674-09DB-41F4-90A4-240326C23ACB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7" name="Εικόνα 3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B68222C-E276-4B47-983C-156749C10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28" name="Ρόμβος 27">
            <a:extLst>
              <a:ext uri="{FF2B5EF4-FFF2-40B4-BE49-F238E27FC236}">
                <a16:creationId xmlns:a16="http://schemas.microsoft.com/office/drawing/2014/main" id="{C17C00AA-C888-4539-82B9-03E1F3FBFECF}"/>
              </a:ext>
            </a:extLst>
          </p:cNvPr>
          <p:cNvSpPr/>
          <p:nvPr/>
        </p:nvSpPr>
        <p:spPr>
          <a:xfrm>
            <a:off x="1952281" y="4699698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l-GR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3FBAB94A-6B23-4166-BFBE-D0EC97AB1066}"/>
              </a:ext>
            </a:extLst>
          </p:cNvPr>
          <p:cNvSpPr txBox="1">
            <a:spLocks/>
          </p:cNvSpPr>
          <p:nvPr/>
        </p:nvSpPr>
        <p:spPr>
          <a:xfrm>
            <a:off x="781248" y="2405412"/>
            <a:ext cx="421137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rgbClr val="FFC000"/>
                </a:solidFill>
              </a:rPr>
              <a:t>Interlocking profile </a:t>
            </a:r>
          </a:p>
          <a:p>
            <a:r>
              <a:rPr lang="en-US" sz="2400" b="1" i="1" dirty="0">
                <a:solidFill>
                  <a:srgbClr val="FFC000"/>
                </a:solidFill>
              </a:rPr>
              <a:t>S35011, S35013</a:t>
            </a:r>
            <a:endParaRPr lang="el-GR" sz="2400" b="1" i="1" dirty="0">
              <a:solidFill>
                <a:srgbClr val="FFC000"/>
              </a:solidFill>
            </a:endParaRPr>
          </a:p>
        </p:txBody>
      </p:sp>
      <p:sp>
        <p:nvSpPr>
          <p:cNvPr id="15" name="Τίτλος 1">
            <a:extLst>
              <a:ext uri="{FF2B5EF4-FFF2-40B4-BE49-F238E27FC236}">
                <a16:creationId xmlns:a16="http://schemas.microsoft.com/office/drawing/2014/main" id="{7F15DF13-1B4F-430F-A3C1-E4E5185B4E7E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FEEE63C6-592E-425F-9AE7-997F525E01B9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456281" y="4951158"/>
            <a:ext cx="7578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036989B0-059F-4947-BD98-8AF6022CBC6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888276" y="4951158"/>
            <a:ext cx="52569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Ρόμβος 20">
            <a:extLst>
              <a:ext uri="{FF2B5EF4-FFF2-40B4-BE49-F238E27FC236}">
                <a16:creationId xmlns:a16="http://schemas.microsoft.com/office/drawing/2014/main" id="{FCF82E3B-2AE6-45C3-80FE-BD67987618A4}"/>
              </a:ext>
            </a:extLst>
          </p:cNvPr>
          <p:cNvSpPr/>
          <p:nvPr/>
        </p:nvSpPr>
        <p:spPr>
          <a:xfrm>
            <a:off x="5413971" y="4699698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l-GR" dirty="0"/>
          </a:p>
        </p:txBody>
      </p:sp>
      <p:cxnSp>
        <p:nvCxnSpPr>
          <p:cNvPr id="31" name="Ευθύγραμμο βέλος σύνδεσης 30">
            <a:extLst>
              <a:ext uri="{FF2B5EF4-FFF2-40B4-BE49-F238E27FC236}">
                <a16:creationId xmlns:a16="http://schemas.microsoft.com/office/drawing/2014/main" id="{0F533792-A3D3-4DF2-81CF-6705F71D9410}"/>
              </a:ext>
            </a:extLst>
          </p:cNvPr>
          <p:cNvCxnSpPr>
            <a:cxnSpLocks/>
          </p:cNvCxnSpPr>
          <p:nvPr/>
        </p:nvCxnSpPr>
        <p:spPr>
          <a:xfrm>
            <a:off x="2954789" y="6291750"/>
            <a:ext cx="1944000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91692F89-CA24-4202-B345-6C528807AF83}"/>
              </a:ext>
            </a:extLst>
          </p:cNvPr>
          <p:cNvSpPr/>
          <p:nvPr/>
        </p:nvSpPr>
        <p:spPr>
          <a:xfrm>
            <a:off x="3417887" y="6338352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79</a:t>
            </a:r>
            <a:r>
              <a:rPr lang="el-GR" dirty="0"/>
              <a:t>,5</a:t>
            </a:r>
            <a:r>
              <a:rPr lang="en-US" dirty="0"/>
              <a:t>mm</a:t>
            </a:r>
          </a:p>
        </p:txBody>
      </p:sp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2D928F73-E0B4-4B49-A206-DA3772099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48" t="15374" r="31786" b="16816"/>
          <a:stretch/>
        </p:blipFill>
        <p:spPr>
          <a:xfrm flipH="1">
            <a:off x="2363046" y="3698369"/>
            <a:ext cx="3144157" cy="250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1" grpId="0" animBg="1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1" y="2556436"/>
            <a:ext cx="2851275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Thermal insulated profiles</a:t>
            </a:r>
          </a:p>
          <a:p>
            <a:pPr marL="360363" indent="-342900">
              <a:spcAft>
                <a:spcPts val="1000"/>
              </a:spcAft>
              <a:buClr>
                <a:srgbClr val="FFC000"/>
              </a:buClr>
              <a:buAutoNum type="arabicPeriod" startAt="5"/>
            </a:pPr>
            <a:r>
              <a:rPr lang="en-US" dirty="0"/>
              <a:t>PVC profiles at the narrow interlocking profile</a:t>
            </a:r>
          </a:p>
          <a:p>
            <a:pPr marL="17463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Compatible with sash profiles S384, S390</a:t>
            </a:r>
          </a:p>
          <a:p>
            <a:pPr marL="17463"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18" name="Τίτλος 1">
            <a:extLst>
              <a:ext uri="{FF2B5EF4-FFF2-40B4-BE49-F238E27FC236}">
                <a16:creationId xmlns:a16="http://schemas.microsoft.com/office/drawing/2014/main" id="{449269C7-5585-40A5-A7D6-418F3256ED89}"/>
              </a:ext>
            </a:extLst>
          </p:cNvPr>
          <p:cNvSpPr txBox="1">
            <a:spLocks/>
          </p:cNvSpPr>
          <p:nvPr/>
        </p:nvSpPr>
        <p:spPr>
          <a:xfrm>
            <a:off x="5932965" y="1996665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Energy &amp; cost saving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9E7DC674-09DB-41F4-90A4-240326C23ACB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7" name="Εικόνα 3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B68222C-E276-4B47-983C-156749C10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5C245363-5DDA-4629-82E4-7346050D443B}"/>
              </a:ext>
            </a:extLst>
          </p:cNvPr>
          <p:cNvCxnSpPr>
            <a:cxnSpLocks/>
          </p:cNvCxnSpPr>
          <p:nvPr/>
        </p:nvCxnSpPr>
        <p:spPr>
          <a:xfrm flipV="1">
            <a:off x="3496316" y="5996824"/>
            <a:ext cx="1326344" cy="14575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805AFDD5-2C99-4AE0-9D88-302FDF91F71F}"/>
              </a:ext>
            </a:extLst>
          </p:cNvPr>
          <p:cNvSpPr/>
          <p:nvPr/>
        </p:nvSpPr>
        <p:spPr>
          <a:xfrm>
            <a:off x="3788183" y="6043426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l-GR" dirty="0"/>
              <a:t>50,5</a:t>
            </a:r>
            <a:r>
              <a:rPr lang="en-US" dirty="0"/>
              <a:t>mm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FA8B1EF-FB36-4EB4-9937-3CC3E3B70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32" t="5103" r="28854" b="17550"/>
          <a:stretch/>
        </p:blipFill>
        <p:spPr>
          <a:xfrm>
            <a:off x="3019477" y="3429000"/>
            <a:ext cx="2288773" cy="2446549"/>
          </a:xfrm>
          <a:prstGeom prst="rect">
            <a:avLst/>
          </a:prstGeom>
        </p:spPr>
      </p:pic>
      <p:sp>
        <p:nvSpPr>
          <p:cNvPr id="28" name="Ρόμβος 27">
            <a:extLst>
              <a:ext uri="{FF2B5EF4-FFF2-40B4-BE49-F238E27FC236}">
                <a16:creationId xmlns:a16="http://schemas.microsoft.com/office/drawing/2014/main" id="{146F706F-F333-4E5D-9570-17416C6F5F04}"/>
              </a:ext>
            </a:extLst>
          </p:cNvPr>
          <p:cNvSpPr/>
          <p:nvPr/>
        </p:nvSpPr>
        <p:spPr>
          <a:xfrm>
            <a:off x="2515477" y="4426326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l-GR" dirty="0"/>
          </a:p>
        </p:txBody>
      </p:sp>
      <p:cxnSp>
        <p:nvCxnSpPr>
          <p:cNvPr id="29" name="Ευθεία γραμμή σύνδεσης 28">
            <a:extLst>
              <a:ext uri="{FF2B5EF4-FFF2-40B4-BE49-F238E27FC236}">
                <a16:creationId xmlns:a16="http://schemas.microsoft.com/office/drawing/2014/main" id="{383DA4BE-4FDE-4272-B5EE-6EC3AFD9BD60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3019477" y="4677786"/>
            <a:ext cx="52463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Ρόμβος 29">
            <a:extLst>
              <a:ext uri="{FF2B5EF4-FFF2-40B4-BE49-F238E27FC236}">
                <a16:creationId xmlns:a16="http://schemas.microsoft.com/office/drawing/2014/main" id="{767CAC4E-0BCD-49F9-A3C8-EE21CA739E3B}"/>
              </a:ext>
            </a:extLst>
          </p:cNvPr>
          <p:cNvSpPr/>
          <p:nvPr/>
        </p:nvSpPr>
        <p:spPr>
          <a:xfrm>
            <a:off x="5308250" y="4426326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l-GR" dirty="0"/>
          </a:p>
        </p:txBody>
      </p:sp>
      <p:cxnSp>
        <p:nvCxnSpPr>
          <p:cNvPr id="31" name="Ευθεία γραμμή σύνδεσης 30">
            <a:extLst>
              <a:ext uri="{FF2B5EF4-FFF2-40B4-BE49-F238E27FC236}">
                <a16:creationId xmlns:a16="http://schemas.microsoft.com/office/drawing/2014/main" id="{3F5D9CE7-0117-4F63-AE8B-8DABC026BC50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4741139" y="4677786"/>
            <a:ext cx="56711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Τίτλος 1">
            <a:extLst>
              <a:ext uri="{FF2B5EF4-FFF2-40B4-BE49-F238E27FC236}">
                <a16:creationId xmlns:a16="http://schemas.microsoft.com/office/drawing/2014/main" id="{59A8BFA2-CEB2-4629-AD43-76D8556DC952}"/>
              </a:ext>
            </a:extLst>
          </p:cNvPr>
          <p:cNvSpPr txBox="1">
            <a:spLocks/>
          </p:cNvSpPr>
          <p:nvPr/>
        </p:nvSpPr>
        <p:spPr>
          <a:xfrm>
            <a:off x="781247" y="2411438"/>
            <a:ext cx="26215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rgbClr val="FFC000"/>
                </a:solidFill>
              </a:rPr>
              <a:t>Interlocking profile S356</a:t>
            </a:r>
            <a:endParaRPr lang="el-GR" sz="2400" b="1" i="1" dirty="0">
              <a:solidFill>
                <a:srgbClr val="FFC000"/>
              </a:solidFill>
            </a:endParaRPr>
          </a:p>
        </p:txBody>
      </p:sp>
      <p:sp>
        <p:nvSpPr>
          <p:cNvPr id="15" name="Τίτλος 1">
            <a:extLst>
              <a:ext uri="{FF2B5EF4-FFF2-40B4-BE49-F238E27FC236}">
                <a16:creationId xmlns:a16="http://schemas.microsoft.com/office/drawing/2014/main" id="{451270B8-8A35-4EE8-ACB3-5972B8416A0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8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3916862-39D3-4C22-B817-466C9A8EC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67" t="2714" r="35116" b="3089"/>
          <a:stretch/>
        </p:blipFill>
        <p:spPr>
          <a:xfrm>
            <a:off x="1213050" y="3359220"/>
            <a:ext cx="1662476" cy="2488089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1" y="2554665"/>
            <a:ext cx="2671393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Thermal insulated profiles</a:t>
            </a:r>
          </a:p>
          <a:p>
            <a:pPr marL="360363" indent="-360363">
              <a:spcAft>
                <a:spcPts val="1000"/>
              </a:spcAft>
              <a:buClr>
                <a:srgbClr val="FFC000"/>
              </a:buClr>
            </a:pPr>
            <a:r>
              <a:rPr lang="el-GR" dirty="0">
                <a:solidFill>
                  <a:srgbClr val="FFC000"/>
                </a:solidFill>
              </a:rPr>
              <a:t>6</a:t>
            </a:r>
            <a:r>
              <a:rPr lang="en-US" dirty="0">
                <a:solidFill>
                  <a:srgbClr val="FFC000"/>
                </a:solidFill>
              </a:rPr>
              <a:t>.   </a:t>
            </a:r>
            <a:r>
              <a:rPr lang="en-US" dirty="0"/>
              <a:t>PVC profiles at the narrow interlocking profile</a:t>
            </a:r>
          </a:p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Available as an accessory &amp; easily placed by the fabricator</a:t>
            </a:r>
          </a:p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Compatible with sash profile S35011</a:t>
            </a:r>
          </a:p>
          <a:p>
            <a:pPr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18" name="Τίτλος 1">
            <a:extLst>
              <a:ext uri="{FF2B5EF4-FFF2-40B4-BE49-F238E27FC236}">
                <a16:creationId xmlns:a16="http://schemas.microsoft.com/office/drawing/2014/main" id="{449269C7-5585-40A5-A7D6-418F3256ED89}"/>
              </a:ext>
            </a:extLst>
          </p:cNvPr>
          <p:cNvSpPr txBox="1">
            <a:spLocks/>
          </p:cNvSpPr>
          <p:nvPr/>
        </p:nvSpPr>
        <p:spPr>
          <a:xfrm>
            <a:off x="5932965" y="1996665"/>
            <a:ext cx="32110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Energy &amp; cost saving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9E7DC674-09DB-41F4-90A4-240326C23ACB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7" name="Εικόνα 3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B68222C-E276-4B47-983C-156749C10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5C245363-5DDA-4629-82E4-7346050D443B}"/>
              </a:ext>
            </a:extLst>
          </p:cNvPr>
          <p:cNvCxnSpPr>
            <a:cxnSpLocks/>
          </p:cNvCxnSpPr>
          <p:nvPr/>
        </p:nvCxnSpPr>
        <p:spPr>
          <a:xfrm>
            <a:off x="1767375" y="6029439"/>
            <a:ext cx="623778" cy="728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805AFDD5-2C99-4AE0-9D88-302FDF91F71F}"/>
              </a:ext>
            </a:extLst>
          </p:cNvPr>
          <p:cNvSpPr/>
          <p:nvPr/>
        </p:nvSpPr>
        <p:spPr>
          <a:xfrm>
            <a:off x="1697456" y="6064670"/>
            <a:ext cx="861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l-GR" dirty="0"/>
              <a:t>25</a:t>
            </a:r>
            <a:r>
              <a:rPr lang="en-US" dirty="0"/>
              <a:t>mm</a:t>
            </a:r>
          </a:p>
        </p:txBody>
      </p:sp>
      <p:sp>
        <p:nvSpPr>
          <p:cNvPr id="23" name="Ρόμβος 22">
            <a:extLst>
              <a:ext uri="{FF2B5EF4-FFF2-40B4-BE49-F238E27FC236}">
                <a16:creationId xmlns:a16="http://schemas.microsoft.com/office/drawing/2014/main" id="{24D224F0-69CD-406E-8713-37801452D300}"/>
              </a:ext>
            </a:extLst>
          </p:cNvPr>
          <p:cNvSpPr/>
          <p:nvPr/>
        </p:nvSpPr>
        <p:spPr>
          <a:xfrm>
            <a:off x="878775" y="4339551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l-GR" dirty="0"/>
          </a:p>
        </p:txBody>
      </p:sp>
      <p:cxnSp>
        <p:nvCxnSpPr>
          <p:cNvPr id="28" name="Ευθεία γραμμή σύνδεσης 27">
            <a:extLst>
              <a:ext uri="{FF2B5EF4-FFF2-40B4-BE49-F238E27FC236}">
                <a16:creationId xmlns:a16="http://schemas.microsoft.com/office/drawing/2014/main" id="{ADAEBC60-AEA9-43D5-8ED0-CBCF4D767B80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382775" y="4591011"/>
            <a:ext cx="52463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Ρόμβος 28">
            <a:extLst>
              <a:ext uri="{FF2B5EF4-FFF2-40B4-BE49-F238E27FC236}">
                <a16:creationId xmlns:a16="http://schemas.microsoft.com/office/drawing/2014/main" id="{0E7B7E9E-3C81-43B1-82BF-13CA74D07CE0}"/>
              </a:ext>
            </a:extLst>
          </p:cNvPr>
          <p:cNvSpPr/>
          <p:nvPr/>
        </p:nvSpPr>
        <p:spPr>
          <a:xfrm>
            <a:off x="2707039" y="4339551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l-GR" dirty="0"/>
          </a:p>
        </p:txBody>
      </p:sp>
      <p:cxnSp>
        <p:nvCxnSpPr>
          <p:cNvPr id="30" name="Ευθεία γραμμή σύνδεσης 29">
            <a:extLst>
              <a:ext uri="{FF2B5EF4-FFF2-40B4-BE49-F238E27FC236}">
                <a16:creationId xmlns:a16="http://schemas.microsoft.com/office/drawing/2014/main" id="{DC5E3026-82F8-46B2-A6FE-9D14A3F170C9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2228109" y="4591011"/>
            <a:ext cx="47893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Τίτλος 1">
            <a:extLst>
              <a:ext uri="{FF2B5EF4-FFF2-40B4-BE49-F238E27FC236}">
                <a16:creationId xmlns:a16="http://schemas.microsoft.com/office/drawing/2014/main" id="{E9A56732-8AF3-435C-8612-7B8F77041F88}"/>
              </a:ext>
            </a:extLst>
          </p:cNvPr>
          <p:cNvSpPr txBox="1">
            <a:spLocks/>
          </p:cNvSpPr>
          <p:nvPr/>
        </p:nvSpPr>
        <p:spPr>
          <a:xfrm>
            <a:off x="781248" y="2411438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rgbClr val="FFC000"/>
                </a:solidFill>
              </a:rPr>
              <a:t>Interlocking profile S35017, S35027</a:t>
            </a:r>
            <a:endParaRPr lang="el-GR" sz="2400" b="1" i="1" dirty="0">
              <a:solidFill>
                <a:srgbClr val="FFC00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2C253B4-EB34-4385-8F09-514333A27F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48" t="35899" r="61585" b="33981"/>
          <a:stretch/>
        </p:blipFill>
        <p:spPr>
          <a:xfrm>
            <a:off x="3598644" y="3124571"/>
            <a:ext cx="1946712" cy="3733429"/>
          </a:xfrm>
          <a:prstGeom prst="rect">
            <a:avLst/>
          </a:prstGeom>
        </p:spPr>
      </p:pic>
      <p:sp>
        <p:nvSpPr>
          <p:cNvPr id="16" name="Τίτλος 1">
            <a:extLst>
              <a:ext uri="{FF2B5EF4-FFF2-40B4-BE49-F238E27FC236}">
                <a16:creationId xmlns:a16="http://schemas.microsoft.com/office/drawing/2014/main" id="{A7968D42-7188-4275-8A05-EAD844BAA98D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3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024FB9-D121-4D62-825E-CD175C7CB9F6}"/>
              </a:ext>
            </a:extLst>
          </p:cNvPr>
          <p:cNvSpPr txBox="1"/>
          <p:nvPr/>
        </p:nvSpPr>
        <p:spPr>
          <a:xfrm>
            <a:off x="5917023" y="2545516"/>
            <a:ext cx="293812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2 types of</a:t>
            </a:r>
            <a:r>
              <a:rPr lang="el-GR" dirty="0"/>
              <a:t> </a:t>
            </a:r>
            <a:r>
              <a:rPr lang="en-US" dirty="0"/>
              <a:t>double glazing with the use of: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Wedges up to 26mm glazing thickness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‘U shape’ gasket up to 28mm glazing thickness</a:t>
            </a:r>
            <a:endParaRPr lang="el-GR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Analytical glazing list available at the system’s technical catalog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l-GR" dirty="0"/>
          </a:p>
        </p:txBody>
      </p:sp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Glazing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656315FB-DD63-4419-9567-284954684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99738611-8AC0-40C8-86D9-805A6F1561A4}"/>
              </a:ext>
            </a:extLst>
          </p:cNvPr>
          <p:cNvCxnSpPr>
            <a:cxnSpLocks/>
          </p:cNvCxnSpPr>
          <p:nvPr/>
        </p:nvCxnSpPr>
        <p:spPr>
          <a:xfrm>
            <a:off x="1287097" y="2653957"/>
            <a:ext cx="972000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A1CA4F9B-6E95-4B80-82B2-E2B689A7FBAE}"/>
              </a:ext>
            </a:extLst>
          </p:cNvPr>
          <p:cNvSpPr/>
          <p:nvPr/>
        </p:nvSpPr>
        <p:spPr>
          <a:xfrm>
            <a:off x="1312679" y="2284625"/>
            <a:ext cx="1201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18-26mm</a:t>
            </a:r>
          </a:p>
        </p:txBody>
      </p: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51AADDEF-449B-4305-A81A-E06415496CB4}"/>
              </a:ext>
            </a:extLst>
          </p:cNvPr>
          <p:cNvCxnSpPr>
            <a:cxnSpLocks/>
          </p:cNvCxnSpPr>
          <p:nvPr/>
        </p:nvCxnSpPr>
        <p:spPr>
          <a:xfrm>
            <a:off x="3143516" y="2652541"/>
            <a:ext cx="1008000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AEF3C182-931C-4A77-81E4-D8BAAFA91243}"/>
              </a:ext>
            </a:extLst>
          </p:cNvPr>
          <p:cNvSpPr/>
          <p:nvPr/>
        </p:nvSpPr>
        <p:spPr>
          <a:xfrm>
            <a:off x="3291371" y="2283209"/>
            <a:ext cx="861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l-GR" dirty="0"/>
              <a:t>2</a:t>
            </a:r>
            <a:r>
              <a:rPr lang="en-US" dirty="0"/>
              <a:t>8mm</a:t>
            </a: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676E686A-7BE1-4361-B97A-E668E3D5A85C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BF8B0D3C-70F3-42E7-BA8B-9F29CE548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6" t="39530" r="59198" b="27783"/>
          <a:stretch/>
        </p:blipFill>
        <p:spPr>
          <a:xfrm>
            <a:off x="817670" y="2818151"/>
            <a:ext cx="3636092" cy="37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9112C30-6A3C-444E-A5E1-9359CEC1F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21981" r="67333" b="16626"/>
          <a:stretch/>
        </p:blipFill>
        <p:spPr>
          <a:xfrm>
            <a:off x="1001237" y="2134389"/>
            <a:ext cx="3247202" cy="4377103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31088"/>
            <a:ext cx="2852597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Double rollers with maximum weight up to </a:t>
            </a:r>
            <a:r>
              <a:rPr lang="el-GR" dirty="0"/>
              <a:t>18</a:t>
            </a:r>
            <a:r>
              <a:rPr lang="en-US" dirty="0"/>
              <a:t>0 Kg</a:t>
            </a:r>
            <a:r>
              <a:rPr lang="el-GR" dirty="0"/>
              <a:t> </a:t>
            </a:r>
            <a:r>
              <a:rPr lang="en-US" dirty="0"/>
              <a:t>per sash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l-GR" dirty="0"/>
              <a:t>Α</a:t>
            </a:r>
            <a:r>
              <a:rPr lang="en-US" dirty="0" err="1"/>
              <a:t>djustable</a:t>
            </a:r>
            <a:r>
              <a:rPr lang="en-US" dirty="0"/>
              <a:t> rollers for easier installation &amp; maintenance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U-type stainless steel rail</a:t>
            </a: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CD61CD8B-849F-46D2-9174-7B128296AEBC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D44EEDB9-B8F9-41E2-BFCE-9158CD249D30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Gliding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2EA95172-4E6D-47D7-9DE1-6DC552096743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4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9BD0D748-4CC7-4AE3-AACD-E2DD15E55E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DBBD6F0-20CF-4DAD-AD83-63864D1A7F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2" t="8463"/>
          <a:stretch/>
        </p:blipFill>
        <p:spPr>
          <a:xfrm>
            <a:off x="5012884" y="5031339"/>
            <a:ext cx="2045229" cy="148015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E2869A0-7053-491A-BFC2-111836ED3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3196" y="5188141"/>
            <a:ext cx="934403" cy="11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8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κείμενο, δέντρο, δάπεδο, υπαίθρ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FC37CD7B-E8C6-42B8-A2AF-C35F4749F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CA67D3A-6955-4741-A94A-BA73DC70982D}"/>
              </a:ext>
            </a:extLst>
          </p:cNvPr>
          <p:cNvSpPr/>
          <p:nvPr/>
        </p:nvSpPr>
        <p:spPr>
          <a:xfrm>
            <a:off x="5884503" y="2442194"/>
            <a:ext cx="3259496" cy="3755089"/>
          </a:xfrm>
          <a:prstGeom prst="rect">
            <a:avLst/>
          </a:prstGeom>
          <a:solidFill>
            <a:schemeClr val="tx1">
              <a:lumMod val="95000"/>
              <a:lumOff val="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BDB2CA7-B906-4339-A804-9D21D562A3E5}"/>
              </a:ext>
            </a:extLst>
          </p:cNvPr>
          <p:cNvSpPr txBox="1">
            <a:spLocks/>
          </p:cNvSpPr>
          <p:nvPr/>
        </p:nvSpPr>
        <p:spPr>
          <a:xfrm>
            <a:off x="5884503" y="2482984"/>
            <a:ext cx="166039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Why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24FB9-D121-4D62-825E-CD175C7CB9F6}"/>
              </a:ext>
            </a:extLst>
          </p:cNvPr>
          <p:cNvSpPr txBox="1"/>
          <p:nvPr/>
        </p:nvSpPr>
        <p:spPr>
          <a:xfrm>
            <a:off x="5916386" y="3018815"/>
            <a:ext cx="3099731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 value for money solution for sliding thermally insulated windows &amp; doors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Follows the architectural trends for less visible </a:t>
            </a:r>
            <a:r>
              <a:rPr lang="en-US" dirty="0" err="1">
                <a:solidFill>
                  <a:schemeClr val="bg1"/>
                </a:solidFill>
              </a:rPr>
              <a:t>aluminium</a:t>
            </a:r>
            <a:r>
              <a:rPr lang="en-US" dirty="0">
                <a:solidFill>
                  <a:schemeClr val="bg1"/>
                </a:solidFill>
              </a:rPr>
              <a:t> frames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Gain market share from competitors with similar systems in LSP and residential market</a:t>
            </a:r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5CEC8A86-EA13-45BE-8429-816779EC4A32}"/>
              </a:ext>
            </a:extLst>
          </p:cNvPr>
          <p:cNvCxnSpPr/>
          <p:nvPr/>
        </p:nvCxnSpPr>
        <p:spPr>
          <a:xfrm flipH="1">
            <a:off x="5932966" y="2876266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Εικόνα 17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81795750-D2B6-486B-9127-8BFFB2875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024FB9-D121-4D62-825E-CD175C7CB9F6}"/>
              </a:ext>
            </a:extLst>
          </p:cNvPr>
          <p:cNvSpPr txBox="1"/>
          <p:nvPr/>
        </p:nvSpPr>
        <p:spPr>
          <a:xfrm>
            <a:off x="5917023" y="2583824"/>
            <a:ext cx="2754537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Use of special spacers</a:t>
            </a:r>
            <a:r>
              <a:rPr lang="el-GR" dirty="0"/>
              <a:t> </a:t>
            </a:r>
            <a:r>
              <a:rPr lang="en-US" dirty="0"/>
              <a:t>fixed at the bottom of the sash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Available for all sash profiles</a:t>
            </a:r>
            <a:endParaRPr lang="el-GR" dirty="0"/>
          </a:p>
        </p:txBody>
      </p:sp>
      <p:sp>
        <p:nvSpPr>
          <p:cNvPr id="17" name="Τίτλος 1">
            <a:extLst>
              <a:ext uri="{FF2B5EF4-FFF2-40B4-BE49-F238E27FC236}">
                <a16:creationId xmlns:a16="http://schemas.microsoft.com/office/drawing/2014/main" id="{109B5343-08A2-4D4B-9984-FB239A438C77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3364522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Attention to detail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Fixed lights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656315FB-DD63-4419-9567-284954684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72C9F34-2B01-4378-9941-199F4C6DF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612" y="2566976"/>
            <a:ext cx="40957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5FF2175-2AE6-4FD7-BD39-FAF98B1EC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" r="44412" b="269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4ED313A-C128-4965-8AE4-B5DC0B69AC5F}"/>
              </a:ext>
            </a:extLst>
          </p:cNvPr>
          <p:cNvSpPr/>
          <p:nvPr/>
        </p:nvSpPr>
        <p:spPr>
          <a:xfrm>
            <a:off x="0" y="0"/>
            <a:ext cx="1394085" cy="124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4AEB6125-AC9C-4F9E-AEB1-8CA63CE09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3022223"/>
            <a:ext cx="3017520" cy="130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Functionality &amp; credibility</a:t>
            </a:r>
          </a:p>
        </p:txBody>
      </p:sp>
    </p:spTree>
    <p:extLst>
      <p:ext uri="{BB962C8B-B14F-4D97-AF65-F5344CB8AC3E}">
        <p14:creationId xmlns:p14="http://schemas.microsoft.com/office/powerpoint/2010/main" val="2612628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56436"/>
            <a:ext cx="3056681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Multi-point lock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Wide range of locks from 300 mm sash height (developed specific for ALUMIL)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0A7F03FB-F43A-422F-96CA-BC20F50C76E7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Locking mechanism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2D230DCB-CA44-4EBF-9874-8B05FA0876C4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159C4B4-6FFB-4911-B6C3-9F1CE66CE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713" y="1900013"/>
            <a:ext cx="3884529" cy="4957987"/>
          </a:xfrm>
          <a:prstGeom prst="rect">
            <a:avLst/>
          </a:prstGeom>
        </p:spPr>
      </p:pic>
      <p:pic>
        <p:nvPicPr>
          <p:cNvPr id="2" name="Εικόνα 1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98FCFB0-A56A-4288-9A41-39C98A22B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9D07CBCC-BC41-4F78-9374-559445A9F52F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6C43AD8-BCCF-4DFB-9893-81B233DA3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30" t="37313" r="51093" b="45991"/>
          <a:stretch/>
        </p:blipFill>
        <p:spPr>
          <a:xfrm>
            <a:off x="5731247" y="4453624"/>
            <a:ext cx="2905610" cy="101777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3639BCB-ACA3-476F-B0AC-1236321610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56" t="66711" r="51264" b="17053"/>
          <a:stretch/>
        </p:blipFill>
        <p:spPr>
          <a:xfrm>
            <a:off x="5772838" y="5716646"/>
            <a:ext cx="2847521" cy="1010328"/>
          </a:xfrm>
          <a:prstGeom prst="rect">
            <a:avLst/>
          </a:prstGeom>
        </p:spPr>
      </p:pic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5887ED78-A107-4A30-90C8-563B6EBA59E0}"/>
              </a:ext>
            </a:extLst>
          </p:cNvPr>
          <p:cNvCxnSpPr>
            <a:cxnSpLocks/>
          </p:cNvCxnSpPr>
          <p:nvPr/>
        </p:nvCxnSpPr>
        <p:spPr>
          <a:xfrm>
            <a:off x="5731246" y="5714900"/>
            <a:ext cx="759495" cy="0"/>
          </a:xfrm>
          <a:prstGeom prst="line">
            <a:avLst/>
          </a:prstGeom>
          <a:ln w="127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4E2716FE-42D7-4C1C-9835-A050A01C9D21}"/>
              </a:ext>
            </a:extLst>
          </p:cNvPr>
          <p:cNvCxnSpPr>
            <a:cxnSpLocks/>
          </p:cNvCxnSpPr>
          <p:nvPr/>
        </p:nvCxnSpPr>
        <p:spPr>
          <a:xfrm>
            <a:off x="5731245" y="4453624"/>
            <a:ext cx="759495" cy="0"/>
          </a:xfrm>
          <a:prstGeom prst="line">
            <a:avLst/>
          </a:prstGeom>
          <a:ln w="127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65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56436"/>
            <a:ext cx="3056681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Multi-point lock with hooks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Available only for standard sash 85mm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0A7F03FB-F43A-422F-96CA-BC20F50C76E7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Locking mechanism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2D230DCB-CA44-4EBF-9874-8B05FA0876C4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98FCFB0-A56A-4288-9A41-39C98A22B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9D07CBCC-BC41-4F78-9374-559445A9F52F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4C4A692-4F47-4955-98F8-7EB9C54F3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12" y="1895727"/>
            <a:ext cx="3884529" cy="496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5D3593E8-2701-4507-90A5-6CF84F907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11" b="1"/>
          <a:stretch/>
        </p:blipFill>
        <p:spPr>
          <a:xfrm>
            <a:off x="6778586" y="5734581"/>
            <a:ext cx="2237531" cy="1123419"/>
          </a:xfrm>
          <a:prstGeom prst="rect">
            <a:avLst/>
          </a:prstGeom>
        </p:spPr>
      </p:pic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Sash assembly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Ορθογώνιο 40">
            <a:extLst>
              <a:ext uri="{FF2B5EF4-FFF2-40B4-BE49-F238E27FC236}">
                <a16:creationId xmlns:a16="http://schemas.microsoft.com/office/drawing/2014/main" id="{18B43994-8BEC-4A67-89B3-C96AC2AC1207}"/>
              </a:ext>
            </a:extLst>
          </p:cNvPr>
          <p:cNvSpPr/>
          <p:nvPr/>
        </p:nvSpPr>
        <p:spPr>
          <a:xfrm>
            <a:off x="5917023" y="2447612"/>
            <a:ext cx="2732302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Sash 45</a:t>
            </a:r>
            <a:r>
              <a:rPr lang="en-US" baseline="30000" dirty="0"/>
              <a:t>o</a:t>
            </a:r>
            <a:r>
              <a:rPr lang="en-US" dirty="0"/>
              <a:t> connection perimetrically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Compatible with all sash profiles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6CB2384-B38A-4D31-A046-F5DF451B8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34" t="4062" r="44166" b="22123"/>
          <a:stretch/>
        </p:blipFill>
        <p:spPr>
          <a:xfrm>
            <a:off x="1629514" y="2088191"/>
            <a:ext cx="1740865" cy="162826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E087638-831E-4989-8087-A1864680A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99" t="1707" r="41001" b="24872"/>
          <a:stretch/>
        </p:blipFill>
        <p:spPr>
          <a:xfrm>
            <a:off x="3370379" y="4284461"/>
            <a:ext cx="1740864" cy="1619604"/>
          </a:xfrm>
          <a:prstGeom prst="rect">
            <a:avLst/>
          </a:prstGeom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337464BE-6F25-4D15-AC82-D4CF645741E9}"/>
              </a:ext>
            </a:extLst>
          </p:cNvPr>
          <p:cNvSpPr/>
          <p:nvPr/>
        </p:nvSpPr>
        <p:spPr>
          <a:xfrm>
            <a:off x="3370379" y="2793126"/>
            <a:ext cx="1569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r>
              <a:rPr lang="en-US" dirty="0"/>
              <a:t>Standard interlocking profile </a:t>
            </a:r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2A522A29-C8D2-4225-A078-1D0B86BC5A8A}"/>
              </a:ext>
            </a:extLst>
          </p:cNvPr>
          <p:cNvSpPr/>
          <p:nvPr/>
        </p:nvSpPr>
        <p:spPr>
          <a:xfrm>
            <a:off x="1629514" y="4933138"/>
            <a:ext cx="18100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Narrow interlocking profile 50,5mm</a:t>
            </a:r>
          </a:p>
        </p:txBody>
      </p:sp>
      <p:pic>
        <p:nvPicPr>
          <p:cNvPr id="6" name="Εικόνα 5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98E822E7-1524-47DE-A8D0-7A0A85281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8C433C0A-7328-4DD9-9192-A170CC74EAE4}"/>
              </a:ext>
            </a:extLst>
          </p:cNvPr>
          <p:cNvSpPr/>
          <p:nvPr/>
        </p:nvSpPr>
        <p:spPr>
          <a:xfrm>
            <a:off x="5917023" y="4090713"/>
            <a:ext cx="287573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Sash 45</a:t>
            </a:r>
            <a:r>
              <a:rPr lang="en-US" baseline="30000" dirty="0"/>
              <a:t>o</a:t>
            </a:r>
            <a:r>
              <a:rPr lang="en-US" dirty="0"/>
              <a:t> connection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Interlocking profile 45</a:t>
            </a:r>
            <a:r>
              <a:rPr lang="en-US" baseline="30000" dirty="0"/>
              <a:t>o</a:t>
            </a:r>
            <a:r>
              <a:rPr lang="en-US" dirty="0"/>
              <a:t>/90</a:t>
            </a:r>
            <a:r>
              <a:rPr lang="en-US" baseline="30000" dirty="0"/>
              <a:t>o</a:t>
            </a:r>
            <a:r>
              <a:rPr lang="en-US" dirty="0"/>
              <a:t> connection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Compatible only with sash profiles S384 &amp; S390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A50B0-07A9-49C0-85C4-78580E396EB7}"/>
              </a:ext>
            </a:extLst>
          </p:cNvPr>
          <p:cNvSpPr txBox="1"/>
          <p:nvPr/>
        </p:nvSpPr>
        <p:spPr>
          <a:xfrm>
            <a:off x="637769" y="2781875"/>
            <a:ext cx="360000" cy="360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7E5192-D894-4E77-AB67-1BB734F5C3CF}"/>
              </a:ext>
            </a:extLst>
          </p:cNvPr>
          <p:cNvSpPr txBox="1"/>
          <p:nvPr/>
        </p:nvSpPr>
        <p:spPr>
          <a:xfrm>
            <a:off x="637769" y="5025471"/>
            <a:ext cx="36000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endParaRPr lang="el-GR" dirty="0"/>
          </a:p>
        </p:txBody>
      </p:sp>
      <p:sp>
        <p:nvSpPr>
          <p:cNvPr id="19" name="Τίτλος 1">
            <a:extLst>
              <a:ext uri="{FF2B5EF4-FFF2-40B4-BE49-F238E27FC236}">
                <a16:creationId xmlns:a16="http://schemas.microsoft.com/office/drawing/2014/main" id="{E1F7C194-387C-41DF-A202-89A6790174D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B5C3E3C6-2B9C-4F74-8E5A-763CB79366AA}"/>
              </a:ext>
            </a:extLst>
          </p:cNvPr>
          <p:cNvSpPr/>
          <p:nvPr/>
        </p:nvSpPr>
        <p:spPr>
          <a:xfrm>
            <a:off x="3060632" y="2040594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βάλ 16">
            <a:extLst>
              <a:ext uri="{FF2B5EF4-FFF2-40B4-BE49-F238E27FC236}">
                <a16:creationId xmlns:a16="http://schemas.microsoft.com/office/drawing/2014/main" id="{D4E3A178-5E0B-4B88-85DF-8B030B7283B2}"/>
              </a:ext>
            </a:extLst>
          </p:cNvPr>
          <p:cNvSpPr/>
          <p:nvPr/>
        </p:nvSpPr>
        <p:spPr>
          <a:xfrm>
            <a:off x="2345073" y="3347124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2E7AF01E-4216-462A-A289-0F511C30F884}"/>
              </a:ext>
            </a:extLst>
          </p:cNvPr>
          <p:cNvSpPr/>
          <p:nvPr/>
        </p:nvSpPr>
        <p:spPr>
          <a:xfrm>
            <a:off x="4799088" y="4284461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9C3EF798-B9B0-46C6-B047-97E5C1E7306F}"/>
              </a:ext>
            </a:extLst>
          </p:cNvPr>
          <p:cNvSpPr/>
          <p:nvPr/>
        </p:nvSpPr>
        <p:spPr>
          <a:xfrm>
            <a:off x="4083765" y="5549915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176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6" grpId="0"/>
      <p:bldP spid="18" grpId="0"/>
      <p:bldP spid="13" grpId="0"/>
      <p:bldP spid="4" grpId="0" animBg="1"/>
      <p:bldP spid="14" grpId="0" animBg="1"/>
      <p:bldP spid="15" grpId="0" animBg="1"/>
      <p:bldP spid="17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13355E-F36E-49F7-BD6D-D1820FE12AFC}"/>
              </a:ext>
            </a:extLst>
          </p:cNvPr>
          <p:cNvSpPr txBox="1"/>
          <p:nvPr/>
        </p:nvSpPr>
        <p:spPr>
          <a:xfrm>
            <a:off x="3381226" y="2771774"/>
            <a:ext cx="15267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Narrow interlocking profile 25mm</a:t>
            </a:r>
          </a:p>
        </p:txBody>
      </p:sp>
      <p:pic>
        <p:nvPicPr>
          <p:cNvPr id="6" name="Εικόνα 5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98E822E7-1524-47DE-A8D0-7A0A85281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7CEB1E56-2743-4570-93FD-7F0002D156A6}"/>
              </a:ext>
            </a:extLst>
          </p:cNvPr>
          <p:cNvSpPr/>
          <p:nvPr/>
        </p:nvSpPr>
        <p:spPr>
          <a:xfrm>
            <a:off x="5917022" y="2448608"/>
            <a:ext cx="287573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Sash 45</a:t>
            </a:r>
            <a:r>
              <a:rPr lang="en-US" baseline="30000" dirty="0"/>
              <a:t>o</a:t>
            </a:r>
            <a:r>
              <a:rPr lang="en-US" dirty="0"/>
              <a:t> connection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Interlocking profile 90</a:t>
            </a:r>
            <a:r>
              <a:rPr lang="en-US" baseline="30000" dirty="0"/>
              <a:t>o</a:t>
            </a:r>
            <a:r>
              <a:rPr lang="en-US" dirty="0"/>
              <a:t> connection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Compatible only with sash profile S35011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1F307E13-CB43-4458-B1BF-844C520B5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7" t="9739" r="45642" b="19195"/>
          <a:stretch/>
        </p:blipFill>
        <p:spPr>
          <a:xfrm>
            <a:off x="1689226" y="2109544"/>
            <a:ext cx="1692000" cy="15855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18F1D1-D250-4E1A-B1A5-089FEE1C70E6}"/>
              </a:ext>
            </a:extLst>
          </p:cNvPr>
          <p:cNvSpPr txBox="1"/>
          <p:nvPr/>
        </p:nvSpPr>
        <p:spPr>
          <a:xfrm>
            <a:off x="1342944" y="4933139"/>
            <a:ext cx="2062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Standard or Narrow interlocking 25mm with 28mm glazing</a:t>
            </a:r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7DC32809-2BE5-4A81-B0A5-5153EEBE0DF3}"/>
              </a:ext>
            </a:extLst>
          </p:cNvPr>
          <p:cNvSpPr/>
          <p:nvPr/>
        </p:nvSpPr>
        <p:spPr>
          <a:xfrm>
            <a:off x="5917022" y="4527900"/>
            <a:ext cx="287573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Sash 90</a:t>
            </a:r>
            <a:r>
              <a:rPr lang="en-US" baseline="30000" dirty="0"/>
              <a:t>o</a:t>
            </a:r>
            <a:r>
              <a:rPr lang="en-US" dirty="0"/>
              <a:t> connection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Interlocking profile 90</a:t>
            </a:r>
            <a:r>
              <a:rPr lang="en-US" baseline="30000" dirty="0"/>
              <a:t>o</a:t>
            </a:r>
            <a:r>
              <a:rPr lang="en-US" dirty="0"/>
              <a:t> connection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Compatible only with sash profile S35011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37837AA-F71E-4932-A287-2B46A1D55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64" t="9164" r="47294" b="8847"/>
          <a:stretch/>
        </p:blipFill>
        <p:spPr>
          <a:xfrm>
            <a:off x="3366236" y="4357334"/>
            <a:ext cx="1692000" cy="15356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7B10D7-1621-414F-AF5B-1A928780EAE0}"/>
              </a:ext>
            </a:extLst>
          </p:cNvPr>
          <p:cNvSpPr txBox="1"/>
          <p:nvPr/>
        </p:nvSpPr>
        <p:spPr>
          <a:xfrm>
            <a:off x="648616" y="2781876"/>
            <a:ext cx="36000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53CE0B-2730-4972-A552-55E70BD46D19}"/>
              </a:ext>
            </a:extLst>
          </p:cNvPr>
          <p:cNvSpPr txBox="1"/>
          <p:nvPr/>
        </p:nvSpPr>
        <p:spPr>
          <a:xfrm>
            <a:off x="648616" y="5025472"/>
            <a:ext cx="36000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endParaRPr lang="el-GR" dirty="0"/>
          </a:p>
        </p:txBody>
      </p:sp>
      <p:sp>
        <p:nvSpPr>
          <p:cNvPr id="18" name="Τίτλος 1">
            <a:extLst>
              <a:ext uri="{FF2B5EF4-FFF2-40B4-BE49-F238E27FC236}">
                <a16:creationId xmlns:a16="http://schemas.microsoft.com/office/drawing/2014/main" id="{D7982BCB-FC2A-42DF-AD6E-C0AF9C57CC8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sp>
        <p:nvSpPr>
          <p:cNvPr id="16" name="Τίτλος 1">
            <a:extLst>
              <a:ext uri="{FF2B5EF4-FFF2-40B4-BE49-F238E27FC236}">
                <a16:creationId xmlns:a16="http://schemas.microsoft.com/office/drawing/2014/main" id="{45053AB9-4536-4D0B-A119-49546840922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Sash assembly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17" name="Οβάλ 16">
            <a:extLst>
              <a:ext uri="{FF2B5EF4-FFF2-40B4-BE49-F238E27FC236}">
                <a16:creationId xmlns:a16="http://schemas.microsoft.com/office/drawing/2014/main" id="{A5DF30B8-61EB-48E1-9701-BE02194FCC75}"/>
              </a:ext>
            </a:extLst>
          </p:cNvPr>
          <p:cNvSpPr/>
          <p:nvPr/>
        </p:nvSpPr>
        <p:spPr>
          <a:xfrm>
            <a:off x="3101539" y="2051992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9D58B424-C66C-46E6-B84B-56CCB2CDE8EB}"/>
              </a:ext>
            </a:extLst>
          </p:cNvPr>
          <p:cNvSpPr/>
          <p:nvPr/>
        </p:nvSpPr>
        <p:spPr>
          <a:xfrm>
            <a:off x="2372191" y="3351333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B15E0147-9095-42CC-AF0B-0446B1EDC6D8}"/>
              </a:ext>
            </a:extLst>
          </p:cNvPr>
          <p:cNvSpPr/>
          <p:nvPr/>
        </p:nvSpPr>
        <p:spPr>
          <a:xfrm>
            <a:off x="4718525" y="4242376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Οβάλ 23">
            <a:extLst>
              <a:ext uri="{FF2B5EF4-FFF2-40B4-BE49-F238E27FC236}">
                <a16:creationId xmlns:a16="http://schemas.microsoft.com/office/drawing/2014/main" id="{E95FDD47-74EB-4A5A-96BA-2BE2CE3EBDA4}"/>
              </a:ext>
            </a:extLst>
          </p:cNvPr>
          <p:cNvSpPr/>
          <p:nvPr/>
        </p:nvSpPr>
        <p:spPr>
          <a:xfrm>
            <a:off x="4042174" y="5575441"/>
            <a:ext cx="378924" cy="36933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151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22" grpId="0"/>
      <p:bldP spid="23" grpId="0"/>
      <p:bldP spid="12" grpId="0" animBg="1"/>
      <p:bldP spid="13" grpId="0" animBg="1"/>
      <p:bldP spid="17" grpId="0" animBg="1"/>
      <p:bldP spid="20" grpId="0" animBg="1"/>
      <p:bldP spid="21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Εικόνα 5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ABA09292-C9F6-41A5-9578-7096ADB1F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17023" y="2496041"/>
            <a:ext cx="2910451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Sash 45</a:t>
            </a:r>
            <a:r>
              <a:rPr lang="en-US" baseline="30000" dirty="0"/>
              <a:t>o</a:t>
            </a:r>
            <a:r>
              <a:rPr lang="en-US" dirty="0"/>
              <a:t> connection with mechanical corners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Punching machine for mechanical corners treatment</a:t>
            </a: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2C479EA1-5039-49D9-A8FA-85849A43F16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93CBFAFE-7858-4721-8A8C-7A113EEBBAA4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Sash assembly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pic>
        <p:nvPicPr>
          <p:cNvPr id="8" name="Εικόνα 7" descr="Εικόνα που περιέχει μεταφορά, γερανός, γραμμικό 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25FC48DA-DAB5-4382-9C7C-C575C8512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26" y="2122572"/>
            <a:ext cx="3243072" cy="4352544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121E34D-AE5D-4373-B701-C7DCA4EB2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957" y="4350942"/>
            <a:ext cx="2666516" cy="212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Εικόνα 5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ABA09292-C9F6-41A5-9578-7096ADB1F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17023" y="2487716"/>
            <a:ext cx="2957154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Standard frame 45</a:t>
            </a:r>
            <a:r>
              <a:rPr lang="en-US" baseline="30000" dirty="0"/>
              <a:t>o</a:t>
            </a:r>
            <a:r>
              <a:rPr lang="en-US" dirty="0"/>
              <a:t> connection with mechanical corners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Punching machine for mechanical corners treatment</a:t>
            </a: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2C479EA1-5039-49D9-A8FA-85849A43F166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93CBFAFE-7858-4721-8A8C-7A113EEBBAA4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Frame assembly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8695276-D4DE-464E-B7EF-E5BDDABE7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45" y="2496041"/>
            <a:ext cx="4592115" cy="3893315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E678F658-7DF3-4F0B-8406-EC63AD9FB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957" y="4350942"/>
            <a:ext cx="2666516" cy="212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ECB6B86-DE3D-4C42-A53B-1F1B02479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49" t="20259" r="37281" b="26694"/>
          <a:stretch/>
        </p:blipFill>
        <p:spPr>
          <a:xfrm>
            <a:off x="3793706" y="4390992"/>
            <a:ext cx="2123318" cy="2467007"/>
          </a:xfrm>
          <a:prstGeom prst="rect">
            <a:avLst/>
          </a:prstGeom>
        </p:spPr>
      </p:pic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Frame assembly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Ορθογώνιο 40">
            <a:extLst>
              <a:ext uri="{FF2B5EF4-FFF2-40B4-BE49-F238E27FC236}">
                <a16:creationId xmlns:a16="http://schemas.microsoft.com/office/drawing/2014/main" id="{18B43994-8BEC-4A67-89B3-C96AC2AC1207}"/>
              </a:ext>
            </a:extLst>
          </p:cNvPr>
          <p:cNvSpPr/>
          <p:nvPr/>
        </p:nvSpPr>
        <p:spPr>
          <a:xfrm>
            <a:off x="5917023" y="2459792"/>
            <a:ext cx="295715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Low frame 45</a:t>
            </a:r>
            <a:r>
              <a:rPr lang="en-US" baseline="30000" dirty="0"/>
              <a:t>o</a:t>
            </a:r>
            <a:r>
              <a:rPr lang="en-US" dirty="0"/>
              <a:t> connection with force fitting corners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New patented corner design by Alumil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No treatment needed</a:t>
            </a:r>
          </a:p>
        </p:txBody>
      </p:sp>
      <p:pic>
        <p:nvPicPr>
          <p:cNvPr id="6" name="Εικόνα 5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98E822E7-1524-47DE-A8D0-7A0A85281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9" name="Τίτλος 1">
            <a:extLst>
              <a:ext uri="{FF2B5EF4-FFF2-40B4-BE49-F238E27FC236}">
                <a16:creationId xmlns:a16="http://schemas.microsoft.com/office/drawing/2014/main" id="{E1F7C194-387C-41DF-A202-89A6790174D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9BDD56F-6100-4C4B-AAAD-E7E59B9CD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82" t="10104" r="49248" b="28799"/>
          <a:stretch/>
        </p:blipFill>
        <p:spPr>
          <a:xfrm>
            <a:off x="6378285" y="4385445"/>
            <a:ext cx="2347236" cy="234152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1E08C6F-D700-4120-9541-FDF2D9C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46" t="45116" r="43606" b="15002"/>
          <a:stretch/>
        </p:blipFill>
        <p:spPr>
          <a:xfrm>
            <a:off x="1729898" y="2293295"/>
            <a:ext cx="2803161" cy="272717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E3BE425-BB0B-4BA3-8621-6A9B9FD9F4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85" t="42784" r="38853" b="14645"/>
          <a:stretch/>
        </p:blipFill>
        <p:spPr>
          <a:xfrm>
            <a:off x="-3163" y="4317167"/>
            <a:ext cx="2915433" cy="25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6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440F8A53-3718-4355-B3F0-0FC3854BE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226"/>
          <a:stretch/>
        </p:blipFill>
        <p:spPr>
          <a:xfrm>
            <a:off x="2764530" y="4743383"/>
            <a:ext cx="3501359" cy="207645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48908" y="2487716"/>
            <a:ext cx="2910451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Standard frame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The water follows its way out through the chamber of the frame</a:t>
            </a:r>
            <a:endParaRPr lang="el-GR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Punching machine for frame’s weep holes treatment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Water evacuation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4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518162B9-F14F-400A-92B8-CD9B23DF0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E7E5AC10-2FA8-4745-B688-C5FC5C5D1E1C}"/>
              </a:ext>
            </a:extLst>
          </p:cNvPr>
          <p:cNvSpPr/>
          <p:nvPr/>
        </p:nvSpPr>
        <p:spPr>
          <a:xfrm>
            <a:off x="4891463" y="5262466"/>
            <a:ext cx="160496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Βέλος: Κάτω 13">
            <a:extLst>
              <a:ext uri="{FF2B5EF4-FFF2-40B4-BE49-F238E27FC236}">
                <a16:creationId xmlns:a16="http://schemas.microsoft.com/office/drawing/2014/main" id="{4E77B8B0-937B-43F5-95A8-94D68061D0E6}"/>
              </a:ext>
            </a:extLst>
          </p:cNvPr>
          <p:cNvSpPr/>
          <p:nvPr/>
        </p:nvSpPr>
        <p:spPr>
          <a:xfrm>
            <a:off x="4891463" y="5781549"/>
            <a:ext cx="160496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id="{6D3D2952-4B05-4799-9CE5-0CF0DD572D4D}"/>
              </a:ext>
            </a:extLst>
          </p:cNvPr>
          <p:cNvSpPr/>
          <p:nvPr/>
        </p:nvSpPr>
        <p:spPr>
          <a:xfrm rot="16200000">
            <a:off x="5424863" y="5911904"/>
            <a:ext cx="160496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Βέλος: Κάτω 17">
            <a:extLst>
              <a:ext uri="{FF2B5EF4-FFF2-40B4-BE49-F238E27FC236}">
                <a16:creationId xmlns:a16="http://schemas.microsoft.com/office/drawing/2014/main" id="{41F386E4-8B81-475E-960A-BFFBDBD3F2F0}"/>
              </a:ext>
            </a:extLst>
          </p:cNvPr>
          <p:cNvSpPr/>
          <p:nvPr/>
        </p:nvSpPr>
        <p:spPr>
          <a:xfrm rot="16200000">
            <a:off x="6088618" y="5911904"/>
            <a:ext cx="160496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DF5CC9E7-C0C9-4761-8268-3152C4BD1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939" y="2149568"/>
            <a:ext cx="2910451" cy="2318495"/>
          </a:xfrm>
          <a:prstGeom prst="rect">
            <a:avLst/>
          </a:prstGeom>
        </p:spPr>
      </p:pic>
      <p:sp>
        <p:nvSpPr>
          <p:cNvPr id="15" name="Τίτλος 1">
            <a:extLst>
              <a:ext uri="{FF2B5EF4-FFF2-40B4-BE49-F238E27FC236}">
                <a16:creationId xmlns:a16="http://schemas.microsoft.com/office/drawing/2014/main" id="{EAFC4EC8-AE2A-412F-AC38-10E823FB0CCB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</p:spTree>
    <p:extLst>
      <p:ext uri="{BB962C8B-B14F-4D97-AF65-F5344CB8AC3E}">
        <p14:creationId xmlns:p14="http://schemas.microsoft.com/office/powerpoint/2010/main" val="15977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4" grpId="0" animBg="1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EB11DA-94A3-49BE-9EBC-9266EC55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>
            <a:off x="0" y="0"/>
            <a:ext cx="914609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40000"/>
                  <a:lumOff val="60000"/>
                  <a:alpha val="11000"/>
                </a:schemeClr>
              </a:gs>
              <a:gs pos="66000">
                <a:srgbClr val="EFF1F5">
                  <a:alpha val="8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56000"/>
                </a:schemeClr>
              </a:gs>
              <a:gs pos="80000">
                <a:schemeClr val="tx2">
                  <a:lumMod val="20000"/>
                  <a:lumOff val="80000"/>
                  <a:alpha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104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3BB549BC-F887-4440-A367-3D451FC14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52948" r="9649" b="13494"/>
          <a:stretch/>
        </p:blipFill>
        <p:spPr>
          <a:xfrm>
            <a:off x="2970225" y="4811727"/>
            <a:ext cx="3203550" cy="153318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48909" y="2487716"/>
            <a:ext cx="2910451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Low frame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The water follows its way out through the rail wing</a:t>
            </a:r>
            <a:endParaRPr lang="el-GR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Existing punching machine can be used</a:t>
            </a:r>
            <a:r>
              <a:rPr lang="el-GR" dirty="0"/>
              <a:t> </a:t>
            </a:r>
            <a:r>
              <a:rPr lang="en-US" dirty="0"/>
              <a:t>for frame’s weep holes treatment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Water evacuation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4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518162B9-F14F-400A-92B8-CD9B23DF0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4" name="Βέλος: Κάτω 13">
            <a:extLst>
              <a:ext uri="{FF2B5EF4-FFF2-40B4-BE49-F238E27FC236}">
                <a16:creationId xmlns:a16="http://schemas.microsoft.com/office/drawing/2014/main" id="{4E77B8B0-937B-43F5-95A8-94D68061D0E6}"/>
              </a:ext>
            </a:extLst>
          </p:cNvPr>
          <p:cNvSpPr/>
          <p:nvPr/>
        </p:nvSpPr>
        <p:spPr>
          <a:xfrm>
            <a:off x="4694881" y="5384127"/>
            <a:ext cx="160496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id="{6D3D2952-4B05-4799-9CE5-0CF0DD572D4D}"/>
              </a:ext>
            </a:extLst>
          </p:cNvPr>
          <p:cNvSpPr/>
          <p:nvPr/>
        </p:nvSpPr>
        <p:spPr>
          <a:xfrm rot="16200000">
            <a:off x="5148033" y="5622004"/>
            <a:ext cx="160496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Βέλος: Κάτω 17">
            <a:extLst>
              <a:ext uri="{FF2B5EF4-FFF2-40B4-BE49-F238E27FC236}">
                <a16:creationId xmlns:a16="http://schemas.microsoft.com/office/drawing/2014/main" id="{41F386E4-8B81-475E-960A-BFFBDBD3F2F0}"/>
              </a:ext>
            </a:extLst>
          </p:cNvPr>
          <p:cNvSpPr/>
          <p:nvPr/>
        </p:nvSpPr>
        <p:spPr>
          <a:xfrm rot="16200000">
            <a:off x="5811788" y="5622004"/>
            <a:ext cx="160496" cy="421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DF5CC9E7-C0C9-4761-8268-3152C4BD1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939" y="2149568"/>
            <a:ext cx="2910451" cy="2318495"/>
          </a:xfrm>
          <a:prstGeom prst="rect">
            <a:avLst/>
          </a:prstGeom>
        </p:spPr>
      </p:pic>
      <p:sp>
        <p:nvSpPr>
          <p:cNvPr id="15" name="Τίτλος 1">
            <a:extLst>
              <a:ext uri="{FF2B5EF4-FFF2-40B4-BE49-F238E27FC236}">
                <a16:creationId xmlns:a16="http://schemas.microsoft.com/office/drawing/2014/main" id="{EAFC4EC8-AE2A-412F-AC38-10E823FB0CCB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</p:spTree>
    <p:extLst>
      <p:ext uri="{BB962C8B-B14F-4D97-AF65-F5344CB8AC3E}">
        <p14:creationId xmlns:p14="http://schemas.microsoft.com/office/powerpoint/2010/main" val="42829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6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FF0CBB6-FAEA-44C6-A0ED-F8CF550D0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10599" flipH="1">
            <a:off x="3888537" y="3170915"/>
            <a:ext cx="1617775" cy="1198352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17024" y="2487716"/>
            <a:ext cx="2642360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Set of elastic central seals for the upper &amp; bottom frame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Same accessories used for the standard and low frame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Central sealing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C46DF70F-F124-4E8A-9C94-D0229CD39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3817721-B077-4139-A7C2-AC2E6D8B7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30" t="52912" r="69818" b="32121"/>
          <a:stretch/>
        </p:blipFill>
        <p:spPr>
          <a:xfrm>
            <a:off x="299800" y="4372319"/>
            <a:ext cx="2533338" cy="99030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38F1A48-BE19-4F69-A0E9-20B75341C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9199">
            <a:off x="3869681" y="4186927"/>
            <a:ext cx="1686481" cy="1249246"/>
          </a:xfrm>
          <a:prstGeom prst="rect">
            <a:avLst/>
          </a:prstGeom>
        </p:spPr>
      </p:pic>
      <p:sp>
        <p:nvSpPr>
          <p:cNvPr id="14" name="Τίτλος 1">
            <a:extLst>
              <a:ext uri="{FF2B5EF4-FFF2-40B4-BE49-F238E27FC236}">
                <a16:creationId xmlns:a16="http://schemas.microsoft.com/office/drawing/2014/main" id="{D32091FC-61E5-4467-A018-61B242334DCB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6AC445D4-800E-448E-98B9-EF276CD65240}"/>
              </a:ext>
            </a:extLst>
          </p:cNvPr>
          <p:cNvSpPr/>
          <p:nvPr/>
        </p:nvSpPr>
        <p:spPr>
          <a:xfrm>
            <a:off x="438331" y="5509052"/>
            <a:ext cx="2533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Standard</a:t>
            </a:r>
            <a:r>
              <a:rPr lang="el-GR" dirty="0"/>
              <a:t> </a:t>
            </a:r>
            <a:r>
              <a:rPr lang="en-US" dirty="0"/>
              <a:t>interlocking profile</a:t>
            </a: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B0A07F94-7DCA-4E39-9439-AA6ABE9666C0}"/>
              </a:ext>
            </a:extLst>
          </p:cNvPr>
          <p:cNvSpPr/>
          <p:nvPr/>
        </p:nvSpPr>
        <p:spPr>
          <a:xfrm>
            <a:off x="3636412" y="5509052"/>
            <a:ext cx="2347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Narrow</a:t>
            </a:r>
            <a:r>
              <a:rPr lang="el-GR" dirty="0"/>
              <a:t> </a:t>
            </a:r>
            <a:r>
              <a:rPr lang="en-US" dirty="0"/>
              <a:t>interlocking profile 25mm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1B091AB-DB3C-47FD-85C4-91CD49FB33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30" t="52912" r="69818" b="32121"/>
          <a:stretch/>
        </p:blipFill>
        <p:spPr>
          <a:xfrm rot="10800000">
            <a:off x="438332" y="3125690"/>
            <a:ext cx="2533338" cy="99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1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5C2DB28F-42F3-4B60-AAE2-35A60BA7F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2" y="2096654"/>
            <a:ext cx="4591050" cy="436245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56436"/>
            <a:ext cx="3083151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Special design of end caps when the same sash is used perimetrically</a:t>
            </a:r>
            <a:endParaRPr lang="el-GR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No treatment needed for the cover of the interlocking profile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Straight cut of the cover profile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Easier and faster fabrication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C39E6103-5728-40AD-A1C0-BA3BB1427861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Interlock assembly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Εικόνα 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0E245418-DEA8-4ABB-99AE-4A19F35E65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3EB96BCE-741E-423E-BE55-000C77306B13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</p:spTree>
    <p:extLst>
      <p:ext uri="{BB962C8B-B14F-4D97-AF65-F5344CB8AC3E}">
        <p14:creationId xmlns:p14="http://schemas.microsoft.com/office/powerpoint/2010/main" val="203199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56436"/>
            <a:ext cx="2881250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Special design of end caps when the narrow interlocking profile 25mm is used</a:t>
            </a:r>
            <a:endParaRPr lang="el-GR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The caps are also connectors between the interlocking profile &amp; the horizontal sash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No treatment needed for the horizontal sash</a:t>
            </a:r>
          </a:p>
          <a:p>
            <a:pPr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Εικόνα 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0E245418-DEA8-4ABB-99AE-4A19F35E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88B7312-7F10-451E-ADBB-2C42E9FFB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0" y="1900013"/>
            <a:ext cx="3941477" cy="4628944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280E8021-375E-42D2-9BAB-A2E9D2FE7CBD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3508DA02-155C-46E4-B020-6C06E3F67938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Interlock assembly</a:t>
            </a:r>
            <a:endParaRPr lang="el-G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4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56436"/>
            <a:ext cx="3083151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Milling tool</a:t>
            </a:r>
            <a:r>
              <a:rPr lang="el-GR" dirty="0"/>
              <a:t> </a:t>
            </a:r>
            <a:r>
              <a:rPr lang="en-US" dirty="0"/>
              <a:t>available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Same tool with an add-on accessory for the reinforced interlocking profile</a:t>
            </a: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228F001F-2FA7-4C4A-B9F9-35AF9BC55F45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Εικόνα 6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0E245418-DEA8-4ABB-99AE-4A19F35E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A712A9ED-7901-47D8-9508-9C4D253DB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0" y="1900013"/>
            <a:ext cx="3941477" cy="462894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AF941F2-59F4-45B2-BB68-5C7160193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13" y="4122798"/>
            <a:ext cx="3318029" cy="2735202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2D319107-F6AB-4E54-AE66-BA58DBEC0F02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E8C0DE5D-2651-4972-8241-B04FDCE4F097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Interlock assembly</a:t>
            </a:r>
            <a:endParaRPr lang="el-G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4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26977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FFC000"/>
                </a:solidFill>
              </a:rPr>
              <a:t>Machinings's</a:t>
            </a:r>
            <a:r>
              <a:rPr lang="en-US" sz="2400" b="1" dirty="0">
                <a:solidFill>
                  <a:srgbClr val="FFC000"/>
                </a:solidFill>
              </a:rPr>
              <a:t> guide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Εικόνα 3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1E2AE3C9-58F4-4BDC-8D75-F611C6208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221288F3-B761-430B-A98C-B36DE684D3A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347236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Functionality &amp; credibility</a:t>
            </a:r>
          </a:p>
        </p:txBody>
      </p:sp>
      <p:graphicFrame>
        <p:nvGraphicFramePr>
          <p:cNvPr id="20" name="Πίνακας 2">
            <a:extLst>
              <a:ext uri="{FF2B5EF4-FFF2-40B4-BE49-F238E27FC236}">
                <a16:creationId xmlns:a16="http://schemas.microsoft.com/office/drawing/2014/main" id="{FEC550E0-5107-4440-A914-6F0E3B7B7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030004"/>
              </p:ext>
            </p:extLst>
          </p:nvPr>
        </p:nvGraphicFramePr>
        <p:xfrm>
          <a:off x="1849772" y="2950299"/>
          <a:ext cx="5444455" cy="29311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182344">
                  <a:extLst>
                    <a:ext uri="{9D8B030D-6E8A-4147-A177-3AD203B41FA5}">
                      <a16:colId xmlns:a16="http://schemas.microsoft.com/office/drawing/2014/main" val="563241060"/>
                    </a:ext>
                  </a:extLst>
                </a:gridCol>
                <a:gridCol w="1483403">
                  <a:extLst>
                    <a:ext uri="{9D8B030D-6E8A-4147-A177-3AD203B41FA5}">
                      <a16:colId xmlns:a16="http://schemas.microsoft.com/office/drawing/2014/main" val="3975767423"/>
                    </a:ext>
                  </a:extLst>
                </a:gridCol>
                <a:gridCol w="1778708">
                  <a:extLst>
                    <a:ext uri="{9D8B030D-6E8A-4147-A177-3AD203B41FA5}">
                      <a16:colId xmlns:a16="http://schemas.microsoft.com/office/drawing/2014/main" val="1680101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S350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S350 LT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377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Sash’s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Corner machining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l-G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7449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Frame’s 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Corner machining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l-G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5690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Standard interlocking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Profile’s machining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l-G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07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Narrow interlocking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Profile’s machining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l-G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0352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5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AC74E72-ADB8-4AD1-A4D5-070C6C9FD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2" t="19813" r="11720" b="10593"/>
          <a:stretch/>
        </p:blipFill>
        <p:spPr>
          <a:xfrm flipH="1">
            <a:off x="0" y="0"/>
            <a:ext cx="914337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60000"/>
                  <a:lumOff val="40000"/>
                  <a:alpha val="9000"/>
                </a:schemeClr>
              </a:gs>
              <a:gs pos="61000">
                <a:srgbClr val="EFF1F5">
                  <a:alpha val="6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48000"/>
                </a:schemeClr>
              </a:gs>
              <a:gs pos="80000">
                <a:schemeClr val="tx2">
                  <a:lumMod val="20000"/>
                  <a:lumOff val="80000"/>
                  <a:alpha val="5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Comparisons</a:t>
            </a:r>
          </a:p>
        </p:txBody>
      </p:sp>
    </p:spTree>
    <p:extLst>
      <p:ext uri="{BB962C8B-B14F-4D97-AF65-F5344CB8AC3E}">
        <p14:creationId xmlns:p14="http://schemas.microsoft.com/office/powerpoint/2010/main" val="9325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4D4DC9-B79A-4B5A-99DB-49A95B205A8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Comparisons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3" name="Εικόνα 2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887E93F9-455C-40DB-B168-786D511C2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C78D1E5-43EE-4595-8C2C-07CFF1487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09" t="24222" r="53146" b="37931"/>
          <a:stretch/>
        </p:blipFill>
        <p:spPr>
          <a:xfrm>
            <a:off x="6231796" y="2340995"/>
            <a:ext cx="1899866" cy="3657601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3FBAEF9-830D-4CD9-B833-5C03A3879B90}"/>
              </a:ext>
            </a:extLst>
          </p:cNvPr>
          <p:cNvSpPr/>
          <p:nvPr/>
        </p:nvSpPr>
        <p:spPr>
          <a:xfrm>
            <a:off x="3704356" y="5617310"/>
            <a:ext cx="1322839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S384</a:t>
            </a:r>
          </a:p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1,637Kg/m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7623C42-0961-4D09-93B8-691050C4E30C}"/>
              </a:ext>
            </a:extLst>
          </p:cNvPr>
          <p:cNvSpPr/>
          <p:nvPr/>
        </p:nvSpPr>
        <p:spPr>
          <a:xfrm>
            <a:off x="6376322" y="5611310"/>
            <a:ext cx="1322839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S35013</a:t>
            </a:r>
          </a:p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1,268Kg/m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9FF85B2-D587-4B73-9BE4-7F7AC1515371}"/>
              </a:ext>
            </a:extLst>
          </p:cNvPr>
          <p:cNvSpPr/>
          <p:nvPr/>
        </p:nvSpPr>
        <p:spPr>
          <a:xfrm>
            <a:off x="859032" y="5611310"/>
            <a:ext cx="1322839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S35011</a:t>
            </a:r>
          </a:p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1,348Kg/m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B35A49D-B373-4000-B207-3DCA45C86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25" t="24222" r="71483" b="37931"/>
          <a:stretch/>
        </p:blipFill>
        <p:spPr>
          <a:xfrm>
            <a:off x="3293874" y="2368059"/>
            <a:ext cx="2274889" cy="365760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DDD65AF-7536-4145-AD9C-AE2B30701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00" t="24222" r="43855" b="37931"/>
          <a:stretch/>
        </p:blipFill>
        <p:spPr>
          <a:xfrm>
            <a:off x="730976" y="2368059"/>
            <a:ext cx="1899866" cy="3657601"/>
          </a:xfrm>
          <a:prstGeom prst="rect">
            <a:avLst/>
          </a:prstGeom>
        </p:spPr>
      </p:pic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A24D9EC3-EC36-41AB-8407-BBCF492C140B}"/>
              </a:ext>
            </a:extLst>
          </p:cNvPr>
          <p:cNvSpPr/>
          <p:nvPr/>
        </p:nvSpPr>
        <p:spPr>
          <a:xfrm flipH="1">
            <a:off x="2492203" y="3809573"/>
            <a:ext cx="1128622" cy="77457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-17,6%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14" name="Βέλος: Δεξιό 13">
            <a:extLst>
              <a:ext uri="{FF2B5EF4-FFF2-40B4-BE49-F238E27FC236}">
                <a16:creationId xmlns:a16="http://schemas.microsoft.com/office/drawing/2014/main" id="{BEC1B9F4-4A8E-4769-97D1-F575A76243A9}"/>
              </a:ext>
            </a:extLst>
          </p:cNvPr>
          <p:cNvSpPr/>
          <p:nvPr/>
        </p:nvSpPr>
        <p:spPr>
          <a:xfrm>
            <a:off x="5335969" y="3809572"/>
            <a:ext cx="1128622" cy="77457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-22,5%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EBE3A937-E8C8-4271-89F3-616ACD57B7D4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Τίτλος 1">
            <a:extLst>
              <a:ext uri="{FF2B5EF4-FFF2-40B4-BE49-F238E27FC236}">
                <a16:creationId xmlns:a16="http://schemas.microsoft.com/office/drawing/2014/main" id="{D80E3AEC-030B-4154-9DFD-A8B32307AC25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Sash</a:t>
            </a:r>
            <a:endParaRPr lang="el-G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5473CB-8D23-4635-A5BF-7A0B841E4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60" t="53383" r="39880" b="33483"/>
          <a:stretch/>
        </p:blipFill>
        <p:spPr>
          <a:xfrm>
            <a:off x="2008682" y="2318642"/>
            <a:ext cx="3720082" cy="219221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4EB5553-484E-4760-AC61-4A6B8B10D6E7}"/>
              </a:ext>
            </a:extLst>
          </p:cNvPr>
          <p:cNvSpPr/>
          <p:nvPr/>
        </p:nvSpPr>
        <p:spPr>
          <a:xfrm>
            <a:off x="6327890" y="2885207"/>
            <a:ext cx="1322839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S352</a:t>
            </a:r>
          </a:p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1,610Kg/m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2A5B46B5-98A5-4B33-A0E7-300FAF65D536}"/>
              </a:ext>
            </a:extLst>
          </p:cNvPr>
          <p:cNvSpPr/>
          <p:nvPr/>
        </p:nvSpPr>
        <p:spPr>
          <a:xfrm rot="5400000">
            <a:off x="6424999" y="4122293"/>
            <a:ext cx="1128622" cy="77457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2644840A-DE13-45DA-9BA0-1AA930006ADD}"/>
              </a:ext>
            </a:extLst>
          </p:cNvPr>
          <p:cNvSpPr/>
          <p:nvPr/>
        </p:nvSpPr>
        <p:spPr>
          <a:xfrm>
            <a:off x="6327890" y="5256508"/>
            <a:ext cx="1322839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S35352</a:t>
            </a:r>
          </a:p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1,363Kg/m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72F2253-1C19-4E5B-8D53-E679AA41C0F8}"/>
              </a:ext>
            </a:extLst>
          </p:cNvPr>
          <p:cNvSpPr/>
          <p:nvPr/>
        </p:nvSpPr>
        <p:spPr>
          <a:xfrm>
            <a:off x="6327889" y="4141528"/>
            <a:ext cx="1322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buClr>
                <a:srgbClr val="FFC000"/>
              </a:buClr>
            </a:pPr>
            <a:r>
              <a:rPr lang="en-US" b="1" dirty="0"/>
              <a:t>-15,3%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498C9350-51F5-41AE-A0FB-2E927FB705C0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Comparisons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9" name="Εικόνα 8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BB8868CC-7B6B-4772-ADBA-76DA9D2A45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F224D99-3529-44AE-A268-C25E9EFDF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60" t="66517" r="39880" b="22519"/>
          <a:stretch/>
        </p:blipFill>
        <p:spPr>
          <a:xfrm>
            <a:off x="2008683" y="4510860"/>
            <a:ext cx="3720082" cy="1829979"/>
          </a:xfrm>
          <a:prstGeom prst="rect">
            <a:avLst/>
          </a:prstGeom>
        </p:spPr>
      </p:pic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5E902CBC-3AE5-4EB3-B9D9-143AC96582B9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Τίτλος 1">
            <a:extLst>
              <a:ext uri="{FF2B5EF4-FFF2-40B4-BE49-F238E27FC236}">
                <a16:creationId xmlns:a16="http://schemas.microsoft.com/office/drawing/2014/main" id="{EE2410FE-2BDE-4925-982F-3B983DBFDF5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Frame</a:t>
            </a:r>
            <a:endParaRPr lang="el-G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Maximum dimensions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Εικόνα 3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1E2AE3C9-58F4-4BDC-8D75-F611C6208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1A609E7-A4AB-4AA1-BA92-32AB8CED4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37" y="4164571"/>
            <a:ext cx="1329589" cy="120955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29F055F-A640-44F3-9859-B914EED44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552" y="2828195"/>
            <a:ext cx="7291448" cy="4029805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63D837DB-BC6F-4F95-A11D-E5134692CF40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Comparisons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δέντρο, χλόη, υπαίθριος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39CD1412-CDC3-467B-A188-C60F7CD20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2136"/>
            <a:ext cx="9144000" cy="4032863"/>
          </a:xfrm>
          <a:prstGeom prst="rect">
            <a:avLst/>
          </a:prstGeom>
        </p:spPr>
      </p:pic>
      <p:pic>
        <p:nvPicPr>
          <p:cNvPr id="4" name="Εικόνα 3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1ACAB7E7-1B16-46EB-BFE0-17FE24974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7" name="Ρόμβος 6">
            <a:extLst>
              <a:ext uri="{FF2B5EF4-FFF2-40B4-BE49-F238E27FC236}">
                <a16:creationId xmlns:a16="http://schemas.microsoft.com/office/drawing/2014/main" id="{657634E7-5225-4895-B90B-2A8C97168A9F}"/>
              </a:ext>
            </a:extLst>
          </p:cNvPr>
          <p:cNvSpPr/>
          <p:nvPr/>
        </p:nvSpPr>
        <p:spPr>
          <a:xfrm>
            <a:off x="7216997" y="2599161"/>
            <a:ext cx="504000" cy="504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l-GR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3707B99-6BB9-481F-8A3F-CD084FBB3B90}"/>
              </a:ext>
            </a:extLst>
          </p:cNvPr>
          <p:cNvSpPr/>
          <p:nvPr/>
        </p:nvSpPr>
        <p:spPr>
          <a:xfrm>
            <a:off x="6215821" y="1518835"/>
            <a:ext cx="2506352" cy="5831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Higher sound reduction with glazing up to 28mm</a:t>
            </a: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8F9F5DF0-BE3D-4834-9E11-482747B02E2C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7468997" y="2101985"/>
            <a:ext cx="0" cy="49717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Ρόμβος 10">
            <a:extLst>
              <a:ext uri="{FF2B5EF4-FFF2-40B4-BE49-F238E27FC236}">
                <a16:creationId xmlns:a16="http://schemas.microsoft.com/office/drawing/2014/main" id="{97D90A96-7532-46DA-93CF-80A59E19EB8B}"/>
              </a:ext>
            </a:extLst>
          </p:cNvPr>
          <p:cNvSpPr/>
          <p:nvPr/>
        </p:nvSpPr>
        <p:spPr>
          <a:xfrm>
            <a:off x="8573909" y="4015306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l-GR" dirty="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D1F6CAE3-CDC2-4EA0-8CBC-07EB2D7E1195}"/>
              </a:ext>
            </a:extLst>
          </p:cNvPr>
          <p:cNvSpPr/>
          <p:nvPr/>
        </p:nvSpPr>
        <p:spPr>
          <a:xfrm>
            <a:off x="6549474" y="3840045"/>
            <a:ext cx="1892435" cy="853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High security with multi-locking mechanisms</a:t>
            </a: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D8B6EA88-B726-4ABC-9201-8BE50F12C6E2}"/>
              </a:ext>
            </a:extLst>
          </p:cNvPr>
          <p:cNvCxnSpPr>
            <a:cxnSpLocks/>
            <a:stCxn id="11" idx="1"/>
            <a:endCxn id="12" idx="3"/>
          </p:cNvCxnSpPr>
          <p:nvPr/>
        </p:nvCxnSpPr>
        <p:spPr>
          <a:xfrm flipH="1">
            <a:off x="8441909" y="4266766"/>
            <a:ext cx="132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Ρόμβος 21">
            <a:extLst>
              <a:ext uri="{FF2B5EF4-FFF2-40B4-BE49-F238E27FC236}">
                <a16:creationId xmlns:a16="http://schemas.microsoft.com/office/drawing/2014/main" id="{7246AC28-D3C8-42C0-B99A-C569C320F44C}"/>
              </a:ext>
            </a:extLst>
          </p:cNvPr>
          <p:cNvSpPr/>
          <p:nvPr/>
        </p:nvSpPr>
        <p:spPr>
          <a:xfrm>
            <a:off x="2022530" y="4266766"/>
            <a:ext cx="504000" cy="50292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3B7D6DC2-F8C0-466D-AECF-BF4159DF3296}"/>
              </a:ext>
            </a:extLst>
          </p:cNvPr>
          <p:cNvSpPr/>
          <p:nvPr/>
        </p:nvSpPr>
        <p:spPr>
          <a:xfrm>
            <a:off x="2819399" y="3919578"/>
            <a:ext cx="1407261" cy="11972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Maximum visibility with only 25mm sightline</a:t>
            </a:r>
          </a:p>
        </p:txBody>
      </p:sp>
      <p:cxnSp>
        <p:nvCxnSpPr>
          <p:cNvPr id="24" name="Ευθεία γραμμή σύνδεσης 23">
            <a:extLst>
              <a:ext uri="{FF2B5EF4-FFF2-40B4-BE49-F238E27FC236}">
                <a16:creationId xmlns:a16="http://schemas.microsoft.com/office/drawing/2014/main" id="{211BA1ED-BACF-46C4-951B-8977A39921FD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>
            <a:off x="2526530" y="4518226"/>
            <a:ext cx="29286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Ρόμβος 35">
            <a:extLst>
              <a:ext uri="{FF2B5EF4-FFF2-40B4-BE49-F238E27FC236}">
                <a16:creationId xmlns:a16="http://schemas.microsoft.com/office/drawing/2014/main" id="{E7A556FA-54B9-46C5-B52B-0DED60B5C792}"/>
              </a:ext>
            </a:extLst>
          </p:cNvPr>
          <p:cNvSpPr/>
          <p:nvPr/>
        </p:nvSpPr>
        <p:spPr>
          <a:xfrm>
            <a:off x="5711821" y="6137949"/>
            <a:ext cx="504000" cy="504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l-GR" dirty="0"/>
          </a:p>
        </p:txBody>
      </p:sp>
      <p:sp>
        <p:nvSpPr>
          <p:cNvPr id="37" name="Ορθογώνιο 36">
            <a:extLst>
              <a:ext uri="{FF2B5EF4-FFF2-40B4-BE49-F238E27FC236}">
                <a16:creationId xmlns:a16="http://schemas.microsoft.com/office/drawing/2014/main" id="{F4C51E61-0C4A-4F03-8C53-F9277CD8D6FF}"/>
              </a:ext>
            </a:extLst>
          </p:cNvPr>
          <p:cNvSpPr/>
          <p:nvPr/>
        </p:nvSpPr>
        <p:spPr>
          <a:xfrm>
            <a:off x="3777520" y="6101909"/>
            <a:ext cx="1752907" cy="5760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Easy access with low threshold</a:t>
            </a:r>
          </a:p>
        </p:txBody>
      </p:sp>
      <p:cxnSp>
        <p:nvCxnSpPr>
          <p:cNvPr id="38" name="Ευθεία γραμμή σύνδεσης 37">
            <a:extLst>
              <a:ext uri="{FF2B5EF4-FFF2-40B4-BE49-F238E27FC236}">
                <a16:creationId xmlns:a16="http://schemas.microsoft.com/office/drawing/2014/main" id="{E94AC4B6-D576-4D40-95A9-A81446638070}"/>
              </a:ext>
            </a:extLst>
          </p:cNvPr>
          <p:cNvCxnSpPr>
            <a:cxnSpLocks/>
            <a:stCxn id="36" idx="1"/>
            <a:endCxn id="37" idx="3"/>
          </p:cNvCxnSpPr>
          <p:nvPr/>
        </p:nvCxnSpPr>
        <p:spPr>
          <a:xfrm flipH="1">
            <a:off x="5530427" y="6389949"/>
            <a:ext cx="18139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Ρόμβος 45">
            <a:extLst>
              <a:ext uri="{FF2B5EF4-FFF2-40B4-BE49-F238E27FC236}">
                <a16:creationId xmlns:a16="http://schemas.microsoft.com/office/drawing/2014/main" id="{B26ED391-4592-4345-8FCF-020D39D39587}"/>
              </a:ext>
            </a:extLst>
          </p:cNvPr>
          <p:cNvSpPr/>
          <p:nvPr/>
        </p:nvSpPr>
        <p:spPr>
          <a:xfrm>
            <a:off x="3137263" y="2095161"/>
            <a:ext cx="504000" cy="504000"/>
          </a:xfrm>
          <a:prstGeom prst="diamo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l-GR" dirty="0"/>
          </a:p>
        </p:txBody>
      </p:sp>
      <p:sp>
        <p:nvSpPr>
          <p:cNvPr id="47" name="Ορθογώνιο 46">
            <a:extLst>
              <a:ext uri="{FF2B5EF4-FFF2-40B4-BE49-F238E27FC236}">
                <a16:creationId xmlns:a16="http://schemas.microsoft.com/office/drawing/2014/main" id="{A3574F03-0D8E-4C47-8417-6F66E82DE2D9}"/>
              </a:ext>
            </a:extLst>
          </p:cNvPr>
          <p:cNvSpPr/>
          <p:nvPr/>
        </p:nvSpPr>
        <p:spPr>
          <a:xfrm>
            <a:off x="2202918" y="1025705"/>
            <a:ext cx="2372691" cy="9047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Energy &amp; cost saving thanks to the thermally insulated profiles</a:t>
            </a:r>
          </a:p>
        </p:txBody>
      </p:sp>
      <p:cxnSp>
        <p:nvCxnSpPr>
          <p:cNvPr id="48" name="Ευθεία γραμμή σύνδεσης 47">
            <a:extLst>
              <a:ext uri="{FF2B5EF4-FFF2-40B4-BE49-F238E27FC236}">
                <a16:creationId xmlns:a16="http://schemas.microsoft.com/office/drawing/2014/main" id="{FEBA754B-3A5E-4965-9368-A92293A8B1D4}"/>
              </a:ext>
            </a:extLst>
          </p:cNvPr>
          <p:cNvCxnSpPr>
            <a:cxnSpLocks/>
            <a:stCxn id="46" idx="0"/>
            <a:endCxn id="47" idx="2"/>
          </p:cNvCxnSpPr>
          <p:nvPr/>
        </p:nvCxnSpPr>
        <p:spPr>
          <a:xfrm flipV="1">
            <a:off x="3389263" y="1930406"/>
            <a:ext cx="1" cy="16475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0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22" grpId="0" animBg="1"/>
      <p:bldP spid="23" grpId="0" animBg="1"/>
      <p:bldP spid="36" grpId="0" animBg="1"/>
      <p:bldP spid="37" grpId="0" animBg="1"/>
      <p:bldP spid="46" grpId="0" animBg="1"/>
      <p:bldP spid="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652C093-CAF1-41BD-9806-5230CCE2C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58" y="4024765"/>
            <a:ext cx="1471545" cy="1489168"/>
          </a:xfrm>
          <a:prstGeom prst="rect">
            <a:avLst/>
          </a:prstGeom>
        </p:spPr>
      </p:pic>
      <p:sp>
        <p:nvSpPr>
          <p:cNvPr id="24" name="Τίτλος 1">
            <a:extLst>
              <a:ext uri="{FF2B5EF4-FFF2-40B4-BE49-F238E27FC236}">
                <a16:creationId xmlns:a16="http://schemas.microsoft.com/office/drawing/2014/main" id="{CE3C4585-8809-4B7D-81C1-E466A74A8C9B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Maximum dimensions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Εικόνα 3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1E2AE3C9-58F4-4BDC-8D75-F611C6208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0E2C059-A751-4496-8C80-69B74498D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456" y="2864774"/>
            <a:ext cx="7297544" cy="3993226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9E1964C1-2ABB-4E93-8C97-4A9DF1DE4C90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Comparisons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5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1505FF28-9531-4849-9ADD-BDEEF91BEF62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Εικόνα 3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6FD19DF0-C1AD-4A17-8B3B-3158F602E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01209CB7-10CE-49A8-8796-CD9E7A27FC00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Maximum dimensions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778F2DE9-FC9E-4D6A-88E9-B5C7FA21B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67" t="2714" r="35116" b="3089"/>
          <a:stretch/>
        </p:blipFill>
        <p:spPr>
          <a:xfrm>
            <a:off x="190354" y="3718597"/>
            <a:ext cx="1329872" cy="1990309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1AF198CD-C941-4BF8-B809-1D62D959E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572" y="2878125"/>
            <a:ext cx="7259370" cy="3979876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57BB1731-3260-4610-90FD-DE387B681C1D}"/>
              </a:ext>
            </a:extLst>
          </p:cNvPr>
          <p:cNvSpPr/>
          <p:nvPr/>
        </p:nvSpPr>
        <p:spPr>
          <a:xfrm>
            <a:off x="539645" y="3244334"/>
            <a:ext cx="785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2D3A5CED-99A6-412F-B791-BDCB95A0EC8A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Comparisons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8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E792DDC6-4240-4B07-BEBC-E5E95594FE88}"/>
              </a:ext>
            </a:extLst>
          </p:cNvPr>
          <p:cNvCxnSpPr/>
          <p:nvPr/>
        </p:nvCxnSpPr>
        <p:spPr>
          <a:xfrm flipH="1">
            <a:off x="5932966" y="2318642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4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763F6A25-8E88-4D63-999F-A3E5BBF19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E009AC03-9D0E-47ED-AC9B-1ECD2B0A6520}"/>
              </a:ext>
            </a:extLst>
          </p:cNvPr>
          <p:cNvSpPr txBox="1">
            <a:spLocks/>
          </p:cNvSpPr>
          <p:nvPr/>
        </p:nvSpPr>
        <p:spPr>
          <a:xfrm>
            <a:off x="5917023" y="1900013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Maximum dimensions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C881B53-2EAD-4302-A967-BC28EA8DC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244" y="4167265"/>
            <a:ext cx="4914756" cy="2694465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2B3F7D3A-CBD5-400D-A800-658138EF7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6654"/>
            <a:ext cx="4914755" cy="269446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DD06415-511C-4305-9589-FB2963C169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48" t="35899" r="61585" b="33981"/>
          <a:stretch/>
        </p:blipFill>
        <p:spPr>
          <a:xfrm>
            <a:off x="5006904" y="2443311"/>
            <a:ext cx="833912" cy="159928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76F9D37-C72E-48CC-9EFB-5AB97DF04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03" t="28368" r="49101" b="34079"/>
          <a:stretch/>
        </p:blipFill>
        <p:spPr>
          <a:xfrm>
            <a:off x="3387777" y="4944862"/>
            <a:ext cx="679803" cy="180720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89E842A8-4D35-4E99-A46B-3F279326A463}"/>
              </a:ext>
            </a:extLst>
          </p:cNvPr>
          <p:cNvSpPr/>
          <p:nvPr/>
        </p:nvSpPr>
        <p:spPr>
          <a:xfrm>
            <a:off x="5840816" y="2947294"/>
            <a:ext cx="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=4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1AC66E4E-E04D-43AC-9C7E-E8414AD23340}"/>
              </a:ext>
            </a:extLst>
          </p:cNvPr>
          <p:cNvSpPr/>
          <p:nvPr/>
        </p:nvSpPr>
        <p:spPr>
          <a:xfrm>
            <a:off x="2457377" y="5663796"/>
            <a:ext cx="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75,8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B280849C-AA94-4F94-B6F1-6B167EBCE481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Comparisons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0"/>
            <a:ext cx="2240280" cy="253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AC74E72-ADB8-4AD1-A4D5-070C6C9FD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2" t="19813" r="11720" b="10593"/>
          <a:stretch/>
        </p:blipFill>
        <p:spPr>
          <a:xfrm flipH="1">
            <a:off x="0" y="0"/>
            <a:ext cx="9143376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0"/>
            <a:ext cx="4907280" cy="6858000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60000"/>
                  <a:lumOff val="40000"/>
                  <a:alpha val="9000"/>
                </a:schemeClr>
              </a:gs>
              <a:gs pos="61000">
                <a:srgbClr val="EFF1F5">
                  <a:alpha val="6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48000"/>
                </a:schemeClr>
              </a:gs>
              <a:gs pos="80000">
                <a:schemeClr val="tx2">
                  <a:lumMod val="20000"/>
                  <a:lumOff val="80000"/>
                  <a:alpha val="5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485" y="2801259"/>
            <a:ext cx="3017520" cy="1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Commercial session</a:t>
            </a:r>
          </a:p>
        </p:txBody>
      </p:sp>
    </p:spTree>
    <p:extLst>
      <p:ext uri="{BB962C8B-B14F-4D97-AF65-F5344CB8AC3E}">
        <p14:creationId xmlns:p14="http://schemas.microsoft.com/office/powerpoint/2010/main" val="2318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6181830-6F33-4D32-8434-0C783212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00" y="2350581"/>
            <a:ext cx="1924621" cy="27216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1241693-D9AC-4DF3-84F2-6B5BCA628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15" y="4158484"/>
            <a:ext cx="1926000" cy="2454073"/>
          </a:xfrm>
          <a:prstGeom prst="rect">
            <a:avLst/>
          </a:prstGeom>
        </p:spPr>
      </p:pic>
      <p:pic>
        <p:nvPicPr>
          <p:cNvPr id="8" name="Εικόνα 7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BBD4AC45-F34D-4F24-B36D-4097BBCB69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F69EE389-08B1-4E9F-8E05-9454C7E58A5A}"/>
              </a:ext>
            </a:extLst>
          </p:cNvPr>
          <p:cNvSpPr/>
          <p:nvPr/>
        </p:nvSpPr>
        <p:spPr>
          <a:xfrm>
            <a:off x="3457448" y="2350580"/>
            <a:ext cx="2459575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Standard frame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Standard sash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Narrow interlocking profile 50mm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0E6B61D9-742E-48AF-AF7A-22ED2FE16F78}"/>
              </a:ext>
            </a:extLst>
          </p:cNvPr>
          <p:cNvSpPr/>
          <p:nvPr/>
        </p:nvSpPr>
        <p:spPr>
          <a:xfrm>
            <a:off x="3457447" y="5192765"/>
            <a:ext cx="2459575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Low frame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Low sash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Narrow interlocking profile 25mm</a:t>
            </a:r>
          </a:p>
        </p:txBody>
      </p:sp>
      <p:sp>
        <p:nvSpPr>
          <p:cNvPr id="11" name="Αριστερό άγκιστρο 10">
            <a:extLst>
              <a:ext uri="{FF2B5EF4-FFF2-40B4-BE49-F238E27FC236}">
                <a16:creationId xmlns:a16="http://schemas.microsoft.com/office/drawing/2014/main" id="{20CB06C7-5F75-435B-9E53-3AD288D35A70}"/>
              </a:ext>
            </a:extLst>
          </p:cNvPr>
          <p:cNvSpPr/>
          <p:nvPr/>
        </p:nvSpPr>
        <p:spPr>
          <a:xfrm>
            <a:off x="3237875" y="2350580"/>
            <a:ext cx="219572" cy="1456809"/>
          </a:xfrm>
          <a:prstGeom prst="leftBrace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Αριστερό άγκιστρο 11">
            <a:extLst>
              <a:ext uri="{FF2B5EF4-FFF2-40B4-BE49-F238E27FC236}">
                <a16:creationId xmlns:a16="http://schemas.microsoft.com/office/drawing/2014/main" id="{6651D68E-0116-4438-9EB2-BD69B2AA2B43}"/>
              </a:ext>
            </a:extLst>
          </p:cNvPr>
          <p:cNvSpPr/>
          <p:nvPr/>
        </p:nvSpPr>
        <p:spPr>
          <a:xfrm flipH="1">
            <a:off x="5727574" y="5189902"/>
            <a:ext cx="219572" cy="1456809"/>
          </a:xfrm>
          <a:prstGeom prst="leftBrace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Εικόνα 12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6ACDC4FC-0BCD-480B-B75A-46C6FFAFE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5986227" y="2476584"/>
            <a:ext cx="2051437" cy="609216"/>
          </a:xfrm>
          <a:prstGeom prst="rect">
            <a:avLst/>
          </a:prstGeom>
        </p:spPr>
      </p:pic>
      <p:pic>
        <p:nvPicPr>
          <p:cNvPr id="15" name="Εικόνα 14" descr="Εικόνα που περιέχει κείμενο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5B4AA720-0458-4B75-9E85-71DBE24AC9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4" t="-4767"/>
          <a:stretch/>
        </p:blipFill>
        <p:spPr>
          <a:xfrm>
            <a:off x="887841" y="5986996"/>
            <a:ext cx="2051437" cy="612198"/>
          </a:xfrm>
          <a:prstGeom prst="rect">
            <a:avLst/>
          </a:prstGeom>
        </p:spPr>
      </p:pic>
      <p:sp>
        <p:nvSpPr>
          <p:cNvPr id="14" name="Τίτλος 1">
            <a:extLst>
              <a:ext uri="{FF2B5EF4-FFF2-40B4-BE49-F238E27FC236}">
                <a16:creationId xmlns:a16="http://schemas.microsoft.com/office/drawing/2014/main" id="{EDAF4222-3FA8-4336-BF10-981C651AC32B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448225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Technical catalogs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>
            <a:extLst>
              <a:ext uri="{FF2B5EF4-FFF2-40B4-BE49-F238E27FC236}">
                <a16:creationId xmlns:a16="http://schemas.microsoft.com/office/drawing/2014/main" id="{D5D6FEB8-2834-4169-822E-3ABA3A8FA215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per personas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12" name="Εικόνα 11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6DF5DCA8-BBEB-448E-A667-B45CF4B94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graphicFrame>
        <p:nvGraphicFramePr>
          <p:cNvPr id="2" name="Πίνακας 2">
            <a:extLst>
              <a:ext uri="{FF2B5EF4-FFF2-40B4-BE49-F238E27FC236}">
                <a16:creationId xmlns:a16="http://schemas.microsoft.com/office/drawing/2014/main" id="{ECB50E3E-9D3C-4638-896A-CFCEA8FAA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87359"/>
              </p:ext>
            </p:extLst>
          </p:nvPr>
        </p:nvGraphicFramePr>
        <p:xfrm>
          <a:off x="1171517" y="2040905"/>
          <a:ext cx="6818881" cy="423693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726566">
                  <a:extLst>
                    <a:ext uri="{9D8B030D-6E8A-4147-A177-3AD203B41FA5}">
                      <a16:colId xmlns:a16="http://schemas.microsoft.com/office/drawing/2014/main" val="1112838472"/>
                    </a:ext>
                  </a:extLst>
                </a:gridCol>
                <a:gridCol w="1349115">
                  <a:extLst>
                    <a:ext uri="{9D8B030D-6E8A-4147-A177-3AD203B41FA5}">
                      <a16:colId xmlns:a16="http://schemas.microsoft.com/office/drawing/2014/main" val="3683726419"/>
                    </a:ext>
                  </a:extLst>
                </a:gridCol>
                <a:gridCol w="1214203">
                  <a:extLst>
                    <a:ext uri="{9D8B030D-6E8A-4147-A177-3AD203B41FA5}">
                      <a16:colId xmlns:a16="http://schemas.microsoft.com/office/drawing/2014/main" val="142784529"/>
                    </a:ext>
                  </a:extLst>
                </a:gridCol>
                <a:gridCol w="1528997">
                  <a:extLst>
                    <a:ext uri="{9D8B030D-6E8A-4147-A177-3AD203B41FA5}">
                      <a16:colId xmlns:a16="http://schemas.microsoft.com/office/drawing/2014/main" val="478791298"/>
                    </a:ext>
                  </a:extLst>
                </a:gridCol>
              </a:tblGrid>
              <a:tr h="40249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Fabricators</a:t>
                      </a:r>
                      <a:endParaRPr lang="el-GR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Architects</a:t>
                      </a:r>
                      <a:endParaRPr lang="el-GR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Home owners</a:t>
                      </a:r>
                      <a:endParaRPr lang="el-GR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64002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Modern </a:t>
                      </a:r>
                      <a:r>
                        <a:rPr lang="en-US" b="1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075432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Wide </a:t>
                      </a:r>
                      <a:r>
                        <a:rPr lang="en-US" b="1" dirty="0"/>
                        <a:t>range </a:t>
                      </a:r>
                      <a:r>
                        <a:rPr lang="en-US" dirty="0"/>
                        <a:t>of solutions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087647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Increased </a:t>
                      </a:r>
                      <a:r>
                        <a:rPr lang="en-US" b="1" dirty="0"/>
                        <a:t>clientele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045392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Differentiation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180711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Green</a:t>
                      </a:r>
                      <a:r>
                        <a:rPr lang="en-US" dirty="0"/>
                        <a:t> buildings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175383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Cost &amp; energy </a:t>
                      </a:r>
                      <a:r>
                        <a:rPr lang="en-US" b="1" dirty="0"/>
                        <a:t>saving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954223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Ease of </a:t>
                      </a:r>
                      <a:r>
                        <a:rPr lang="en-US" b="1" dirty="0"/>
                        <a:t>use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690277"/>
                  </a:ext>
                </a:extLst>
              </a:tr>
              <a:tr h="3794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Long-lasting</a:t>
                      </a:r>
                      <a:r>
                        <a:rPr lang="en-US" dirty="0"/>
                        <a:t> </a:t>
                      </a:r>
                      <a:r>
                        <a:rPr lang="en-US" b="1" dirty="0"/>
                        <a:t>functionality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72491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="1" dirty="0"/>
                        <a:t>oziness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892854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Easy </a:t>
                      </a:r>
                      <a:r>
                        <a:rPr lang="en-US" b="1" dirty="0"/>
                        <a:t>fabrication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80989"/>
                  </a:ext>
                </a:extLst>
              </a:tr>
            </a:tbl>
          </a:graphicData>
        </a:graphic>
      </p:graphicFrame>
      <p:pic>
        <p:nvPicPr>
          <p:cNvPr id="4" name="Γραφικό 3" descr="Σημάδι ελέγχου με συμπαγές γέμισμα">
            <a:extLst>
              <a:ext uri="{FF2B5EF4-FFF2-40B4-BE49-F238E27FC236}">
                <a16:creationId xmlns:a16="http://schemas.microsoft.com/office/drawing/2014/main" id="{0198FBB1-6D5A-436C-9A39-E09439B28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3378" y="5921386"/>
            <a:ext cx="397239" cy="397239"/>
          </a:xfrm>
          <a:prstGeom prst="rect">
            <a:avLst/>
          </a:prstGeom>
        </p:spPr>
      </p:pic>
      <p:pic>
        <p:nvPicPr>
          <p:cNvPr id="17" name="Γραφικό 16" descr="Σημάδι ελέγχου με συμπαγές γέμισμα">
            <a:extLst>
              <a:ext uri="{FF2B5EF4-FFF2-40B4-BE49-F238E27FC236}">
                <a16:creationId xmlns:a16="http://schemas.microsoft.com/office/drawing/2014/main" id="{E25AC360-0B39-48C2-B394-B44917A9B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3380" y="2436038"/>
            <a:ext cx="397239" cy="397239"/>
          </a:xfrm>
          <a:prstGeom prst="rect">
            <a:avLst/>
          </a:prstGeom>
        </p:spPr>
      </p:pic>
      <p:pic>
        <p:nvPicPr>
          <p:cNvPr id="18" name="Γραφικό 17" descr="Σημάδι ελέγχου με συμπαγές γέμισμα">
            <a:extLst>
              <a:ext uri="{FF2B5EF4-FFF2-40B4-BE49-F238E27FC236}">
                <a16:creationId xmlns:a16="http://schemas.microsoft.com/office/drawing/2014/main" id="{0EABADBB-8478-41FC-ACA3-265793380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3379" y="2823537"/>
            <a:ext cx="397239" cy="397239"/>
          </a:xfrm>
          <a:prstGeom prst="rect">
            <a:avLst/>
          </a:prstGeom>
        </p:spPr>
      </p:pic>
      <p:pic>
        <p:nvPicPr>
          <p:cNvPr id="19" name="Γραφικό 18" descr="Σημάδι ελέγχου με συμπαγές γέμισμα">
            <a:extLst>
              <a:ext uri="{FF2B5EF4-FFF2-40B4-BE49-F238E27FC236}">
                <a16:creationId xmlns:a16="http://schemas.microsoft.com/office/drawing/2014/main" id="{E8118AB1-B6CF-4DEC-90B4-D1EF954D2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2551" y="2436038"/>
            <a:ext cx="397239" cy="397239"/>
          </a:xfrm>
          <a:prstGeom prst="rect">
            <a:avLst/>
          </a:prstGeom>
        </p:spPr>
      </p:pic>
      <p:pic>
        <p:nvPicPr>
          <p:cNvPr id="20" name="Γραφικό 19" descr="Σημάδι ελέγχου με συμπαγές γέμισμα">
            <a:extLst>
              <a:ext uri="{FF2B5EF4-FFF2-40B4-BE49-F238E27FC236}">
                <a16:creationId xmlns:a16="http://schemas.microsoft.com/office/drawing/2014/main" id="{1FE02ED6-1EB0-44F3-9BC5-08F2A2997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4680" y="2421048"/>
            <a:ext cx="397239" cy="397239"/>
          </a:xfrm>
          <a:prstGeom prst="rect">
            <a:avLst/>
          </a:prstGeom>
        </p:spPr>
      </p:pic>
      <p:pic>
        <p:nvPicPr>
          <p:cNvPr id="21" name="Γραφικό 20" descr="Σημάδι ελέγχου με συμπαγές γέμισμα">
            <a:extLst>
              <a:ext uri="{FF2B5EF4-FFF2-40B4-BE49-F238E27FC236}">
                <a16:creationId xmlns:a16="http://schemas.microsoft.com/office/drawing/2014/main" id="{ECE50118-33A9-489D-B62B-9A774FCCC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5071" y="2823537"/>
            <a:ext cx="397239" cy="397239"/>
          </a:xfrm>
          <a:prstGeom prst="rect">
            <a:avLst/>
          </a:prstGeom>
        </p:spPr>
      </p:pic>
      <p:pic>
        <p:nvPicPr>
          <p:cNvPr id="22" name="Γραφικό 21" descr="Σημάδι ελέγχου με συμπαγές γέμισμα">
            <a:extLst>
              <a:ext uri="{FF2B5EF4-FFF2-40B4-BE49-F238E27FC236}">
                <a16:creationId xmlns:a16="http://schemas.microsoft.com/office/drawing/2014/main" id="{DE1A6F9B-7300-4AA3-B35F-7AAC1C8A0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4680" y="2833277"/>
            <a:ext cx="397239" cy="397239"/>
          </a:xfrm>
          <a:prstGeom prst="rect">
            <a:avLst/>
          </a:prstGeom>
        </p:spPr>
      </p:pic>
      <p:pic>
        <p:nvPicPr>
          <p:cNvPr id="25" name="Γραφικό 24" descr="Σημάδι ελέγχου με συμπαγές γέμισμα">
            <a:extLst>
              <a:ext uri="{FF2B5EF4-FFF2-40B4-BE49-F238E27FC236}">
                <a16:creationId xmlns:a16="http://schemas.microsoft.com/office/drawing/2014/main" id="{AFC3BFF1-B41C-4B29-8E15-937AC1159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4988" y="3220776"/>
            <a:ext cx="397239" cy="397239"/>
          </a:xfrm>
          <a:prstGeom prst="rect">
            <a:avLst/>
          </a:prstGeom>
        </p:spPr>
      </p:pic>
      <p:pic>
        <p:nvPicPr>
          <p:cNvPr id="26" name="Γραφικό 25" descr="Σημάδι ελέγχου με συμπαγές γέμισμα">
            <a:extLst>
              <a:ext uri="{FF2B5EF4-FFF2-40B4-BE49-F238E27FC236}">
                <a16:creationId xmlns:a16="http://schemas.microsoft.com/office/drawing/2014/main" id="{CF2B210F-E32C-4886-9C23-739A1A2FB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6680" y="3190796"/>
            <a:ext cx="397239" cy="397239"/>
          </a:xfrm>
          <a:prstGeom prst="rect">
            <a:avLst/>
          </a:prstGeom>
        </p:spPr>
      </p:pic>
      <p:pic>
        <p:nvPicPr>
          <p:cNvPr id="27" name="Γραφικό 26" descr="Σημάδι ελέγχου με συμπαγές γέμισμα">
            <a:extLst>
              <a:ext uri="{FF2B5EF4-FFF2-40B4-BE49-F238E27FC236}">
                <a16:creationId xmlns:a16="http://schemas.microsoft.com/office/drawing/2014/main" id="{AE0E7CA3-6076-4C1F-9D6E-5C722B2C6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7944" y="3582417"/>
            <a:ext cx="397239" cy="397239"/>
          </a:xfrm>
          <a:prstGeom prst="rect">
            <a:avLst/>
          </a:prstGeom>
        </p:spPr>
      </p:pic>
      <p:pic>
        <p:nvPicPr>
          <p:cNvPr id="28" name="Γραφικό 27" descr="Σημάδι ελέγχου με συμπαγές γέμισμα">
            <a:extLst>
              <a:ext uri="{FF2B5EF4-FFF2-40B4-BE49-F238E27FC236}">
                <a16:creationId xmlns:a16="http://schemas.microsoft.com/office/drawing/2014/main" id="{4BADE645-D49D-49C7-BF3A-83A0C335A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6688" y="3971786"/>
            <a:ext cx="397239" cy="397239"/>
          </a:xfrm>
          <a:prstGeom prst="rect">
            <a:avLst/>
          </a:prstGeom>
        </p:spPr>
      </p:pic>
      <p:pic>
        <p:nvPicPr>
          <p:cNvPr id="29" name="Γραφικό 28" descr="Σημάδι ελέγχου με συμπαγές γέμισμα">
            <a:extLst>
              <a:ext uri="{FF2B5EF4-FFF2-40B4-BE49-F238E27FC236}">
                <a16:creationId xmlns:a16="http://schemas.microsoft.com/office/drawing/2014/main" id="{336FDF74-AC37-40D4-908F-D6B78E39C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8814" y="4369901"/>
            <a:ext cx="397239" cy="397239"/>
          </a:xfrm>
          <a:prstGeom prst="rect">
            <a:avLst/>
          </a:prstGeom>
        </p:spPr>
      </p:pic>
      <p:pic>
        <p:nvPicPr>
          <p:cNvPr id="30" name="Γραφικό 29" descr="Σημάδι ελέγχου με συμπαγές γέμισμα">
            <a:extLst>
              <a:ext uri="{FF2B5EF4-FFF2-40B4-BE49-F238E27FC236}">
                <a16:creationId xmlns:a16="http://schemas.microsoft.com/office/drawing/2014/main" id="{7C972169-AC1A-413A-9699-16704551C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4679" y="4723222"/>
            <a:ext cx="397239" cy="397239"/>
          </a:xfrm>
          <a:prstGeom prst="rect">
            <a:avLst/>
          </a:prstGeom>
        </p:spPr>
      </p:pic>
      <p:pic>
        <p:nvPicPr>
          <p:cNvPr id="32" name="Γραφικό 31" descr="Σημάδι ελέγχου με συμπαγές γέμισμα">
            <a:extLst>
              <a:ext uri="{FF2B5EF4-FFF2-40B4-BE49-F238E27FC236}">
                <a16:creationId xmlns:a16="http://schemas.microsoft.com/office/drawing/2014/main" id="{6912B587-82D5-489F-9E8F-D25658E58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4679" y="5138754"/>
            <a:ext cx="397239" cy="397239"/>
          </a:xfrm>
          <a:prstGeom prst="rect">
            <a:avLst/>
          </a:prstGeom>
        </p:spPr>
      </p:pic>
      <p:pic>
        <p:nvPicPr>
          <p:cNvPr id="33" name="Γραφικό 32" descr="Σημάδι ελέγχου με συμπαγές γέμισμα">
            <a:extLst>
              <a:ext uri="{FF2B5EF4-FFF2-40B4-BE49-F238E27FC236}">
                <a16:creationId xmlns:a16="http://schemas.microsoft.com/office/drawing/2014/main" id="{E6B7202B-A45B-402F-80E9-C5A6970B5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4679" y="5524147"/>
            <a:ext cx="397239" cy="397239"/>
          </a:xfrm>
          <a:prstGeom prst="rect">
            <a:avLst/>
          </a:prstGeom>
        </p:spPr>
      </p:pic>
      <p:pic>
        <p:nvPicPr>
          <p:cNvPr id="34" name="Γραφικό 33" descr="Σημάδι ελέγχου με συμπαγές γέμισμα">
            <a:extLst>
              <a:ext uri="{FF2B5EF4-FFF2-40B4-BE49-F238E27FC236}">
                <a16:creationId xmlns:a16="http://schemas.microsoft.com/office/drawing/2014/main" id="{7F877C67-715A-4DCD-89C8-5E3C68D19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3377" y="5126908"/>
            <a:ext cx="397239" cy="39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0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εσωτερικό, παράθυρο, δάπεδο, ο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6E310F3A-3E3B-42A7-B9B7-2F233F099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Εικόνα 4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75453DD2-B20B-4FEC-A4CC-7CA39744F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71D8E0A4-81C9-4DFE-98D0-B0186ADA7200}"/>
              </a:ext>
            </a:extLst>
          </p:cNvPr>
          <p:cNvSpPr/>
          <p:nvPr/>
        </p:nvSpPr>
        <p:spPr>
          <a:xfrm>
            <a:off x="1244184" y="2876266"/>
            <a:ext cx="6640642" cy="3686945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14062-FEFD-4A44-AF30-E75A35AE6098}"/>
              </a:ext>
            </a:extLst>
          </p:cNvPr>
          <p:cNvSpPr txBox="1"/>
          <p:nvPr/>
        </p:nvSpPr>
        <p:spPr>
          <a:xfrm>
            <a:off x="1798818" y="3616509"/>
            <a:ext cx="5681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>
                <a:solidFill>
                  <a:schemeClr val="bg1"/>
                </a:solidFill>
              </a:rPr>
              <a:t>The new solutions of SMARTIA S350 - S350 LT - offer: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Advanced modern aesthetics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Same thermal &amp; sealing performance with older version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Easy and fast fabrication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Less cost with common accessories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Ideal solution for large scale projects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Ideal solution for renovations with low frame</a:t>
            </a:r>
            <a:r>
              <a:rPr lang="el-GR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Τίτλος 1">
            <a:extLst>
              <a:ext uri="{FF2B5EF4-FFF2-40B4-BE49-F238E27FC236}">
                <a16:creationId xmlns:a16="http://schemas.microsoft.com/office/drawing/2014/main" id="{4A4E4D34-CEC3-45CC-81EB-482A74A76B0B}"/>
              </a:ext>
            </a:extLst>
          </p:cNvPr>
          <p:cNvSpPr txBox="1">
            <a:spLocks/>
          </p:cNvSpPr>
          <p:nvPr/>
        </p:nvSpPr>
        <p:spPr>
          <a:xfrm>
            <a:off x="1798818" y="3035718"/>
            <a:ext cx="1660390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Summarize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3557CB12-B8B7-4A21-AD43-BEDDDB014B9D}"/>
              </a:ext>
            </a:extLst>
          </p:cNvPr>
          <p:cNvCxnSpPr>
            <a:cxnSpLocks/>
          </p:cNvCxnSpPr>
          <p:nvPr/>
        </p:nvCxnSpPr>
        <p:spPr>
          <a:xfrm flipH="1">
            <a:off x="1853691" y="3429000"/>
            <a:ext cx="54764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F1470BEF-46A8-448F-99FF-3AA2DA5430DB}"/>
              </a:ext>
            </a:extLst>
          </p:cNvPr>
          <p:cNvSpPr txBox="1">
            <a:spLocks/>
          </p:cNvSpPr>
          <p:nvPr/>
        </p:nvSpPr>
        <p:spPr>
          <a:xfrm>
            <a:off x="5090615" y="5244723"/>
            <a:ext cx="3819705" cy="10804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Thank you </a:t>
            </a:r>
          </a:p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for your attention</a:t>
            </a:r>
            <a:endParaRPr lang="el-GR" sz="4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1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28118C-E705-489F-B20C-9AA1C4442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98" t="21433" r="45139" b="25126"/>
          <a:stretch/>
        </p:blipFill>
        <p:spPr>
          <a:xfrm>
            <a:off x="4862045" y="2588515"/>
            <a:ext cx="2785216" cy="3597387"/>
          </a:xfrm>
          <a:prstGeom prst="rect">
            <a:avLst/>
          </a:prstGeom>
        </p:spPr>
      </p:pic>
      <p:sp>
        <p:nvSpPr>
          <p:cNvPr id="17" name="Τίτλος 1">
            <a:extLst>
              <a:ext uri="{FF2B5EF4-FFF2-40B4-BE49-F238E27FC236}">
                <a16:creationId xmlns:a16="http://schemas.microsoft.com/office/drawing/2014/main" id="{AAA76F11-C92A-43A6-8BC0-35683988EB4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30" name="Τίτλος 1">
            <a:extLst>
              <a:ext uri="{FF2B5EF4-FFF2-40B4-BE49-F238E27FC236}">
                <a16:creationId xmlns:a16="http://schemas.microsoft.com/office/drawing/2014/main" id="{96619B55-BB2C-4A0A-A923-53660A1F86F6}"/>
              </a:ext>
            </a:extLst>
          </p:cNvPr>
          <p:cNvSpPr txBox="1">
            <a:spLocks/>
          </p:cNvSpPr>
          <p:nvPr/>
        </p:nvSpPr>
        <p:spPr>
          <a:xfrm>
            <a:off x="5879606" y="1998779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Maximum visibility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D0058D5-4D25-44ED-9CF8-D7791F781179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D8896243-7468-4CF9-9497-DF227F078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9432C7E-8FA5-4611-BE03-C97621D49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8535" r="31166" b="26442"/>
          <a:stretch/>
        </p:blipFill>
        <p:spPr>
          <a:xfrm>
            <a:off x="294232" y="2652967"/>
            <a:ext cx="2964414" cy="3676374"/>
          </a:xfrm>
          <a:prstGeom prst="rect">
            <a:avLst/>
          </a:prstGeom>
        </p:spPr>
      </p:pic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34A24D54-9A27-45B6-9914-EDA4C2DA0AAC}"/>
              </a:ext>
            </a:extLst>
          </p:cNvPr>
          <p:cNvCxnSpPr/>
          <p:nvPr/>
        </p:nvCxnSpPr>
        <p:spPr>
          <a:xfrm>
            <a:off x="3025745" y="5123845"/>
            <a:ext cx="0" cy="1044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>
            <a:extLst>
              <a:ext uri="{FF2B5EF4-FFF2-40B4-BE49-F238E27FC236}">
                <a16:creationId xmlns:a16="http://schemas.microsoft.com/office/drawing/2014/main" id="{AC32C4EE-2868-4359-AAC3-766AD73E79D8}"/>
              </a:ext>
            </a:extLst>
          </p:cNvPr>
          <p:cNvCxnSpPr>
            <a:cxnSpLocks/>
          </p:cNvCxnSpPr>
          <p:nvPr/>
        </p:nvCxnSpPr>
        <p:spPr>
          <a:xfrm>
            <a:off x="3565586" y="3161902"/>
            <a:ext cx="0" cy="3024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BDAA94EA-079E-4BEC-912B-F441E2B13F11}"/>
              </a:ext>
            </a:extLst>
          </p:cNvPr>
          <p:cNvSpPr/>
          <p:nvPr/>
        </p:nvSpPr>
        <p:spPr>
          <a:xfrm>
            <a:off x="3010505" y="5425239"/>
            <a:ext cx="555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38mm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3D780708-9EE1-4A24-AE72-F1979500DC59}"/>
              </a:ext>
            </a:extLst>
          </p:cNvPr>
          <p:cNvSpPr/>
          <p:nvPr/>
        </p:nvSpPr>
        <p:spPr>
          <a:xfrm>
            <a:off x="3604689" y="4352157"/>
            <a:ext cx="623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116</a:t>
            </a:r>
            <a:r>
              <a:rPr lang="el-GR" dirty="0"/>
              <a:t> </a:t>
            </a:r>
            <a:r>
              <a:rPr lang="en-US" dirty="0"/>
              <a:t>mm</a:t>
            </a:r>
          </a:p>
        </p:txBody>
      </p:sp>
      <p:cxnSp>
        <p:nvCxnSpPr>
          <p:cNvPr id="27" name="Ευθύγραμμο βέλος σύνδεσης 26">
            <a:extLst>
              <a:ext uri="{FF2B5EF4-FFF2-40B4-BE49-F238E27FC236}">
                <a16:creationId xmlns:a16="http://schemas.microsoft.com/office/drawing/2014/main" id="{1DD26580-C05B-4ECA-8224-F68BC7F923A3}"/>
              </a:ext>
            </a:extLst>
          </p:cNvPr>
          <p:cNvCxnSpPr/>
          <p:nvPr/>
        </p:nvCxnSpPr>
        <p:spPr>
          <a:xfrm>
            <a:off x="7681861" y="5052842"/>
            <a:ext cx="0" cy="1152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B5D8C686-15F6-41F8-B390-C2D77F59D1BD}"/>
              </a:ext>
            </a:extLst>
          </p:cNvPr>
          <p:cNvCxnSpPr>
            <a:cxnSpLocks/>
          </p:cNvCxnSpPr>
          <p:nvPr/>
        </p:nvCxnSpPr>
        <p:spPr>
          <a:xfrm>
            <a:off x="8248051" y="3237782"/>
            <a:ext cx="1" cy="2952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08FC2DB1-7F43-4F3F-A0FF-A0B305556E20}"/>
              </a:ext>
            </a:extLst>
          </p:cNvPr>
          <p:cNvSpPr/>
          <p:nvPr/>
        </p:nvSpPr>
        <p:spPr>
          <a:xfrm>
            <a:off x="7666621" y="5444176"/>
            <a:ext cx="604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38</a:t>
            </a:r>
            <a:r>
              <a:rPr lang="el-GR" dirty="0"/>
              <a:t> </a:t>
            </a:r>
            <a:r>
              <a:rPr lang="en-US" dirty="0"/>
              <a:t>mm</a:t>
            </a:r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DA4264F8-14DB-43E6-91E7-C08E04E8100C}"/>
              </a:ext>
            </a:extLst>
          </p:cNvPr>
          <p:cNvSpPr/>
          <p:nvPr/>
        </p:nvSpPr>
        <p:spPr>
          <a:xfrm>
            <a:off x="8271538" y="4371205"/>
            <a:ext cx="771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107</a:t>
            </a:r>
            <a:r>
              <a:rPr lang="el-GR" dirty="0"/>
              <a:t> </a:t>
            </a:r>
            <a:r>
              <a:rPr lang="en-US" dirty="0"/>
              <a:t>mm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50FC0CCE-9249-40D0-AFFE-2A5BCB1EA7C8}"/>
              </a:ext>
            </a:extLst>
          </p:cNvPr>
          <p:cNvGrpSpPr/>
          <p:nvPr/>
        </p:nvGrpSpPr>
        <p:grpSpPr>
          <a:xfrm>
            <a:off x="3889589" y="1480390"/>
            <a:ext cx="972456" cy="997451"/>
            <a:chOff x="3889589" y="1480390"/>
            <a:chExt cx="972456" cy="997451"/>
          </a:xfrm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1EBB56D7-BD96-42C9-9325-3B7054157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334" t="4062" r="44166" b="22123"/>
            <a:stretch/>
          </p:blipFill>
          <p:spPr>
            <a:xfrm>
              <a:off x="3889589" y="1480390"/>
              <a:ext cx="972456" cy="909557"/>
            </a:xfrm>
            <a:prstGeom prst="rect">
              <a:avLst/>
            </a:prstGeom>
          </p:spPr>
        </p:pic>
        <p:cxnSp>
          <p:nvCxnSpPr>
            <p:cNvPr id="7" name="Ευθεία γραμμή σύνδεσης 6">
              <a:extLst>
                <a:ext uri="{FF2B5EF4-FFF2-40B4-BE49-F238E27FC236}">
                  <a16:creationId xmlns:a16="http://schemas.microsoft.com/office/drawing/2014/main" id="{D4B703BB-B095-4E0A-832F-F1ACD8355187}"/>
                </a:ext>
              </a:extLst>
            </p:cNvPr>
            <p:cNvCxnSpPr/>
            <p:nvPr/>
          </p:nvCxnSpPr>
          <p:spPr>
            <a:xfrm flipV="1">
              <a:off x="4159622" y="2166762"/>
              <a:ext cx="0" cy="31107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Ευθύγραμμο βέλος σύνδεσης 25">
            <a:extLst>
              <a:ext uri="{FF2B5EF4-FFF2-40B4-BE49-F238E27FC236}">
                <a16:creationId xmlns:a16="http://schemas.microsoft.com/office/drawing/2014/main" id="{DFDB7B25-34CC-4154-B933-04C817FAC386}"/>
              </a:ext>
            </a:extLst>
          </p:cNvPr>
          <p:cNvCxnSpPr>
            <a:cxnSpLocks/>
          </p:cNvCxnSpPr>
          <p:nvPr/>
        </p:nvCxnSpPr>
        <p:spPr>
          <a:xfrm>
            <a:off x="1623746" y="3143895"/>
            <a:ext cx="0" cy="2196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9FBE249D-06C4-480D-B698-DE6A1A5DFC35}"/>
              </a:ext>
            </a:extLst>
          </p:cNvPr>
          <p:cNvSpPr/>
          <p:nvPr/>
        </p:nvSpPr>
        <p:spPr>
          <a:xfrm>
            <a:off x="1000542" y="3859813"/>
            <a:ext cx="623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000"/>
              </a:spcAft>
              <a:buClr>
                <a:srgbClr val="FFC000"/>
              </a:buClr>
            </a:pPr>
            <a:r>
              <a:rPr lang="el-GR" dirty="0"/>
              <a:t>85 </a:t>
            </a:r>
            <a:r>
              <a:rPr lang="en-US" dirty="0"/>
              <a:t>mm</a:t>
            </a:r>
          </a:p>
        </p:txBody>
      </p:sp>
      <p:cxnSp>
        <p:nvCxnSpPr>
          <p:cNvPr id="33" name="Ευθύγραμμο βέλος σύνδεσης 32">
            <a:extLst>
              <a:ext uri="{FF2B5EF4-FFF2-40B4-BE49-F238E27FC236}">
                <a16:creationId xmlns:a16="http://schemas.microsoft.com/office/drawing/2014/main" id="{015D563A-9FBE-4A41-BECC-0041B6482435}"/>
              </a:ext>
            </a:extLst>
          </p:cNvPr>
          <p:cNvCxnSpPr>
            <a:cxnSpLocks/>
          </p:cNvCxnSpPr>
          <p:nvPr/>
        </p:nvCxnSpPr>
        <p:spPr>
          <a:xfrm>
            <a:off x="6192417" y="3219188"/>
            <a:ext cx="0" cy="205200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 33">
            <a:extLst>
              <a:ext uri="{FF2B5EF4-FFF2-40B4-BE49-F238E27FC236}">
                <a16:creationId xmlns:a16="http://schemas.microsoft.com/office/drawing/2014/main" id="{C6532653-129C-4CDE-80DC-C800E92D40F7}"/>
              </a:ext>
            </a:extLst>
          </p:cNvPr>
          <p:cNvSpPr/>
          <p:nvPr/>
        </p:nvSpPr>
        <p:spPr>
          <a:xfrm>
            <a:off x="5569213" y="3935106"/>
            <a:ext cx="623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000"/>
              </a:spcAft>
              <a:buClr>
                <a:srgbClr val="FFC000"/>
              </a:buClr>
            </a:pPr>
            <a:r>
              <a:rPr lang="el-GR" dirty="0"/>
              <a:t>76 </a:t>
            </a:r>
            <a:r>
              <a:rPr lang="en-US" dirty="0"/>
              <a:t>mm</a:t>
            </a:r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8BA3210F-C2E0-419C-9042-49785AB1A261}"/>
              </a:ext>
            </a:extLst>
          </p:cNvPr>
          <p:cNvSpPr/>
          <p:nvPr/>
        </p:nvSpPr>
        <p:spPr>
          <a:xfrm>
            <a:off x="1000542" y="6439609"/>
            <a:ext cx="2820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Sash S350</a:t>
            </a:r>
          </a:p>
        </p:txBody>
      </p:sp>
      <p:sp>
        <p:nvSpPr>
          <p:cNvPr id="36" name="Ορθογώνιο 35">
            <a:extLst>
              <a:ext uri="{FF2B5EF4-FFF2-40B4-BE49-F238E27FC236}">
                <a16:creationId xmlns:a16="http://schemas.microsoft.com/office/drawing/2014/main" id="{46F6290C-4992-45B4-BEC1-61E22F91F1D7}"/>
              </a:ext>
            </a:extLst>
          </p:cNvPr>
          <p:cNvSpPr/>
          <p:nvPr/>
        </p:nvSpPr>
        <p:spPr>
          <a:xfrm>
            <a:off x="5322999" y="6439609"/>
            <a:ext cx="306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Sash S350 LT</a:t>
            </a:r>
          </a:p>
        </p:txBody>
      </p:sp>
    </p:spTree>
    <p:extLst>
      <p:ext uri="{BB962C8B-B14F-4D97-AF65-F5344CB8AC3E}">
        <p14:creationId xmlns:p14="http://schemas.microsoft.com/office/powerpoint/2010/main" val="7683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9" grpId="0"/>
      <p:bldP spid="31" grpId="0"/>
      <p:bldP spid="32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28E6BECF-C627-44F5-99D2-B7378670F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48" t="15374" r="31786" b="16816"/>
          <a:stretch/>
        </p:blipFill>
        <p:spPr>
          <a:xfrm>
            <a:off x="4769846" y="3726917"/>
            <a:ext cx="3100970" cy="2437542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44769"/>
            <a:ext cx="3211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Standard interlocking profile</a:t>
            </a:r>
          </a:p>
        </p:txBody>
      </p:sp>
      <p:sp>
        <p:nvSpPr>
          <p:cNvPr id="17" name="Τίτλος 1">
            <a:extLst>
              <a:ext uri="{FF2B5EF4-FFF2-40B4-BE49-F238E27FC236}">
                <a16:creationId xmlns:a16="http://schemas.microsoft.com/office/drawing/2014/main" id="{AAA76F11-C92A-43A6-8BC0-35683988EB4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D0058D5-4D25-44ED-9CF8-D7791F781179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D8896243-7468-4CF9-9497-DF227F078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AB99213-3BA0-4A43-ADC6-F1E61DC6B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00" t="5080" r="31345" b="30368"/>
          <a:stretch/>
        </p:blipFill>
        <p:spPr>
          <a:xfrm>
            <a:off x="831786" y="3692899"/>
            <a:ext cx="3443176" cy="2505578"/>
          </a:xfrm>
          <a:prstGeom prst="rect">
            <a:avLst/>
          </a:prstGeom>
        </p:spPr>
      </p:pic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E28068DD-45FA-4546-8478-C610277B9427}"/>
              </a:ext>
            </a:extLst>
          </p:cNvPr>
          <p:cNvCxnSpPr>
            <a:cxnSpLocks/>
          </p:cNvCxnSpPr>
          <p:nvPr/>
        </p:nvCxnSpPr>
        <p:spPr>
          <a:xfrm>
            <a:off x="1393750" y="6335637"/>
            <a:ext cx="2268000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AA0C31D5-4BD4-43D1-BA51-004FF11C4D8D}"/>
              </a:ext>
            </a:extLst>
          </p:cNvPr>
          <p:cNvSpPr/>
          <p:nvPr/>
        </p:nvSpPr>
        <p:spPr>
          <a:xfrm>
            <a:off x="1968183" y="6357641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8</a:t>
            </a:r>
            <a:r>
              <a:rPr lang="el-GR" dirty="0"/>
              <a:t>8,5</a:t>
            </a:r>
            <a:r>
              <a:rPr lang="en-US" dirty="0"/>
              <a:t>mm</a:t>
            </a: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AA0235AD-A9DF-47FC-91AF-2DC4C235A002}"/>
              </a:ext>
            </a:extLst>
          </p:cNvPr>
          <p:cNvSpPr txBox="1">
            <a:spLocks/>
          </p:cNvSpPr>
          <p:nvPr/>
        </p:nvSpPr>
        <p:spPr>
          <a:xfrm>
            <a:off x="5863250" y="1974662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Maximum visibility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7F0DC963-48AD-4445-87DF-97451C9EFC45}"/>
              </a:ext>
            </a:extLst>
          </p:cNvPr>
          <p:cNvGrpSpPr/>
          <p:nvPr/>
        </p:nvGrpSpPr>
        <p:grpSpPr>
          <a:xfrm>
            <a:off x="3889589" y="1480390"/>
            <a:ext cx="972456" cy="909557"/>
            <a:chOff x="3889589" y="1480390"/>
            <a:chExt cx="972456" cy="909557"/>
          </a:xfrm>
        </p:grpSpPr>
        <p:pic>
          <p:nvPicPr>
            <p:cNvPr id="21" name="Εικόνα 20">
              <a:extLst>
                <a:ext uri="{FF2B5EF4-FFF2-40B4-BE49-F238E27FC236}">
                  <a16:creationId xmlns:a16="http://schemas.microsoft.com/office/drawing/2014/main" id="{841CC0EE-B73A-4ABD-AE91-ED666CFFB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334" t="4062" r="44166" b="22123"/>
            <a:stretch/>
          </p:blipFill>
          <p:spPr>
            <a:xfrm>
              <a:off x="3889589" y="1480390"/>
              <a:ext cx="972456" cy="909557"/>
            </a:xfrm>
            <a:prstGeom prst="rect">
              <a:avLst/>
            </a:prstGeom>
          </p:spPr>
        </p:pic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id="{BFC2A673-369C-417C-9AEA-AAC27CC5D05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370740" y="1648602"/>
              <a:ext cx="0" cy="31107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Ευθύγραμμο βέλος σύνδεσης 23">
            <a:extLst>
              <a:ext uri="{FF2B5EF4-FFF2-40B4-BE49-F238E27FC236}">
                <a16:creationId xmlns:a16="http://schemas.microsoft.com/office/drawing/2014/main" id="{B043CF47-4E9A-4AC4-B5C4-4B39C40C53FC}"/>
              </a:ext>
            </a:extLst>
          </p:cNvPr>
          <p:cNvCxnSpPr>
            <a:cxnSpLocks/>
          </p:cNvCxnSpPr>
          <p:nvPr/>
        </p:nvCxnSpPr>
        <p:spPr>
          <a:xfrm>
            <a:off x="5351341" y="6335637"/>
            <a:ext cx="1944000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12EE71A4-EC5C-4634-B1FA-D9DA236FA144}"/>
              </a:ext>
            </a:extLst>
          </p:cNvPr>
          <p:cNvSpPr/>
          <p:nvPr/>
        </p:nvSpPr>
        <p:spPr>
          <a:xfrm>
            <a:off x="5803092" y="6357641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79</a:t>
            </a:r>
            <a:r>
              <a:rPr lang="el-GR" dirty="0"/>
              <a:t>,5</a:t>
            </a:r>
            <a:r>
              <a:rPr lang="en-US" dirty="0"/>
              <a:t>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BAA18B-C824-3A4A-2D25-32F1AA04CAB0}"/>
              </a:ext>
            </a:extLst>
          </p:cNvPr>
          <p:cNvSpPr txBox="1"/>
          <p:nvPr/>
        </p:nvSpPr>
        <p:spPr>
          <a:xfrm>
            <a:off x="1968182" y="3323567"/>
            <a:ext cx="1693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S350</a:t>
            </a:r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1422D-67E6-B3A6-B27F-F0C63B381C86}"/>
              </a:ext>
            </a:extLst>
          </p:cNvPr>
          <p:cNvSpPr txBox="1"/>
          <p:nvPr/>
        </p:nvSpPr>
        <p:spPr>
          <a:xfrm>
            <a:off x="5604341" y="3379589"/>
            <a:ext cx="1860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S350 LT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73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8F50EB7-BE71-431A-B792-C105F1F0A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67" t="2714" r="35116" b="3089"/>
          <a:stretch/>
        </p:blipFill>
        <p:spPr>
          <a:xfrm>
            <a:off x="4755375" y="3499472"/>
            <a:ext cx="1662476" cy="2488089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3E34CE-2945-4762-8EEA-108A7B7F9EEA}"/>
              </a:ext>
            </a:extLst>
          </p:cNvPr>
          <p:cNvSpPr/>
          <p:nvPr/>
        </p:nvSpPr>
        <p:spPr>
          <a:xfrm>
            <a:off x="5932966" y="2544769"/>
            <a:ext cx="3211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Narrow interlocking profile</a:t>
            </a:r>
          </a:p>
        </p:txBody>
      </p:sp>
      <p:sp>
        <p:nvSpPr>
          <p:cNvPr id="17" name="Τίτλος 1">
            <a:extLst>
              <a:ext uri="{FF2B5EF4-FFF2-40B4-BE49-F238E27FC236}">
                <a16:creationId xmlns:a16="http://schemas.microsoft.com/office/drawing/2014/main" id="{AAA76F11-C92A-43A6-8BC0-35683988EB49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FFC000"/>
                </a:solidFill>
              </a:rPr>
              <a:t>Benefits</a:t>
            </a: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D0058D5-4D25-44ED-9CF8-D7791F781179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Εικόνα 1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D8896243-7468-4CF9-9497-DF227F078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227DB175-1067-45A1-AC21-C444C75A181D}"/>
              </a:ext>
            </a:extLst>
          </p:cNvPr>
          <p:cNvCxnSpPr>
            <a:cxnSpLocks/>
          </p:cNvCxnSpPr>
          <p:nvPr/>
        </p:nvCxnSpPr>
        <p:spPr>
          <a:xfrm flipV="1">
            <a:off x="2094223" y="5971533"/>
            <a:ext cx="1326344" cy="14575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8FA97877-8480-42EE-B740-647FFDDCA2E5}"/>
              </a:ext>
            </a:extLst>
          </p:cNvPr>
          <p:cNvSpPr/>
          <p:nvPr/>
        </p:nvSpPr>
        <p:spPr>
          <a:xfrm>
            <a:off x="2301535" y="5971533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l-GR" dirty="0"/>
              <a:t>50,5</a:t>
            </a:r>
            <a:r>
              <a:rPr lang="en-US" dirty="0"/>
              <a:t>mm</a:t>
            </a:r>
          </a:p>
        </p:txBody>
      </p: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A7E24AFA-7A7D-4584-B7B1-13206012892F}"/>
              </a:ext>
            </a:extLst>
          </p:cNvPr>
          <p:cNvCxnSpPr>
            <a:cxnSpLocks/>
          </p:cNvCxnSpPr>
          <p:nvPr/>
        </p:nvCxnSpPr>
        <p:spPr>
          <a:xfrm>
            <a:off x="5293369" y="6005370"/>
            <a:ext cx="623778" cy="728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6DAEEE8A-D9BF-4730-9753-49519E400224}"/>
              </a:ext>
            </a:extLst>
          </p:cNvPr>
          <p:cNvSpPr/>
          <p:nvPr/>
        </p:nvSpPr>
        <p:spPr>
          <a:xfrm>
            <a:off x="5174271" y="5987561"/>
            <a:ext cx="861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l-GR" dirty="0"/>
              <a:t>25</a:t>
            </a:r>
            <a:r>
              <a:rPr lang="en-US" dirty="0"/>
              <a:t>mm</a:t>
            </a: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AA0235AD-A9DF-47FC-91AF-2DC4C235A002}"/>
              </a:ext>
            </a:extLst>
          </p:cNvPr>
          <p:cNvSpPr txBox="1">
            <a:spLocks/>
          </p:cNvSpPr>
          <p:nvPr/>
        </p:nvSpPr>
        <p:spPr>
          <a:xfrm>
            <a:off x="5917023" y="1978796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Maximum visibility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7F0DC963-48AD-4445-87DF-97451C9EFC45}"/>
              </a:ext>
            </a:extLst>
          </p:cNvPr>
          <p:cNvGrpSpPr/>
          <p:nvPr/>
        </p:nvGrpSpPr>
        <p:grpSpPr>
          <a:xfrm>
            <a:off x="3889589" y="1480390"/>
            <a:ext cx="972456" cy="909557"/>
            <a:chOff x="3889589" y="1480390"/>
            <a:chExt cx="972456" cy="909557"/>
          </a:xfrm>
        </p:grpSpPr>
        <p:pic>
          <p:nvPicPr>
            <p:cNvPr id="21" name="Εικόνα 20">
              <a:extLst>
                <a:ext uri="{FF2B5EF4-FFF2-40B4-BE49-F238E27FC236}">
                  <a16:creationId xmlns:a16="http://schemas.microsoft.com/office/drawing/2014/main" id="{841CC0EE-B73A-4ABD-AE91-ED666CFFB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334" t="4062" r="44166" b="22123"/>
            <a:stretch/>
          </p:blipFill>
          <p:spPr>
            <a:xfrm>
              <a:off x="3889589" y="1480390"/>
              <a:ext cx="972456" cy="909557"/>
            </a:xfrm>
            <a:prstGeom prst="rect">
              <a:avLst/>
            </a:prstGeom>
          </p:spPr>
        </p:pic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id="{BFC2A673-369C-417C-9AEA-AAC27CC5D05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370740" y="1648602"/>
              <a:ext cx="0" cy="31107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B084D53-7995-4CD0-8712-47948C86D5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32" t="5103" r="28854" b="17550"/>
          <a:stretch/>
        </p:blipFill>
        <p:spPr>
          <a:xfrm>
            <a:off x="1653054" y="3453554"/>
            <a:ext cx="2288773" cy="2446549"/>
          </a:xfrm>
          <a:prstGeom prst="rect">
            <a:avLst/>
          </a:prstGeom>
        </p:spPr>
      </p:pic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B094C471-10FF-BC85-EB82-33EF20927E88}"/>
              </a:ext>
            </a:extLst>
          </p:cNvPr>
          <p:cNvSpPr/>
          <p:nvPr/>
        </p:nvSpPr>
        <p:spPr>
          <a:xfrm>
            <a:off x="2296897" y="3112898"/>
            <a:ext cx="16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S350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178F8BF-5924-A29B-E6C4-134E30ED79C7}"/>
              </a:ext>
            </a:extLst>
          </p:cNvPr>
          <p:cNvSpPr/>
          <p:nvPr/>
        </p:nvSpPr>
        <p:spPr>
          <a:xfrm>
            <a:off x="4961919" y="3098797"/>
            <a:ext cx="16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S350 LT</a:t>
            </a:r>
          </a:p>
        </p:txBody>
      </p:sp>
    </p:spTree>
    <p:extLst>
      <p:ext uri="{BB962C8B-B14F-4D97-AF65-F5344CB8AC3E}">
        <p14:creationId xmlns:p14="http://schemas.microsoft.com/office/powerpoint/2010/main" val="15630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9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CA116FA-21AF-4AA5-B5F5-AB4AEE393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0" t="40035" r="28520" b="28293"/>
          <a:stretch/>
        </p:blipFill>
        <p:spPr>
          <a:xfrm>
            <a:off x="1535392" y="5174291"/>
            <a:ext cx="5176494" cy="1189494"/>
          </a:xfrm>
          <a:prstGeom prst="rect">
            <a:avLst/>
          </a:prstGeom>
        </p:spPr>
      </p:pic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BDDB430C-137C-42F4-B90D-59710D448F43}"/>
              </a:ext>
            </a:extLst>
          </p:cNvPr>
          <p:cNvCxnSpPr>
            <a:cxnSpLocks/>
          </p:cNvCxnSpPr>
          <p:nvPr/>
        </p:nvCxnSpPr>
        <p:spPr>
          <a:xfrm>
            <a:off x="2035564" y="6392520"/>
            <a:ext cx="4176000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BD345141-6DBE-48EB-BB39-C04794E9EA20}"/>
              </a:ext>
            </a:extLst>
          </p:cNvPr>
          <p:cNvSpPr/>
          <p:nvPr/>
        </p:nvSpPr>
        <p:spPr>
          <a:xfrm>
            <a:off x="3606325" y="6447136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l-GR" dirty="0"/>
              <a:t>1</a:t>
            </a:r>
            <a:r>
              <a:rPr lang="en-US" dirty="0"/>
              <a:t>62mm</a:t>
            </a:r>
          </a:p>
        </p:txBody>
      </p:sp>
      <p:pic>
        <p:nvPicPr>
          <p:cNvPr id="11" name="Εικόνα 10" descr="Εικόνα που περιέχει σχεδίαση, ρολό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5D2D5D8D-8F1E-4062-B65A-9D5F1CB67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6"/>
          <a:stretch/>
        </p:blipFill>
        <p:spPr>
          <a:xfrm>
            <a:off x="6964680" y="131027"/>
            <a:ext cx="2051437" cy="609216"/>
          </a:xfrm>
          <a:prstGeom prst="rect">
            <a:avLst/>
          </a:prstGeom>
        </p:spPr>
      </p:pic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3DD2462A-A5B3-4760-AF09-DFC80F88F3B6}"/>
              </a:ext>
            </a:extLst>
          </p:cNvPr>
          <p:cNvCxnSpPr/>
          <p:nvPr/>
        </p:nvCxnSpPr>
        <p:spPr>
          <a:xfrm flipH="1">
            <a:off x="5932966" y="2389947"/>
            <a:ext cx="3211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5AAA7E83-7600-4207-B7B0-7795604A43A0}"/>
              </a:ext>
            </a:extLst>
          </p:cNvPr>
          <p:cNvSpPr/>
          <p:nvPr/>
        </p:nvSpPr>
        <p:spPr>
          <a:xfrm>
            <a:off x="5932966" y="2498663"/>
            <a:ext cx="2921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Adjoining profile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0C65B1A-B319-4304-B9C4-BF169B8CC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00" t="18588" r="21000" b="137"/>
          <a:stretch/>
        </p:blipFill>
        <p:spPr>
          <a:xfrm>
            <a:off x="1565082" y="2770870"/>
            <a:ext cx="3456508" cy="1987488"/>
          </a:xfrm>
          <a:prstGeom prst="rect">
            <a:avLst/>
          </a:prstGeom>
        </p:spPr>
      </p:pic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3D7710A5-0878-4741-B79E-979D8CEBAB32}"/>
              </a:ext>
            </a:extLst>
          </p:cNvPr>
          <p:cNvCxnSpPr>
            <a:cxnSpLocks/>
          </p:cNvCxnSpPr>
          <p:nvPr/>
        </p:nvCxnSpPr>
        <p:spPr>
          <a:xfrm>
            <a:off x="2054932" y="4711756"/>
            <a:ext cx="2412000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437FD2CD-1582-46F5-AE4E-48D548CBCE62}"/>
              </a:ext>
            </a:extLst>
          </p:cNvPr>
          <p:cNvSpPr/>
          <p:nvPr/>
        </p:nvSpPr>
        <p:spPr>
          <a:xfrm>
            <a:off x="2682079" y="4758358"/>
            <a:ext cx="1034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l-GR" dirty="0"/>
              <a:t>102</a:t>
            </a:r>
            <a:r>
              <a:rPr lang="en-US" dirty="0"/>
              <a:t>mm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B2B636ED-FBDA-490D-8812-1FB63A83B3FF}"/>
              </a:ext>
            </a:extLst>
          </p:cNvPr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2BD0D3E-1500-4674-8FC4-B7A18D8EDB91}"/>
              </a:ext>
            </a:extLst>
          </p:cNvPr>
          <p:cNvSpPr txBox="1">
            <a:spLocks/>
          </p:cNvSpPr>
          <p:nvPr/>
        </p:nvSpPr>
        <p:spPr>
          <a:xfrm>
            <a:off x="5901081" y="1967930"/>
            <a:ext cx="3242919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Maximum visibility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A7A4196D-9D36-424C-BC40-DAA38231532C}"/>
              </a:ext>
            </a:extLst>
          </p:cNvPr>
          <p:cNvGrpSpPr/>
          <p:nvPr/>
        </p:nvGrpSpPr>
        <p:grpSpPr>
          <a:xfrm>
            <a:off x="3414002" y="1425460"/>
            <a:ext cx="1923629" cy="993223"/>
            <a:chOff x="3414002" y="1425460"/>
            <a:chExt cx="1923629" cy="993223"/>
          </a:xfrm>
        </p:grpSpPr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E4D8CB98-9152-4CB6-B093-3416EE96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82" t="9969" r="45239" b="49309"/>
            <a:stretch/>
          </p:blipFill>
          <p:spPr>
            <a:xfrm>
              <a:off x="3414002" y="1425460"/>
              <a:ext cx="1923629" cy="993223"/>
            </a:xfrm>
            <a:prstGeom prst="rect">
              <a:avLst/>
            </a:prstGeom>
          </p:spPr>
        </p:pic>
        <p:cxnSp>
          <p:nvCxnSpPr>
            <p:cNvPr id="19" name="Ευθεία γραμμή σύνδεσης 18">
              <a:extLst>
                <a:ext uri="{FF2B5EF4-FFF2-40B4-BE49-F238E27FC236}">
                  <a16:creationId xmlns:a16="http://schemas.microsoft.com/office/drawing/2014/main" id="{CBF2751E-E63F-4088-B7A8-2FB9BEA2ECD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355500" y="1648602"/>
              <a:ext cx="0" cy="31107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D9F530FC-727A-015C-0213-A1B7BC22F205}"/>
              </a:ext>
            </a:extLst>
          </p:cNvPr>
          <p:cNvSpPr/>
          <p:nvPr/>
        </p:nvSpPr>
        <p:spPr>
          <a:xfrm>
            <a:off x="4909830" y="3236804"/>
            <a:ext cx="2192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S350</a:t>
            </a:r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6D62CE58-C0E4-3EB4-E71C-F8925A89AF5C}"/>
              </a:ext>
            </a:extLst>
          </p:cNvPr>
          <p:cNvSpPr/>
          <p:nvPr/>
        </p:nvSpPr>
        <p:spPr>
          <a:xfrm>
            <a:off x="6711886" y="5618592"/>
            <a:ext cx="2304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S350 / S350 LT</a:t>
            </a:r>
          </a:p>
        </p:txBody>
      </p:sp>
    </p:spTree>
    <p:extLst>
      <p:ext uri="{BB962C8B-B14F-4D97-AF65-F5344CB8AC3E}">
        <p14:creationId xmlns:p14="http://schemas.microsoft.com/office/powerpoint/2010/main" val="39850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6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7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CREENS IN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Type xmlns="4185b8d0-a6ee-43ce-b45d-70896bd8c6c6">
      <Value>Sliding systems</Value>
    </SystemType>
    <Lang xmlns="4185b8d0-a6ee-43ce-b45d-70896bd8c6c6">
      <Value>English</Value>
    </Lang>
    <SpecialSystems xmlns="4185b8d0-a6ee-43ce-b45d-70896bd8c6c6" xsi:nil="true"/>
    <Tier xmlns="4185b8d0-a6ee-43ce-b45d-70896bd8c6c6">
      <Value>Smartia</Value>
    </Tier>
    <SurfaceTreatments xmlns="4185b8d0-a6ee-43ce-b45d-70896bd8c6c6" xsi:nil="true"/>
    <Year xmlns="4185b8d0-a6ee-43ce-b45d-70896bd8c6c6">2021</Year>
    <System xmlns="4185b8d0-a6ee-43ce-b45d-70896bd8c6c6">
      <Value>S350</Value>
      <Value>S350 LT</Value>
    </System>
    <SharedFlag xmlns="4185b8d0-a6ee-43ce-b45d-70896bd8c6c6">Yes</SharedFlag>
  </documentManagement>
</p:properties>
</file>

<file path=customXml/item2.xml><?xml version="1.0" encoding="utf-8"?>
<?mso-contentType ?>
<SharedContentType xmlns="Microsoft.SharePoint.Taxonomy.ContentTypeSync" SourceId="ec1dd4f6-bbd3-4da4-a27a-bf738e660d8c" ContentTypeId="0x01010058CB53696FB3AB49B6DE1F5161D53123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" ma:contentTypeID="0x01010058CB53696FB3AB49B6DE1F5161D5312300724175B93B69B7419C46F032A893C0FD" ma:contentTypeVersion="7299" ma:contentTypeDescription="Presentations" ma:contentTypeScope="" ma:versionID="9c0eae4ac7fad0bcf5e5b82e46fa700c">
  <xsd:schema xmlns:xsd="http://www.w3.org/2001/XMLSchema" xmlns:xs="http://www.w3.org/2001/XMLSchema" xmlns:p="http://schemas.microsoft.com/office/2006/metadata/properties" xmlns:ns2="4185b8d0-a6ee-43ce-b45d-70896bd8c6c6" targetNamespace="http://schemas.microsoft.com/office/2006/metadata/properties" ma:root="true" ma:fieldsID="086f6ae0628d7cb3e44763e062ad74d6" ns2:_="">
    <xsd:import namespace="4185b8d0-a6ee-43ce-b45d-70896bd8c6c6"/>
    <xsd:element name="properties">
      <xsd:complexType>
        <xsd:sequence>
          <xsd:element name="documentManagement">
            <xsd:complexType>
              <xsd:all>
                <xsd:element ref="ns2:System" minOccurs="0"/>
                <xsd:element ref="ns2:SystemType" minOccurs="0"/>
                <xsd:element ref="ns2:SpecialSystems" minOccurs="0"/>
                <xsd:element ref="ns2:Tier" minOccurs="0"/>
                <xsd:element ref="ns2:SurfaceTreatments" minOccurs="0"/>
                <xsd:element ref="ns2:Lang" minOccurs="0"/>
                <xsd:element ref="ns2:Year"/>
                <xsd:element ref="ns2:SharedFl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5b8d0-a6ee-43ce-b45d-70896bd8c6c6" elementFormDefault="qualified">
    <xsd:import namespace="http://schemas.microsoft.com/office/2006/documentManagement/types"/>
    <xsd:import namespace="http://schemas.microsoft.com/office/infopath/2007/PartnerControls"/>
    <xsd:element name="System" ma:index="2" nillable="true" ma:displayName="System" ma:internalName="Sys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C10"/>
                    <xsd:enumeration value="FC50"/>
                    <xsd:enumeration value="FC60"/>
                    <xsd:enumeration value="FC80"/>
                    <xsd:enumeration value="FS1000"/>
                    <xsd:enumeration value="GL1000"/>
                    <xsd:enumeration value="H2100"/>
                    <xsd:enumeration value="H2200"/>
                    <xsd:enumeration value="H2300"/>
                    <xsd:enumeration value="H2400"/>
                    <xsd:enumeration value="H2500"/>
                    <xsd:enumeration value="H2700"/>
                    <xsd:enumeration value="INTERNO"/>
                    <xsd:enumeration value="MD67"/>
                    <xsd:enumeration value="MF65"/>
                    <xsd:enumeration value="MF6500"/>
                    <xsd:enumeration value="MU65"/>
                    <xsd:enumeration value="M1"/>
                    <xsd:enumeration value="M105 URBAN"/>
                    <xsd:enumeration value="M10800"/>
                    <xsd:enumeration value="M10880"/>
                    <xsd:enumeration value="M11000"/>
                    <xsd:enumeration value="M11500"/>
                    <xsd:enumeration value="M12000"/>
                    <xsd:enumeration value="M12500"/>
                    <xsd:enumeration value="M12600"/>
                    <xsd:enumeration value="M13000"/>
                    <xsd:enumeration value="M13500"/>
                    <xsd:enumeration value="M13700"/>
                    <xsd:enumeration value="M13800"/>
                    <xsd:enumeration value="M14000"/>
                    <xsd:enumeration value="M14300"/>
                    <xsd:enumeration value="M14500"/>
                    <xsd:enumeration value="M14600"/>
                    <xsd:enumeration value="M15000"/>
                    <xsd:enumeration value="M150000"/>
                    <xsd:enumeration value="M19800"/>
                    <xsd:enumeration value="M200"/>
                    <xsd:enumeration value="M20000"/>
                    <xsd:enumeration value="M20500"/>
                    <xsd:enumeration value="M20650"/>
                    <xsd:enumeration value="M23000"/>
                    <xsd:enumeration value="M23300"/>
                    <xsd:enumeration value="M23500"/>
                    <xsd:enumeration value="M25000"/>
                    <xsd:enumeration value="M25000 (601 Washington)"/>
                    <xsd:enumeration value="M3"/>
                    <xsd:enumeration value="M300"/>
                    <xsd:enumeration value="M30600"/>
                    <xsd:enumeration value="M35"/>
                    <xsd:enumeration value="M35 URBAN"/>
                    <xsd:enumeration value="M3650"/>
                    <xsd:enumeration value="M4"/>
                    <xsd:enumeration value="M4000 POLYCARBONATE SHEETS"/>
                    <xsd:enumeration value="M450"/>
                    <xsd:enumeration value="M4500"/>
                    <xsd:enumeration value="M45000"/>
                    <xsd:enumeration value="M470"/>
                    <xsd:enumeration value="M470 LS"/>
                    <xsd:enumeration value="M50"/>
                    <xsd:enumeration value="M50 FR"/>
                    <xsd:enumeration value="M51"/>
                    <xsd:enumeration value="M5300"/>
                    <xsd:enumeration value="M5600"/>
                    <xsd:enumeration value="M5660"/>
                    <xsd:enumeration value="M6"/>
                    <xsd:enumeration value="M60"/>
                    <xsd:enumeration value="M6000"/>
                    <xsd:enumeration value="M62500"/>
                    <xsd:enumeration value="M630"/>
                    <xsd:enumeration value="M65"/>
                    <xsd:enumeration value="M7"/>
                    <xsd:enumeration value="M7 FR"/>
                    <xsd:enumeration value="M70 (KIKAR HAMEDINA)"/>
                    <xsd:enumeration value="M7000 J-Bond"/>
                    <xsd:enumeration value="M75"/>
                    <xsd:enumeration value="M7700 Barcode"/>
                    <xsd:enumeration value="M78"/>
                    <xsd:enumeration value="M8000"/>
                    <xsd:enumeration value="M8100"/>
                    <xsd:enumeration value="M8200"/>
                    <xsd:enumeration value="M8250"/>
                    <xsd:enumeration value="M84 FR"/>
                    <xsd:enumeration value="M840"/>
                    <xsd:enumeration value="M85S"/>
                    <xsd:enumeration value="M850"/>
                    <xsd:enumeration value="M8500"/>
                    <xsd:enumeration value="M8800"/>
                    <xsd:enumeration value="M8900"/>
                    <xsd:enumeration value="M900"/>
                    <xsd:enumeration value="M9000"/>
                    <xsd:enumeration value="M9050"/>
                    <xsd:enumeration value="M9100"/>
                    <xsd:enumeration value="M911"/>
                    <xsd:enumeration value="M9150"/>
                    <xsd:enumeration value="M9200"/>
                    <xsd:enumeration value="M9300"/>
                    <xsd:enumeration value="M940"/>
                    <xsd:enumeration value="M9400"/>
                    <xsd:enumeration value="M9600"/>
                    <xsd:enumeration value="M9650"/>
                    <xsd:enumeration value="M9660"/>
                    <xsd:enumeration value="M9700"/>
                    <xsd:enumeration value="M9760"/>
                    <xsd:enumeration value="M9800"/>
                    <xsd:enumeration value="M9850"/>
                    <xsd:enumeration value="PD100"/>
                    <xsd:enumeration value="PG115P Ithaca"/>
                    <xsd:enumeration value="PG120F"/>
                    <xsd:enumeration value="PG120P Mykonos"/>
                    <xsd:enumeration value="PG120P Paros"/>
                    <xsd:enumeration value="PG160P Santorini"/>
                    <xsd:enumeration value="PNH Double Skin Facade"/>
                    <xsd:enumeration value="PS820"/>
                    <xsd:enumeration value="P100"/>
                    <xsd:enumeration value="P150"/>
                    <xsd:enumeration value="P17"/>
                    <xsd:enumeration value="P19"/>
                    <xsd:enumeration value="P20"/>
                    <xsd:enumeration value="P200"/>
                    <xsd:enumeration value="P21"/>
                    <xsd:enumeration value="P400"/>
                    <xsd:enumeration value="P50"/>
                    <xsd:enumeration value="ROM / Da Vinci project"/>
                    <xsd:enumeration value="SD100"/>
                    <xsd:enumeration value="SD115"/>
                    <xsd:enumeration value="SD130"/>
                    <xsd:enumeration value="SD77"/>
                    <xsd:enumeration value="SD95"/>
                    <xsd:enumeration value="SF85"/>
                    <xsd:enumeration value="S100"/>
                    <xsd:enumeration value="S13600"/>
                    <xsd:enumeration value="S200"/>
                    <xsd:enumeration value="S300"/>
                    <xsd:enumeration value="S30700"/>
                    <xsd:enumeration value="S350"/>
                    <xsd:enumeration value="S350 LT"/>
                    <xsd:enumeration value="S400"/>
                    <xsd:enumeration value="S40000"/>
                    <xsd:enumeration value="S440"/>
                    <xsd:enumeration value="S450"/>
                    <xsd:enumeration value="S500"/>
                    <xsd:enumeration value="S560"/>
                    <xsd:enumeration value="S560 (Century Plaza)"/>
                    <xsd:enumeration value="S560 LT"/>
                    <xsd:enumeration value="S60"/>
                    <xsd:enumeration value="S600"/>
                    <xsd:enumeration value="S61"/>
                    <xsd:enumeration value="S650"/>
                    <xsd:enumeration value="S650 AUTOMATIC"/>
                    <xsd:enumeration value="S650 (DISCONTINUED)"/>
                    <xsd:enumeration value="S650 Eclipse"/>
                    <xsd:enumeration value="S67"/>
                    <xsd:enumeration value="S67 URBAN"/>
                    <xsd:enumeration value="S700"/>
                    <xsd:enumeration value="S700 Eclipse"/>
                    <xsd:enumeration value="S700 (Pendrel)"/>
                    <xsd:enumeration value="S720"/>
                    <xsd:enumeration value="S75 (STAR TOWER)"/>
                    <xsd:enumeration value="S75 (515 WEST)"/>
                    <xsd:enumeration value="S75 (601 Washington)"/>
                    <xsd:enumeration value="S75 (601 WASHINGTON CW)"/>
                    <xsd:enumeration value="S75 (80 ADAMS)"/>
                    <xsd:enumeration value="S77"/>
                    <xsd:enumeration value="S77 ALUWOOD"/>
                    <xsd:enumeration value="S77 FR"/>
                    <xsd:enumeration value="S80"/>
                    <xsd:enumeration value="S800"/>
                    <xsd:enumeration value="S91"/>
                    <xsd:enumeration value="S95"/>
                    <xsd:enumeration value="TEST"/>
                    <xsd:enumeration value="THE HELLINIKON"/>
                    <xsd:enumeration value="THERMAL BREAK PROFILES"/>
                    <xsd:enumeration value="WOODALUX"/>
                    <xsd:enumeration value="WOODEE"/>
                    <xsd:enumeration value="WOOPEE"/>
                    <xsd:enumeration value="WOOPEE FR"/>
                    <xsd:enumeration value="Z1000"/>
                    <xsd:enumeration value="ΒΙΟΜΗΧΑΝΙΚΑ ΠΡΟΦΙΛ ΘΕΡΜΟ"/>
                    <xsd:enumeration value="ΒΙΟΜΗΧΑΝΙΚΑ ΠΡΟΦΙΛ ΚΡΥΑ"/>
                    <xsd:enumeration value="Η2700"/>
                    <xsd:enumeration value="ΚΟΙΝΟΧΡΗΣΤΑ ΠΡΟΦΙΛ ΜΕ ΤΟ ΜΕΤΡΟ"/>
                    <xsd:enumeration value="ΚΥΠΡΙΑΚΑ"/>
                    <xsd:enumeration value="ΣΕΙΡΑ Α/Τ / STANDARD"/>
                    <xsd:enumeration value="ΣΕΙΡΑ ΓΙΑ ΕΞΑΡΤΗΜΑΤΑ"/>
                    <xsd:enumeration value="500 BROADWAY"/>
                  </xsd:restriction>
                </xsd:simpleType>
              </xsd:element>
            </xsd:sequence>
          </xsd:extension>
        </xsd:complexContent>
      </xsd:complexType>
    </xsd:element>
    <xsd:element name="SystemType" ma:index="3" nillable="true" ma:displayName="System Type" ma:internalName="System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plementary Systems"/>
                    <xsd:enumeration value="Curtain Walls and Atriums"/>
                    <xsd:enumeration value="Hinged systems"/>
                    <xsd:enumeration value="Industrial"/>
                    <xsd:enumeration value="Outdoors Systems"/>
                    <xsd:enumeration value="Sliding systems"/>
                    <xsd:enumeration value="Special Handling Systems"/>
                  </xsd:restriction>
                </xsd:simpleType>
              </xsd:element>
            </xsd:sequence>
          </xsd:extension>
        </xsd:complexContent>
      </xsd:complexType>
    </xsd:element>
    <xsd:element name="SpecialSystems" ma:index="4" nillable="true" ma:displayName="Special Systems" ma:internalName="SpecialSystem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tomatic Door Systems"/>
                    <xsd:enumeration value="Cladding"/>
                    <xsd:enumeration value="Deck"/>
                    <xsd:enumeration value="Door System"/>
                    <xsd:enumeration value="Fencing"/>
                    <xsd:enumeration value="Flyscreens"/>
                    <xsd:enumeration value="Folding doors"/>
                    <xsd:enumeration value="Lift&amp;Slide"/>
                    <xsd:enumeration value="Noise Barriers"/>
                    <xsd:enumeration value="Office Partitions"/>
                    <xsd:enumeration value="Pergola"/>
                    <xsd:enumeration value="Polycarbonate Sheets"/>
                    <xsd:enumeration value="Railing Systems"/>
                    <xsd:enumeration value="Rolling Shutters"/>
                    <xsd:enumeration value="Shutters"/>
                    <xsd:enumeration value="Solar Shading System"/>
                    <xsd:enumeration value="Solar Systems"/>
                    <xsd:enumeration value="Window Sills"/>
                  </xsd:restriction>
                </xsd:simpleType>
              </xsd:element>
            </xsd:sequence>
          </xsd:extension>
        </xsd:complexContent>
      </xsd:complexType>
    </xsd:element>
    <xsd:element name="Tier" ma:index="5" nillable="true" ma:displayName="Tier" ma:internalName="T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fort"/>
                    <xsd:enumeration value="Smartia"/>
                    <xsd:enumeration value="Solar"/>
                    <xsd:enumeration value="Supreme"/>
                  </xsd:restriction>
                </xsd:simpleType>
              </xsd:element>
            </xsd:sequence>
          </xsd:extension>
        </xsd:complexContent>
      </xsd:complexType>
    </xsd:element>
    <xsd:element name="SurfaceTreatments" ma:index="6" nillable="true" ma:displayName="Surface Treatments" ma:internalName="SurfaceTreatmen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wder Coating"/>
                    <xsd:enumeration value="Anodizing"/>
                    <xsd:enumeration value="Sublimation"/>
                    <xsd:enumeration value="Preanodizing"/>
                  </xsd:restriction>
                </xsd:simpleType>
              </xsd:element>
            </xsd:sequence>
          </xsd:extension>
        </xsd:complexContent>
      </xsd:complexType>
    </xsd:element>
    <xsd:element name="Lang" ma:index="7" nillable="true" ma:displayName="Lang" ma:description="Language" ma:internalName="Lang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Ελληνικά"/>
                        <xsd:enumeration value="Albanian"/>
                        <xsd:enumeration value="Bulgarian"/>
                        <xsd:enumeration value="Czech"/>
                        <xsd:enumeration value="Dutch"/>
                        <xsd:enumeration value="English"/>
                        <xsd:enumeration value="French"/>
                        <xsd:enumeration value="German"/>
                        <xsd:enumeration value="Hungarian"/>
                        <xsd:enumeration value="Italian"/>
                        <xsd:enumeration value="Middle East"/>
                        <xsd:enumeration value="Romanian"/>
                        <xsd:enumeration value="Russian"/>
                        <xsd:enumeration value="Serbian"/>
                        <xsd:enumeration value="Turkish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Year" ma:index="8" ma:displayName="Year" ma:format="Dropdown" ma:internalName="Year" ma:readOnly="false">
      <xsd:simpleType>
        <xsd:union memberTypes="dms:Text">
          <xsd:simpleType>
            <xsd:restriction base="dms:Choice">
              <xsd:enumeration value="2000"/>
              <xsd:enumeration value="2001"/>
              <xsd:enumeration value="2002"/>
              <xsd:enumeration value="2003"/>
              <xsd:enumeration value="2004"/>
              <xsd:enumeration value="2005"/>
              <xsd:enumeration value="2006"/>
              <xsd:enumeration value="2007"/>
              <xsd:enumeration value="2008"/>
              <xsd:enumeration value="2009"/>
              <xsd:enumeration value="2010"/>
              <xsd:enumeration value="2011"/>
              <xsd:enumeration value="2012"/>
              <xsd:enumeration value="2013"/>
              <xsd:enumeration value="2014"/>
              <xsd:enumeration value="2015"/>
              <xsd:enumeration value="2016"/>
              <xsd:enumeration value="2017"/>
              <xsd:enumeration value="2018"/>
              <xsd:enumeration value="2019"/>
              <xsd:enumeration value="2020"/>
              <xsd:enumeration value="2021"/>
              <xsd:enumeration value="2022"/>
              <xsd:enumeration value="2023"/>
              <xsd:enumeration value="2024"/>
              <xsd:enumeration value="2025"/>
              <xsd:enumeration value="2026"/>
              <xsd:enumeration value="2027"/>
              <xsd:enumeration value="2028"/>
              <xsd:enumeration value="2029"/>
              <xsd:enumeration value="2030"/>
            </xsd:restriction>
          </xsd:simpleType>
        </xsd:union>
      </xsd:simpleType>
    </xsd:element>
    <xsd:element name="SharedFlag" ma:index="15" nillable="true" ma:displayName="SharedFlag" ma:default="No" ma:description="Flag that sets if the document can be shared on Alumil Connect Site" ma:format="Dropdown" ma:internalName="SharedFlag">
      <xsd:simpleType>
        <xsd:restriction base="dms:Choice">
          <xsd:enumeration value="Yes"/>
          <xsd:enumeration value="N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FBB25-9BA4-46F0-89EF-7C8F9CAF7823}">
  <ds:schemaRefs>
    <ds:schemaRef ds:uri="http://schemas.microsoft.com/office/2006/metadata/properties"/>
    <ds:schemaRef ds:uri="http://schemas.microsoft.com/office/infopath/2007/PartnerControls"/>
    <ds:schemaRef ds:uri="4185b8d0-a6ee-43ce-b45d-70896bd8c6c6"/>
  </ds:schemaRefs>
</ds:datastoreItem>
</file>

<file path=customXml/itemProps2.xml><?xml version="1.0" encoding="utf-8"?>
<ds:datastoreItem xmlns:ds="http://schemas.openxmlformats.org/officeDocument/2006/customXml" ds:itemID="{2EF18E09-8297-4714-B870-515B666DFF25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0E6E35BB-584E-4B65-A636-6479D4D08538}"/>
</file>

<file path=customXml/itemProps4.xml><?xml version="1.0" encoding="utf-8"?>
<ds:datastoreItem xmlns:ds="http://schemas.openxmlformats.org/officeDocument/2006/customXml" ds:itemID="{03647F7D-F9BE-423C-9ED0-22B90A1139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1348</Words>
  <Application>Microsoft Office PowerPoint</Application>
  <PresentationFormat>Προβολή στην οθόνη (4:3)</PresentationFormat>
  <Paragraphs>372</Paragraphs>
  <Slides>57</Slides>
  <Notes>14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6</vt:i4>
      </vt:variant>
      <vt:variant>
        <vt:lpstr>Τίτλοι διαφανειών</vt:lpstr>
      </vt:variant>
      <vt:variant>
        <vt:i4>57</vt:i4>
      </vt:variant>
    </vt:vector>
  </HeadingPairs>
  <TitlesOfParts>
    <vt:vector size="67" baseType="lpstr">
      <vt:lpstr>Calibri Light</vt:lpstr>
      <vt:lpstr>Wingdings</vt:lpstr>
      <vt:lpstr>Arial</vt:lpstr>
      <vt:lpstr>Calibri</vt:lpstr>
      <vt:lpstr>7_Προσαρμοσμένη σχεδίαση</vt:lpstr>
      <vt:lpstr>6_Προσαρμοσμένη σχεδίαση</vt:lpstr>
      <vt:lpstr>2_Προσαρμοσμένη σχεδίαση</vt:lpstr>
      <vt:lpstr>9_Προσαρμοσμένη σχεδίαση</vt:lpstr>
      <vt:lpstr>SCREENS INSIDE</vt:lpstr>
      <vt:lpstr>Προσαρμοσμένη σχεδίαση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Anastasia Tsepletidou</dc:creator>
  <cp:lastModifiedBy>Anastasia Kyriakidou</cp:lastModifiedBy>
  <cp:revision>120</cp:revision>
  <dcterms:created xsi:type="dcterms:W3CDTF">2020-12-18T09:16:59Z</dcterms:created>
  <dcterms:modified xsi:type="dcterms:W3CDTF">2022-07-18T07:32:33Z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0x01010058CB53696FB3AB49B6DE1F5161D5312300724175B93B69B7419C46F032A893C0FD</vt:lpwstr>
  </property>
  <property fmtid="{D5CDD505-2E9C-101B-9397-08002B2CF9AE}" pid="3" name="MediaServiceImageTags">
    <vt:lpwstr/>
  </property>
  <property fmtid="{D5CDD505-2E9C-101B-9397-08002B2CF9AE}" pid="4" name="lcf76f155ced4ddcb4097134ff3c332f">
    <vt:lpwstr/>
  </property>
  <property fmtid="{D5CDD505-2E9C-101B-9397-08002B2CF9AE}" pid="5" name="TaxCatchAll">
    <vt:lpwstr/>
  </property>
  <property fmtid="{D5CDD505-2E9C-101B-9397-08002B2CF9AE}" pid="6" name="SharedWithUsers">
    <vt:lpwstr>817;#Alumil Connect Constructors</vt:lpwstr>
  </property>
</Properties>
</file>