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5"/>
    <p:sldMasterId id="2147483666" r:id="rId6"/>
    <p:sldMasterId id="2147483678" r:id="rId7"/>
    <p:sldMasterId id="2147483692" r:id="rId8"/>
  </p:sldMasterIdLst>
  <p:notesMasterIdLst>
    <p:notesMasterId r:id="rId34"/>
  </p:notesMasterIdLst>
  <p:sldIdLst>
    <p:sldId id="669" r:id="rId9"/>
    <p:sldId id="622" r:id="rId10"/>
    <p:sldId id="645" r:id="rId11"/>
    <p:sldId id="1148" r:id="rId12"/>
    <p:sldId id="1019" r:id="rId13"/>
    <p:sldId id="1015" r:id="rId14"/>
    <p:sldId id="1027" r:id="rId15"/>
    <p:sldId id="647" r:id="rId16"/>
    <p:sldId id="980" r:id="rId17"/>
    <p:sldId id="674" r:id="rId18"/>
    <p:sldId id="965" r:id="rId19"/>
    <p:sldId id="654" r:id="rId20"/>
    <p:sldId id="1016" r:id="rId21"/>
    <p:sldId id="656" r:id="rId22"/>
    <p:sldId id="660" r:id="rId23"/>
    <p:sldId id="1033" r:id="rId24"/>
    <p:sldId id="666" r:id="rId25"/>
    <p:sldId id="1151" r:id="rId26"/>
    <p:sldId id="1030" r:id="rId27"/>
    <p:sldId id="1031" r:id="rId28"/>
    <p:sldId id="1032" r:id="rId29"/>
    <p:sldId id="1184" r:id="rId30"/>
    <p:sldId id="1227" r:id="rId31"/>
    <p:sldId id="1226" r:id="rId32"/>
    <p:sldId id="643" r:id="rId33"/>
  </p:sldIdLst>
  <p:sldSz cx="9145588" cy="6859588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risis Theocharis" initials="PT" lastIdx="1" clrIdx="0">
    <p:extLst>
      <p:ext uri="{19B8F6BF-5375-455C-9EA6-DF929625EA0E}">
        <p15:presenceInfo xmlns:p15="http://schemas.microsoft.com/office/powerpoint/2012/main" userId="Parisis Theocharis" providerId="None"/>
      </p:ext>
    </p:extLst>
  </p:cmAuthor>
  <p:cmAuthor id="2" name="Tzivanidou Anastasia" initials="TA" lastIdx="1" clrIdx="1">
    <p:extLst>
      <p:ext uri="{19B8F6BF-5375-455C-9EA6-DF929625EA0E}">
        <p15:presenceInfo xmlns:p15="http://schemas.microsoft.com/office/powerpoint/2012/main" userId="S-1-5-21-3347457673-3805692560-2132792708-1470" providerId="AD"/>
      </p:ext>
    </p:extLst>
  </p:cmAuthor>
  <p:cmAuthor id="3" name="Domazinakis Filippos" initials="DF" lastIdx="1" clrIdx="2">
    <p:extLst>
      <p:ext uri="{19B8F6BF-5375-455C-9EA6-DF929625EA0E}">
        <p15:presenceInfo xmlns:p15="http://schemas.microsoft.com/office/powerpoint/2012/main" userId="S-1-5-21-3347457673-3805692560-2132792708-2158" providerId="AD"/>
      </p:ext>
    </p:extLst>
  </p:cmAuthor>
  <p:cmAuthor id="4" name="Theoharis Parisis" initials="TP" lastIdx="2" clrIdx="3">
    <p:extLst>
      <p:ext uri="{19B8F6BF-5375-455C-9EA6-DF929625EA0E}">
        <p15:presenceInfo xmlns:p15="http://schemas.microsoft.com/office/powerpoint/2012/main" userId="Theoharis Paris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4740A"/>
    <a:srgbClr val="3333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1621" autoAdjust="0"/>
  </p:normalViewPr>
  <p:slideViewPr>
    <p:cSldViewPr showGuides="1">
      <p:cViewPr varScale="1">
        <p:scale>
          <a:sx n="78" d="100"/>
          <a:sy n="78" d="100"/>
        </p:scale>
        <p:origin x="1661" y="77"/>
      </p:cViewPr>
      <p:guideLst>
        <p:guide orient="horz" pos="2161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-17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E9F2-E0E6-43F0-B8A1-CB43F366444C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59784-ABB2-4037-8820-A3779BEBE45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621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59784-ABB2-4037-8820-A3779BEBE458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6850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59784-ABB2-4037-8820-A3779BEBE458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1013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59784-ABB2-4037-8820-A3779BEBE458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1623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AD492-035C-4881-9596-C889523B8F4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47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59784-ABB2-4037-8820-A3779BEBE458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5201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59784-ABB2-4037-8820-A3779BEBE458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1875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59784-ABB2-4037-8820-A3779BEBE458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5479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59784-ABB2-4037-8820-A3779BEBE458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3368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59784-ABB2-4037-8820-A3779BEBE458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1472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59784-ABB2-4037-8820-A3779BEBE458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0391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Μόνο φωτογραφία 560 γωνιακό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59784-ABB2-4037-8820-A3779BEBE458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974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59784-ABB2-4037-8820-A3779BEBE458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874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59784-ABB2-4037-8820-A3779BEBE458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3200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59784-ABB2-4037-8820-A3779BEBE458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9392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59784-ABB2-4037-8820-A3779BEBE458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6564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9588" cy="238918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3625"/>
            <a:ext cx="6859588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FF597F67-5B19-474B-8193-473B884A7E0A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4DC4069F-BF6F-4084-A079-E6B2E5FAC50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5364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8287" cy="285432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91050"/>
            <a:ext cx="7888287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A56D8E79-4928-4868-82D4-6A88BFE55A73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01EFB4FC-F86A-497E-B90E-B81896B847B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8860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8288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2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8738" cy="4352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A56D8E79-4928-4868-82D4-6A88BFE55A73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01EFB4FC-F86A-497E-B90E-B81896B847B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9359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8287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6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30738" y="1681163"/>
            <a:ext cx="388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30738" y="2505075"/>
            <a:ext cx="3887787" cy="3686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A56D8E79-4928-4868-82D4-6A88BFE55A73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01EFB4FC-F86A-497E-B90E-B81896B847B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3212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8288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A56D8E79-4928-4868-82D4-6A88BFE55A73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01EFB4FC-F86A-497E-B90E-B81896B847B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5668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A56D8E79-4928-4868-82D4-6A88BFE55A73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01EFB4FC-F86A-497E-B90E-B81896B847B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8722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788" y="987425"/>
            <a:ext cx="4630737" cy="48752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A56D8E79-4928-4868-82D4-6A88BFE55A73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01EFB4FC-F86A-497E-B90E-B81896B847B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1022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30737" cy="4875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A56D8E79-4928-4868-82D4-6A88BFE55A73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01EFB4FC-F86A-497E-B90E-B81896B847B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6343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8288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8288" cy="4352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A56D8E79-4928-4868-82D4-6A88BFE55A73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01EFB4FC-F86A-497E-B90E-B81896B847B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1629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5263" y="365125"/>
            <a:ext cx="1971675" cy="5813425"/>
          </a:xfrm>
          <a:prstGeom prst="rect">
            <a:avLst/>
          </a:prstGeo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4213" cy="5813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A56D8E79-4928-4868-82D4-6A88BFE55A73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01EFB4FC-F86A-497E-B90E-B81896B847B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8384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199" y="1122623"/>
            <a:ext cx="6859191" cy="2388153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199" y="3602872"/>
            <a:ext cx="6859191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91" indent="0" algn="ctr">
              <a:buNone/>
              <a:defRPr sz="2000"/>
            </a:lvl2pPr>
            <a:lvl3pPr marL="914583" indent="0" algn="ctr">
              <a:buNone/>
              <a:defRPr sz="1800"/>
            </a:lvl3pPr>
            <a:lvl4pPr marL="1371874" indent="0" algn="ctr">
              <a:buNone/>
              <a:defRPr sz="1600"/>
            </a:lvl4pPr>
            <a:lvl5pPr marL="1829166" indent="0" algn="ctr">
              <a:buNone/>
              <a:defRPr sz="1600"/>
            </a:lvl5pPr>
            <a:lvl6pPr marL="2286457" indent="0" algn="ctr">
              <a:buNone/>
              <a:defRPr sz="1600"/>
            </a:lvl6pPr>
            <a:lvl7pPr marL="2743749" indent="0" algn="ctr">
              <a:buNone/>
              <a:defRPr sz="1600"/>
            </a:lvl7pPr>
            <a:lvl8pPr marL="3201040" indent="0" algn="ctr">
              <a:buNone/>
              <a:defRPr sz="1600"/>
            </a:lvl8pPr>
            <a:lvl9pPr marL="3658332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14/7/2022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969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8288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8650" y="1825625"/>
            <a:ext cx="7888288" cy="4352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FF597F67-5B19-474B-8193-473B884A7E0A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4DC4069F-BF6F-4084-A079-E6B2E5FAC50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340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14/7/2022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1418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996" y="1710134"/>
            <a:ext cx="7888070" cy="2853398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996" y="4590526"/>
            <a:ext cx="7888070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4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7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14/7/2022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0131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759" y="1826048"/>
            <a:ext cx="3867822" cy="4352346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9007" y="1826048"/>
            <a:ext cx="3867822" cy="4352346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14/7/2022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1960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347" y="365210"/>
            <a:ext cx="7888070" cy="1325870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30348" y="1681552"/>
            <a:ext cx="3869409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0348" y="2505655"/>
            <a:ext cx="3869409" cy="3685441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954" y="1681552"/>
            <a:ext cx="388846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954" y="2505655"/>
            <a:ext cx="3888463" cy="3685441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14/7/2022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2979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14/7/2022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0538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14/7/2022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5511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348" y="457306"/>
            <a:ext cx="2950087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8463" y="987654"/>
            <a:ext cx="4629954" cy="4874754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348" y="2057876"/>
            <a:ext cx="2950087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14/7/2022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3045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348" y="457306"/>
            <a:ext cx="2950087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8463" y="987654"/>
            <a:ext cx="4629954" cy="4874754"/>
          </a:xfrm>
        </p:spPr>
        <p:txBody>
          <a:bodyPr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348" y="2057876"/>
            <a:ext cx="2950087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14/7/2022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7361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14/7/2022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7874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4812" y="365209"/>
            <a:ext cx="1972017" cy="5813184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760" y="365209"/>
            <a:ext cx="5763626" cy="5813184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A6EE-451B-4B00-B94E-44CC9CF721D6}" type="datetimeFigureOut">
              <a:rPr lang="el-GR" smtClean="0"/>
              <a:t>14/7/2022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539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8287" cy="285432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91050"/>
            <a:ext cx="7888287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FF597F67-5B19-474B-8193-473B884A7E0A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4DC4069F-BF6F-4084-A079-E6B2E5FAC50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6950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81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24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>
            <a:spLocks noGrp="1"/>
          </p:cNvSpPr>
          <p:nvPr>
            <p:ph type="title"/>
          </p:nvPr>
        </p:nvSpPr>
        <p:spPr>
          <a:xfrm>
            <a:off x="1565463" y="742001"/>
            <a:ext cx="6578002" cy="522889"/>
          </a:xfrm>
          <a:prstGeom prst="rect">
            <a:avLst/>
          </a:prstGeom>
        </p:spPr>
        <p:txBody>
          <a:bodyPr/>
          <a:lstStyle>
            <a:lvl1pPr algn="l">
              <a:defRPr sz="3201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0819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Ευθεία γραμμή σύνδεσης 1"/>
          <p:cNvCxnSpPr/>
          <p:nvPr userDrawn="1"/>
        </p:nvCxnSpPr>
        <p:spPr>
          <a:xfrm flipH="1" flipV="1">
            <a:off x="5318599" y="2455494"/>
            <a:ext cx="3826990" cy="916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Τίτλος 1"/>
          <p:cNvSpPr txBox="1">
            <a:spLocks/>
          </p:cNvSpPr>
          <p:nvPr userDrawn="1"/>
        </p:nvSpPr>
        <p:spPr>
          <a:xfrm>
            <a:off x="5221757" y="2062119"/>
            <a:ext cx="3745081" cy="3933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5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3345" y="2648150"/>
            <a:ext cx="3149287" cy="3050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565463" y="742001"/>
            <a:ext cx="6578002" cy="522889"/>
          </a:xfrm>
          <a:prstGeom prst="rect">
            <a:avLst/>
          </a:prstGeom>
        </p:spPr>
        <p:txBody>
          <a:bodyPr/>
          <a:lstStyle>
            <a:lvl1pPr algn="l">
              <a:defRPr sz="3201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sp>
        <p:nvSpPr>
          <p:cNvPr id="2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3201" y="2062119"/>
            <a:ext cx="3150147" cy="3260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91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583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874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9166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2583276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872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0" y="1145774"/>
            <a:ext cx="4723673" cy="5713812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30145" y="1218977"/>
                </a:moveTo>
                <a:cubicBezTo>
                  <a:pt x="609600" y="518105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lnTo>
                  <a:pt x="30145" y="1218977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463" y="742001"/>
            <a:ext cx="6578002" cy="522889"/>
          </a:xfrm>
          <a:prstGeom prst="rect">
            <a:avLst/>
          </a:prstGeom>
        </p:spPr>
        <p:txBody>
          <a:bodyPr/>
          <a:lstStyle>
            <a:lvl1pPr algn="l">
              <a:defRPr sz="3201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8599" y="2455494"/>
            <a:ext cx="3826990" cy="916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1757" y="2062119"/>
            <a:ext cx="3745081" cy="3933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3345" y="2648150"/>
            <a:ext cx="3149287" cy="3050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3201" y="2062119"/>
            <a:ext cx="3150147" cy="3260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91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583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874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9166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7933481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BULLET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0" y="2455492"/>
            <a:ext cx="4864247" cy="440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463" y="742001"/>
            <a:ext cx="6578002" cy="522889"/>
          </a:xfrm>
          <a:prstGeom prst="rect">
            <a:avLst/>
          </a:prstGeom>
        </p:spPr>
        <p:txBody>
          <a:bodyPr/>
          <a:lstStyle>
            <a:lvl1pPr algn="l">
              <a:defRPr sz="3201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8599" y="2455494"/>
            <a:ext cx="3826990" cy="916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3345" y="2648150"/>
            <a:ext cx="3149287" cy="3050584"/>
          </a:xfrm>
          <a:prstGeom prst="rect">
            <a:avLst/>
          </a:prstGeom>
        </p:spPr>
        <p:txBody>
          <a:bodyPr/>
          <a:lstStyle>
            <a:lvl1pPr marL="285807" marR="0" indent="-285807" algn="l" defTabSz="91458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 sz="18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  <a:endParaRPr lang="en-US" dirty="0"/>
          </a:p>
          <a:p>
            <a:pPr marL="285807" marR="0" lvl="0" indent="-285807" algn="l" defTabSz="91458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 dirty="0"/>
              <a:t>Στυλ υποδείγματος κειμένου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l-GR" dirty="0"/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3201" y="2062119"/>
            <a:ext cx="3150147" cy="3260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91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583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874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9166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2245808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 PHOTO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4944647" y="1"/>
            <a:ext cx="4200940" cy="6859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463" y="742001"/>
            <a:ext cx="6578002" cy="522889"/>
          </a:xfrm>
          <a:prstGeom prst="rect">
            <a:avLst/>
          </a:prstGeom>
        </p:spPr>
        <p:txBody>
          <a:bodyPr/>
          <a:lstStyle>
            <a:lvl1pPr algn="l">
              <a:defRPr sz="3201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635247" y="2626354"/>
            <a:ext cx="3826990" cy="916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38405" y="2232980"/>
            <a:ext cx="3745081" cy="3933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19993" y="2819011"/>
            <a:ext cx="3149287" cy="3050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635246" y="2266650"/>
            <a:ext cx="3150147" cy="3260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91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583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874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9166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2032455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1EDEB90-F690-4690-AE4D-4AC3412F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759" y="6357822"/>
            <a:ext cx="2057757" cy="365210"/>
          </a:xfrm>
          <a:prstGeom prst="rect">
            <a:avLst/>
          </a:prstGeom>
        </p:spPr>
        <p:txBody>
          <a:bodyPr/>
          <a:lstStyle/>
          <a:p>
            <a:fld id="{4769338F-2E12-41FF-8A8A-979AC98BA1D4}" type="datetimeFigureOut">
              <a:rPr lang="el-GR" smtClean="0"/>
              <a:t>14/7/2022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8648534-2975-4E3A-92D8-2B157C47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476" y="6357822"/>
            <a:ext cx="3086636" cy="365210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D5A5F73-9A4C-4127-975B-6A1108A0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9072" y="6357822"/>
            <a:ext cx="2057757" cy="365210"/>
          </a:xfrm>
          <a:prstGeom prst="rect">
            <a:avLst/>
          </a:prstGeom>
        </p:spPr>
        <p:txBody>
          <a:bodyPr/>
          <a:lstStyle/>
          <a:p>
            <a:fld id="{8B4E696B-7214-4B0B-8D7F-D152122119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451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8288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2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8738" cy="4352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FF597F67-5B19-474B-8193-473B884A7E0A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4DC4069F-BF6F-4084-A079-E6B2E5FAC50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423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8287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6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30738" y="1681163"/>
            <a:ext cx="388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30738" y="2505075"/>
            <a:ext cx="3887787" cy="3686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FF597F67-5B19-474B-8193-473B884A7E0A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4DC4069F-BF6F-4084-A079-E6B2E5FAC50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1993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8288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FF597F67-5B19-474B-8193-473B884A7E0A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4DC4069F-BF6F-4084-A079-E6B2E5FAC50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3521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FF597F67-5B19-474B-8193-473B884A7E0A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4DC4069F-BF6F-4084-A079-E6B2E5FAC50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3243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9588" cy="238918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3625"/>
            <a:ext cx="6859588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A56D8E79-4928-4868-82D4-6A88BFE55A73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01EFB4FC-F86A-497E-B90E-B81896B847B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4413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8288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8650" y="1825625"/>
            <a:ext cx="7888288" cy="4352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628650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A56D8E79-4928-4868-82D4-6A88BFE55A73}" type="datetimeFigureOut">
              <a:rPr lang="el-GR" smtClean="0"/>
              <a:pPr/>
              <a:t>14/7/2022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028950" y="6357938"/>
            <a:ext cx="3087688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459538" y="6357938"/>
            <a:ext cx="2057400" cy="365125"/>
          </a:xfrm>
          <a:prstGeom prst="rect">
            <a:avLst/>
          </a:prstGeom>
        </p:spPr>
        <p:txBody>
          <a:bodyPr/>
          <a:lstStyle/>
          <a:p>
            <a:fld id="{01EFB4FC-F86A-497E-B90E-B81896B847B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908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0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65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28759" y="365210"/>
            <a:ext cx="7888070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8759" y="1826048"/>
            <a:ext cx="7888070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28759" y="6357822"/>
            <a:ext cx="205775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6A6EE-451B-4B00-B94E-44CC9CF721D6}" type="datetimeFigureOut">
              <a:rPr lang="el-GR" smtClean="0"/>
              <a:t>14/7/2022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029476" y="6357822"/>
            <a:ext cx="3086636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459072" y="6357822"/>
            <a:ext cx="205775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1189A-953D-4E06-9634-382F3D090EA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182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58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46" indent="-228646" algn="l" defTabSz="9145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93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229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0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58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8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lvl1pPr algn="l" defTabSz="91458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46" indent="-228646" algn="l" defTabSz="9145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93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229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0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9144000" cy="685800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06" y="5302002"/>
            <a:ext cx="3044958" cy="8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8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ζωντανός, εσωτερικό, καναπές, δάπεδο&#10;&#10;Περιγραφή που δημιουργήθηκε αυτόματα">
            <a:extLst>
              <a:ext uri="{FF2B5EF4-FFF2-40B4-BE49-F238E27FC236}">
                <a16:creationId xmlns:a16="http://schemas.microsoft.com/office/drawing/2014/main" id="{9EA5D0EE-DF0A-48F5-AD6E-B0702A2C6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0" y="1574"/>
            <a:ext cx="9144019" cy="6858014"/>
          </a:xfrm>
          <a:prstGeom prst="rect">
            <a:avLst/>
          </a:prstGeom>
        </p:spPr>
      </p:pic>
      <p:sp>
        <p:nvSpPr>
          <p:cNvPr id="11" name="Ορθογώνιο 10"/>
          <p:cNvSpPr/>
          <p:nvPr/>
        </p:nvSpPr>
        <p:spPr>
          <a:xfrm>
            <a:off x="5076850" y="0"/>
            <a:ext cx="4067953" cy="6859588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" name="Ορθογώνιο 1"/>
          <p:cNvSpPr/>
          <p:nvPr/>
        </p:nvSpPr>
        <p:spPr>
          <a:xfrm>
            <a:off x="5322625" y="3001999"/>
            <a:ext cx="3816424" cy="226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Corner Typology</a:t>
            </a:r>
            <a:endParaRPr lang="el-GR" b="1" dirty="0"/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</a:rPr>
              <a:t>Corner constructions without using intermediate mullion for:</a:t>
            </a:r>
          </a:p>
          <a:p>
            <a:pPr marL="742950" lvl="1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</a:rPr>
              <a:t>Maximum natural light</a:t>
            </a:r>
          </a:p>
          <a:p>
            <a:pPr marL="742950" lvl="1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</a:rPr>
              <a:t>Easy access</a:t>
            </a:r>
          </a:p>
          <a:p>
            <a:pPr marL="742950" lvl="1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Calibri" panose="020F0502020204030204" pitchFamily="34" charset="0"/>
              </a:rPr>
              <a:t>High functionality</a:t>
            </a:r>
          </a:p>
        </p:txBody>
      </p:sp>
      <p:cxnSp>
        <p:nvCxnSpPr>
          <p:cNvPr id="7" name="Ευθεία γραμμή σύνδεσης 6"/>
          <p:cNvCxnSpPr/>
          <p:nvPr/>
        </p:nvCxnSpPr>
        <p:spPr>
          <a:xfrm flipH="1" flipV="1">
            <a:off x="5317675" y="2864781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Τίτλος 1"/>
          <p:cNvSpPr txBox="1">
            <a:spLocks/>
          </p:cNvSpPr>
          <p:nvPr/>
        </p:nvSpPr>
        <p:spPr>
          <a:xfrm>
            <a:off x="5214605" y="2407469"/>
            <a:ext cx="403246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1. Flexibility</a:t>
            </a:r>
          </a:p>
        </p:txBody>
      </p:sp>
      <p:sp>
        <p:nvSpPr>
          <p:cNvPr id="13" name="Τίτλος 1"/>
          <p:cNvSpPr txBox="1">
            <a:spLocks/>
          </p:cNvSpPr>
          <p:nvPr/>
        </p:nvSpPr>
        <p:spPr>
          <a:xfrm>
            <a:off x="1476450" y="693490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9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δάπεδο, ουρανός, κτίριο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9E9EFBDC-11BF-40BA-B35B-03B32DFB4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9144000" cy="6858000"/>
          </a:xfrm>
          <a:prstGeom prst="rect">
            <a:avLst/>
          </a:prstGeom>
        </p:spPr>
      </p:pic>
      <p:sp>
        <p:nvSpPr>
          <p:cNvPr id="10" name="Τίτλος 1"/>
          <p:cNvSpPr txBox="1">
            <a:spLocks/>
          </p:cNvSpPr>
          <p:nvPr/>
        </p:nvSpPr>
        <p:spPr>
          <a:xfrm>
            <a:off x="1520226" y="621482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90AFA8E7-44F7-4654-9BEF-98A932CFCA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19" cy="6858014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5208646" y="2781722"/>
            <a:ext cx="3935373" cy="228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Unlimited widths of constructions by using special joining components for spans greater than 6 m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Cooperation with Rolling Shutter system S13600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Combination with shutters &amp; fly screen</a:t>
            </a:r>
            <a:endParaRPr lang="el-GR" dirty="0">
              <a:solidFill>
                <a:schemeClr val="bg1"/>
              </a:solidFill>
            </a:endParaRPr>
          </a:p>
        </p:txBody>
      </p:sp>
      <p:cxnSp>
        <p:nvCxnSpPr>
          <p:cNvPr id="14" name="Ευθεία γραμμή σύνδεσης 13"/>
          <p:cNvCxnSpPr/>
          <p:nvPr/>
        </p:nvCxnSpPr>
        <p:spPr>
          <a:xfrm flipH="1">
            <a:off x="5208663" y="2673801"/>
            <a:ext cx="3924721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Τίτλος 1"/>
          <p:cNvSpPr txBox="1">
            <a:spLocks/>
          </p:cNvSpPr>
          <p:nvPr/>
        </p:nvSpPr>
        <p:spPr>
          <a:xfrm>
            <a:off x="5208646" y="2268562"/>
            <a:ext cx="403246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1. Flexibility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26176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παράθυρο, εσωτερικό, δάπεδο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DE4972E4-A394-4F54-ACBC-1B954D957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5"/>
            <a:ext cx="9151539" cy="6863653"/>
          </a:xfrm>
          <a:prstGeom prst="rect">
            <a:avLst/>
          </a:prstGeom>
        </p:spPr>
      </p:pic>
      <p:sp>
        <p:nvSpPr>
          <p:cNvPr id="10" name="Τίτλος 1"/>
          <p:cNvSpPr txBox="1">
            <a:spLocks/>
          </p:cNvSpPr>
          <p:nvPr/>
        </p:nvSpPr>
        <p:spPr>
          <a:xfrm>
            <a:off x="4651547" y="1917626"/>
            <a:ext cx="2736304" cy="1080120"/>
          </a:xfrm>
          <a:prstGeom prst="rect">
            <a:avLst/>
          </a:prstGeom>
          <a:solidFill>
            <a:srgbClr val="FFC000">
              <a:alpha val="5300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</a:rPr>
              <a:t>Narrow interlocking profile</a:t>
            </a:r>
          </a:p>
          <a:p>
            <a:r>
              <a:rPr lang="en-US" sz="2400" dirty="0">
                <a:latin typeface="+mn-lt"/>
              </a:rPr>
              <a:t>ONLY </a:t>
            </a:r>
            <a:r>
              <a:rPr lang="el-GR" sz="2400" b="1" dirty="0">
                <a:latin typeface="+mn-lt"/>
              </a:rPr>
              <a:t>49</a:t>
            </a:r>
            <a:r>
              <a:rPr lang="el-GR" sz="2400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mm</a:t>
            </a:r>
            <a:endParaRPr lang="el-GR" sz="2400" dirty="0">
              <a:latin typeface="+mn-lt"/>
            </a:endParaRPr>
          </a:p>
        </p:txBody>
      </p:sp>
      <p:sp>
        <p:nvSpPr>
          <p:cNvPr id="8" name="Τίτλος 1"/>
          <p:cNvSpPr txBox="1">
            <a:spLocks/>
          </p:cNvSpPr>
          <p:nvPr/>
        </p:nvSpPr>
        <p:spPr>
          <a:xfrm>
            <a:off x="1476450" y="765498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cxnSp>
        <p:nvCxnSpPr>
          <p:cNvPr id="4" name="Γραμμή σύνδεσης: Γωνιώδης 3">
            <a:extLst>
              <a:ext uri="{FF2B5EF4-FFF2-40B4-BE49-F238E27FC236}">
                <a16:creationId xmlns:a16="http://schemas.microsoft.com/office/drawing/2014/main" id="{3FCC1DCA-97C4-E8DE-0B86-BD23C3BF6540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5044218" y="2598331"/>
            <a:ext cx="576066" cy="1374897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9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9144000" cy="6858000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5200142" y="2693522"/>
            <a:ext cx="3564682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333333"/>
                </a:solidFill>
              </a:rPr>
              <a:t>Narrow interlocking profile only 49 mm width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</a:rPr>
              <a:t>Extra reinforcement profiles available for higher wind loads</a:t>
            </a:r>
          </a:p>
        </p:txBody>
      </p:sp>
      <p:cxnSp>
        <p:nvCxnSpPr>
          <p:cNvPr id="6" name="Ευθεία γραμμή σύνδεσης 5"/>
          <p:cNvCxnSpPr/>
          <p:nvPr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Τίτλος 1"/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A0B3CF92-7AF1-427E-9DBD-25DE2A1506F5}"/>
              </a:ext>
            </a:extLst>
          </p:cNvPr>
          <p:cNvSpPr txBox="1">
            <a:spLocks/>
          </p:cNvSpPr>
          <p:nvPr/>
        </p:nvSpPr>
        <p:spPr>
          <a:xfrm>
            <a:off x="5184576" y="2032035"/>
            <a:ext cx="3564682" cy="4320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2. Enhanced natural light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E3EDE5E4-EBFD-F69F-74E4-5CB3A7EF6F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72" r="10362"/>
          <a:stretch/>
        </p:blipFill>
        <p:spPr>
          <a:xfrm flipH="1">
            <a:off x="0" y="5057584"/>
            <a:ext cx="3348660" cy="182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2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184576" y="2701389"/>
            <a:ext cx="3744431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</a:rPr>
              <a:t>Significant energy savings thanks to high thermal insulation 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sz="1050" dirty="0">
              <a:solidFill>
                <a:srgbClr val="333333"/>
              </a:solidFill>
            </a:endParaRP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200" b="1" kern="100" dirty="0">
                <a:solidFill>
                  <a:srgbClr val="333333"/>
                </a:solidFill>
              </a:rPr>
              <a:t>U</a:t>
            </a:r>
            <a:r>
              <a:rPr lang="en-US" sz="2200" b="1" kern="100" baseline="-25000" dirty="0">
                <a:solidFill>
                  <a:srgbClr val="333333"/>
                </a:solidFill>
              </a:rPr>
              <a:t>f</a:t>
            </a:r>
            <a:r>
              <a:rPr lang="el-GR" sz="2200" b="1" kern="100" dirty="0">
                <a:solidFill>
                  <a:srgbClr val="333333"/>
                </a:solidFill>
              </a:rPr>
              <a:t> </a:t>
            </a:r>
            <a:r>
              <a:rPr lang="en-US" sz="2200" b="1" kern="100" dirty="0">
                <a:solidFill>
                  <a:srgbClr val="333333"/>
                </a:solidFill>
              </a:rPr>
              <a:t>from</a:t>
            </a:r>
            <a:r>
              <a:rPr lang="el-GR" sz="2200" b="1" kern="100" dirty="0">
                <a:solidFill>
                  <a:srgbClr val="333333"/>
                </a:solidFill>
              </a:rPr>
              <a:t> </a:t>
            </a:r>
            <a:r>
              <a:rPr lang="en-US" sz="2200" b="1" kern="100" dirty="0">
                <a:solidFill>
                  <a:srgbClr val="333333"/>
                </a:solidFill>
              </a:rPr>
              <a:t>2</a:t>
            </a:r>
            <a:r>
              <a:rPr lang="el-GR" sz="2200" b="1" kern="100" dirty="0">
                <a:solidFill>
                  <a:srgbClr val="333333"/>
                </a:solidFill>
              </a:rPr>
              <a:t>,</a:t>
            </a:r>
            <a:r>
              <a:rPr lang="en-US" sz="2200" b="1" kern="100" dirty="0">
                <a:solidFill>
                  <a:srgbClr val="333333"/>
                </a:solidFill>
              </a:rPr>
              <a:t>3</a:t>
            </a:r>
            <a:r>
              <a:rPr lang="el-GR" sz="2200" b="1" kern="100" dirty="0">
                <a:solidFill>
                  <a:srgbClr val="333333"/>
                </a:solidFill>
              </a:rPr>
              <a:t> - </a:t>
            </a:r>
            <a:r>
              <a:rPr lang="en-US" sz="2200" b="1" kern="100" dirty="0">
                <a:solidFill>
                  <a:srgbClr val="333333"/>
                </a:solidFill>
              </a:rPr>
              <a:t>6</a:t>
            </a:r>
            <a:r>
              <a:rPr lang="el-GR" sz="2200" b="1" kern="100" dirty="0">
                <a:solidFill>
                  <a:srgbClr val="333333"/>
                </a:solidFill>
              </a:rPr>
              <a:t>,</a:t>
            </a:r>
            <a:r>
              <a:rPr lang="en-US" sz="2200" b="1" kern="100" dirty="0">
                <a:solidFill>
                  <a:srgbClr val="333333"/>
                </a:solidFill>
              </a:rPr>
              <a:t>8</a:t>
            </a:r>
            <a:r>
              <a:rPr lang="el-GR" sz="2200" b="1" kern="100" dirty="0">
                <a:solidFill>
                  <a:srgbClr val="333333"/>
                </a:solidFill>
              </a:rPr>
              <a:t> </a:t>
            </a:r>
            <a:r>
              <a:rPr lang="en-US" sz="2200" b="1" kern="100" dirty="0">
                <a:solidFill>
                  <a:srgbClr val="333333"/>
                </a:solidFill>
              </a:rPr>
              <a:t>W/m</a:t>
            </a:r>
            <a:r>
              <a:rPr lang="en-US" sz="2200" b="1" kern="100" baseline="30000" dirty="0">
                <a:solidFill>
                  <a:srgbClr val="333333"/>
                </a:solidFill>
              </a:rPr>
              <a:t>2</a:t>
            </a:r>
            <a:r>
              <a:rPr lang="en-US" sz="2200" b="1" kern="100" dirty="0">
                <a:solidFill>
                  <a:srgbClr val="333333"/>
                </a:solidFill>
              </a:rPr>
              <a:t>K</a:t>
            </a:r>
            <a:r>
              <a:rPr lang="el-GR" sz="2200" b="1" kern="100" dirty="0">
                <a:solidFill>
                  <a:srgbClr val="333333"/>
                </a:solidFill>
              </a:rPr>
              <a:t> </a:t>
            </a:r>
          </a:p>
        </p:txBody>
      </p:sp>
      <p:sp>
        <p:nvSpPr>
          <p:cNvPr id="8" name="Τίτλος 1"/>
          <p:cNvSpPr txBox="1">
            <a:spLocks/>
          </p:cNvSpPr>
          <p:nvPr/>
        </p:nvSpPr>
        <p:spPr>
          <a:xfrm>
            <a:off x="1476450" y="693490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C42CBE28-0768-0D8C-56D8-2679DAB26901}"/>
              </a:ext>
            </a:extLst>
          </p:cNvPr>
          <p:cNvCxnSpPr/>
          <p:nvPr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Τίτλος 1">
            <a:extLst>
              <a:ext uri="{FF2B5EF4-FFF2-40B4-BE49-F238E27FC236}">
                <a16:creationId xmlns:a16="http://schemas.microsoft.com/office/drawing/2014/main" id="{F387005C-5953-FCAE-B769-1D27940A2D53}"/>
              </a:ext>
            </a:extLst>
          </p:cNvPr>
          <p:cNvSpPr txBox="1">
            <a:spLocks/>
          </p:cNvSpPr>
          <p:nvPr/>
        </p:nvSpPr>
        <p:spPr>
          <a:xfrm>
            <a:off x="5184576" y="2032035"/>
            <a:ext cx="3564682" cy="4320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3. Energy Saving </a:t>
            </a:r>
            <a:r>
              <a:rPr lang="el-GR" sz="2400" b="1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6C172E-DC77-331E-5512-89391306E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8711" y="2598980"/>
            <a:ext cx="4205004" cy="350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0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231616" y="3198475"/>
            <a:ext cx="3826324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</a:rPr>
              <a:t>Extremely noiseless operation &amp; easy gliding of the sashes</a:t>
            </a:r>
          </a:p>
          <a:p>
            <a:pPr marL="285750" indent="-285750"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</a:rPr>
              <a:t>Easy handling even in case of large &amp; heavy sashes</a:t>
            </a:r>
          </a:p>
        </p:txBody>
      </p:sp>
      <p:sp>
        <p:nvSpPr>
          <p:cNvPr id="6" name="Τίτλος 1"/>
          <p:cNvSpPr txBox="1">
            <a:spLocks/>
          </p:cNvSpPr>
          <p:nvPr/>
        </p:nvSpPr>
        <p:spPr>
          <a:xfrm>
            <a:off x="5231615" y="2611500"/>
            <a:ext cx="3826324" cy="6742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4</a:t>
            </a:r>
            <a:r>
              <a:rPr lang="el-GR" sz="2400" b="1" dirty="0">
                <a:solidFill>
                  <a:srgbClr val="FFC000"/>
                </a:solidFill>
              </a:rPr>
              <a:t>.</a:t>
            </a:r>
            <a:r>
              <a:rPr lang="en-US" sz="2400" b="1" dirty="0">
                <a:solidFill>
                  <a:srgbClr val="FFC000"/>
                </a:solidFill>
              </a:rPr>
              <a:t> Security &amp; functionality</a:t>
            </a:r>
          </a:p>
        </p:txBody>
      </p:sp>
      <p:cxnSp>
        <p:nvCxnSpPr>
          <p:cNvPr id="10" name="Ευθεία γραμμή σύνδεσης 9"/>
          <p:cNvCxnSpPr/>
          <p:nvPr/>
        </p:nvCxnSpPr>
        <p:spPr>
          <a:xfrm flipH="1" flipV="1">
            <a:off x="5317675" y="2996883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8" r="12138"/>
          <a:stretch/>
        </p:blipFill>
        <p:spPr>
          <a:xfrm>
            <a:off x="0" y="2350467"/>
            <a:ext cx="4752528" cy="45091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Τίτλος 1"/>
          <p:cNvSpPr txBox="1">
            <a:spLocks/>
          </p:cNvSpPr>
          <p:nvPr/>
        </p:nvSpPr>
        <p:spPr>
          <a:xfrm>
            <a:off x="1476450" y="621482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παράθυρο, εσωτερικό, πίνακας, υπολογιστής&#10;&#10;Περιγραφή που δημιουργήθηκε αυτόματα">
            <a:extLst>
              <a:ext uri="{FF2B5EF4-FFF2-40B4-BE49-F238E27FC236}">
                <a16:creationId xmlns:a16="http://schemas.microsoft.com/office/drawing/2014/main" id="{3691E5EF-1335-440F-BCCC-E779E8D79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822" y="2349673"/>
            <a:ext cx="3945992" cy="4310189"/>
          </a:xfrm>
          <a:prstGeom prst="rect">
            <a:avLst/>
          </a:prstGeom>
        </p:spPr>
      </p:pic>
      <p:pic>
        <p:nvPicPr>
          <p:cNvPr id="7" name="Εικόνα 6" descr="Εικόνα που περιέχει καθιστός, πίνακας, υπολογιστής, όρθ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8AE77E0D-9A93-4AF4-9DA4-83539BBA2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7" r="13726" b="6850"/>
          <a:stretch/>
        </p:blipFill>
        <p:spPr>
          <a:xfrm flipH="1">
            <a:off x="4716811" y="2349673"/>
            <a:ext cx="4035188" cy="4509915"/>
          </a:xfrm>
          <a:prstGeom prst="rect">
            <a:avLst/>
          </a:prstGeom>
        </p:spPr>
      </p:pic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E8673A29-597C-4A7F-B878-7088571C0FA1}"/>
              </a:ext>
            </a:extLst>
          </p:cNvPr>
          <p:cNvCxnSpPr/>
          <p:nvPr/>
        </p:nvCxnSpPr>
        <p:spPr>
          <a:xfrm flipH="1" flipV="1">
            <a:off x="5317691" y="2022877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Τίτλος 1">
            <a:extLst>
              <a:ext uri="{FF2B5EF4-FFF2-40B4-BE49-F238E27FC236}">
                <a16:creationId xmlns:a16="http://schemas.microsoft.com/office/drawing/2014/main" id="{2C2ECE26-B62E-47E5-98CE-5F082F81BEB7}"/>
              </a:ext>
            </a:extLst>
          </p:cNvPr>
          <p:cNvSpPr txBox="1">
            <a:spLocks/>
          </p:cNvSpPr>
          <p:nvPr/>
        </p:nvSpPr>
        <p:spPr>
          <a:xfrm>
            <a:off x="5220866" y="1629594"/>
            <a:ext cx="403246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4</a:t>
            </a:r>
            <a:r>
              <a:rPr lang="el-GR" sz="2400" b="1" dirty="0">
                <a:solidFill>
                  <a:srgbClr val="FFC000"/>
                </a:solidFill>
              </a:rPr>
              <a:t>.</a:t>
            </a:r>
            <a:r>
              <a:rPr lang="en-US" sz="2400" b="1" dirty="0">
                <a:solidFill>
                  <a:srgbClr val="FFC000"/>
                </a:solidFill>
              </a:rPr>
              <a:t> Security &amp; functionality</a:t>
            </a:r>
            <a:endParaRPr lang="el-GR" sz="2400" b="1" dirty="0">
              <a:solidFill>
                <a:srgbClr val="FFC000"/>
              </a:solidFill>
            </a:endParaRPr>
          </a:p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6232DBF6-E6FD-41D8-99AC-FB44C917FE98}"/>
              </a:ext>
            </a:extLst>
          </p:cNvPr>
          <p:cNvSpPr/>
          <p:nvPr/>
        </p:nvSpPr>
        <p:spPr>
          <a:xfrm>
            <a:off x="3420666" y="5950074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Βέλος: Κάτω 10">
            <a:extLst>
              <a:ext uri="{FF2B5EF4-FFF2-40B4-BE49-F238E27FC236}">
                <a16:creationId xmlns:a16="http://schemas.microsoft.com/office/drawing/2014/main" id="{AE2ADE6C-5C4D-4FD6-BC46-ADAAD7226B03}"/>
              </a:ext>
            </a:extLst>
          </p:cNvPr>
          <p:cNvSpPr/>
          <p:nvPr/>
        </p:nvSpPr>
        <p:spPr>
          <a:xfrm>
            <a:off x="3919017" y="5997117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Βέλος: Κάτω 13">
            <a:extLst>
              <a:ext uri="{FF2B5EF4-FFF2-40B4-BE49-F238E27FC236}">
                <a16:creationId xmlns:a16="http://schemas.microsoft.com/office/drawing/2014/main" id="{9827D2F0-52BC-45AD-9A56-0ACAA6E91185}"/>
              </a:ext>
            </a:extLst>
          </p:cNvPr>
          <p:cNvSpPr/>
          <p:nvPr/>
        </p:nvSpPr>
        <p:spPr>
          <a:xfrm rot="16200000">
            <a:off x="3590293" y="6366684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Βέλος: Κάτω 14">
            <a:extLst>
              <a:ext uri="{FF2B5EF4-FFF2-40B4-BE49-F238E27FC236}">
                <a16:creationId xmlns:a16="http://schemas.microsoft.com/office/drawing/2014/main" id="{EB0400DF-8682-4646-9D57-FF8A1362D95D}"/>
              </a:ext>
            </a:extLst>
          </p:cNvPr>
          <p:cNvSpPr/>
          <p:nvPr/>
        </p:nvSpPr>
        <p:spPr>
          <a:xfrm rot="16200000">
            <a:off x="4104742" y="6366684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Βέλος: Κάτω 15">
            <a:extLst>
              <a:ext uri="{FF2B5EF4-FFF2-40B4-BE49-F238E27FC236}">
                <a16:creationId xmlns:a16="http://schemas.microsoft.com/office/drawing/2014/main" id="{6C8F3443-A549-4026-8137-A07291B7ECF5}"/>
              </a:ext>
            </a:extLst>
          </p:cNvPr>
          <p:cNvSpPr/>
          <p:nvPr/>
        </p:nvSpPr>
        <p:spPr>
          <a:xfrm>
            <a:off x="8167527" y="5781093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Βέλος: Κάτω 16">
            <a:extLst>
              <a:ext uri="{FF2B5EF4-FFF2-40B4-BE49-F238E27FC236}">
                <a16:creationId xmlns:a16="http://schemas.microsoft.com/office/drawing/2014/main" id="{414EBC4C-837A-40D6-B207-ADCC194C1BE3}"/>
              </a:ext>
            </a:extLst>
          </p:cNvPr>
          <p:cNvSpPr/>
          <p:nvPr/>
        </p:nvSpPr>
        <p:spPr>
          <a:xfrm>
            <a:off x="6334157" y="5950074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Βέλος: Κάτω 17">
            <a:extLst>
              <a:ext uri="{FF2B5EF4-FFF2-40B4-BE49-F238E27FC236}">
                <a16:creationId xmlns:a16="http://schemas.microsoft.com/office/drawing/2014/main" id="{F557B300-FB7D-4F10-A68F-C39EA3A2B408}"/>
              </a:ext>
            </a:extLst>
          </p:cNvPr>
          <p:cNvSpPr/>
          <p:nvPr/>
        </p:nvSpPr>
        <p:spPr>
          <a:xfrm>
            <a:off x="7389379" y="5797639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Βέλος: Κάτω 18">
            <a:extLst>
              <a:ext uri="{FF2B5EF4-FFF2-40B4-BE49-F238E27FC236}">
                <a16:creationId xmlns:a16="http://schemas.microsoft.com/office/drawing/2014/main" id="{9166FA22-06B5-46F1-9328-3670641EB6CF}"/>
              </a:ext>
            </a:extLst>
          </p:cNvPr>
          <p:cNvSpPr/>
          <p:nvPr/>
        </p:nvSpPr>
        <p:spPr>
          <a:xfrm rot="16200000">
            <a:off x="6618809" y="6252763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Βέλος: Κάτω 19">
            <a:extLst>
              <a:ext uri="{FF2B5EF4-FFF2-40B4-BE49-F238E27FC236}">
                <a16:creationId xmlns:a16="http://schemas.microsoft.com/office/drawing/2014/main" id="{488101F9-95E5-4D3A-955F-60EFB1AEDDE2}"/>
              </a:ext>
            </a:extLst>
          </p:cNvPr>
          <p:cNvSpPr/>
          <p:nvPr/>
        </p:nvSpPr>
        <p:spPr>
          <a:xfrm rot="16200000">
            <a:off x="7739410" y="6247992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Βέλος: Κάτω 20">
            <a:extLst>
              <a:ext uri="{FF2B5EF4-FFF2-40B4-BE49-F238E27FC236}">
                <a16:creationId xmlns:a16="http://schemas.microsoft.com/office/drawing/2014/main" id="{8E8412F8-528D-4AC7-8027-AB0EA5A3F72B}"/>
              </a:ext>
            </a:extLst>
          </p:cNvPr>
          <p:cNvSpPr/>
          <p:nvPr/>
        </p:nvSpPr>
        <p:spPr>
          <a:xfrm rot="16200000">
            <a:off x="8299710" y="6199425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Τίτλος 1">
            <a:extLst>
              <a:ext uri="{FF2B5EF4-FFF2-40B4-BE49-F238E27FC236}">
                <a16:creationId xmlns:a16="http://schemas.microsoft.com/office/drawing/2014/main" id="{1051D6DF-81C7-6CF3-981E-4C2FAAD30A07}"/>
              </a:ext>
            </a:extLst>
          </p:cNvPr>
          <p:cNvSpPr txBox="1">
            <a:spLocks/>
          </p:cNvSpPr>
          <p:nvPr/>
        </p:nvSpPr>
        <p:spPr>
          <a:xfrm>
            <a:off x="1476450" y="621482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37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5292759" y="5400680"/>
            <a:ext cx="307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sz="1600" dirty="0">
                <a:solidFill>
                  <a:srgbClr val="333333"/>
                </a:solidFill>
              </a:rPr>
              <a:t>Certified performances by the German IFT ROSENHEIM institute</a:t>
            </a:r>
            <a:endParaRPr lang="el-GR" sz="1600" dirty="0">
              <a:solidFill>
                <a:srgbClr val="333333"/>
              </a:solidFill>
            </a:endParaRPr>
          </a:p>
        </p:txBody>
      </p:sp>
      <p:sp>
        <p:nvSpPr>
          <p:cNvPr id="47" name="Τίτλος 1"/>
          <p:cNvSpPr txBox="1">
            <a:spLocks/>
          </p:cNvSpPr>
          <p:nvPr/>
        </p:nvSpPr>
        <p:spPr>
          <a:xfrm>
            <a:off x="5210091" y="1603454"/>
            <a:ext cx="379568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5. Certifications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48" name="Ευθεία γραμμή σύνδεσης 47"/>
          <p:cNvCxnSpPr/>
          <p:nvPr/>
        </p:nvCxnSpPr>
        <p:spPr>
          <a:xfrm flipH="1">
            <a:off x="5292759" y="1996736"/>
            <a:ext cx="3851241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Τίτλος 1"/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17" name="Εικόνα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9E36587-C2D3-4F34-AA95-89B1C3741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88" y="2433673"/>
            <a:ext cx="8663095" cy="28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5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9"/>
            <a:ext cx="9145588" cy="6859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9"/>
            <a:ext cx="7318720" cy="6859191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749" y="435076"/>
            <a:ext cx="146329" cy="5281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834" y="4547908"/>
            <a:ext cx="2983748" cy="18291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7FF969-85C3-44C2-BF29-F9FDD26D30B5}"/>
              </a:ext>
            </a:extLst>
          </p:cNvPr>
          <p:cNvSpPr/>
          <p:nvPr/>
        </p:nvSpPr>
        <p:spPr>
          <a:xfrm>
            <a:off x="0" y="199"/>
            <a:ext cx="2240669" cy="253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AC74E72-ADB8-4AD1-A4D5-070C6C9FD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12" t="19813" r="11720" b="10593"/>
          <a:stretch/>
        </p:blipFill>
        <p:spPr>
          <a:xfrm flipH="1">
            <a:off x="0" y="199"/>
            <a:ext cx="9144963" cy="6859191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BE5CD01-5F11-44F1-AA38-25E8049CA6DE}"/>
              </a:ext>
            </a:extLst>
          </p:cNvPr>
          <p:cNvSpPr/>
          <p:nvPr/>
        </p:nvSpPr>
        <p:spPr>
          <a:xfrm>
            <a:off x="0" y="199"/>
            <a:ext cx="4908132" cy="6859191"/>
          </a:xfrm>
          <a:prstGeom prst="rect">
            <a:avLst/>
          </a:prstGeom>
          <a:gradFill flip="none" rotWithShape="1">
            <a:gsLst>
              <a:gs pos="98618">
                <a:schemeClr val="tx2">
                  <a:lumMod val="60000"/>
                  <a:lumOff val="40000"/>
                  <a:alpha val="9000"/>
                </a:schemeClr>
              </a:gs>
              <a:gs pos="61000">
                <a:srgbClr val="EFF1F5">
                  <a:alpha val="69000"/>
                </a:srgbClr>
              </a:gs>
              <a:gs pos="39631">
                <a:schemeClr val="bg1"/>
              </a:gs>
              <a:gs pos="90000">
                <a:schemeClr val="tx2">
                  <a:lumMod val="40000"/>
                  <a:lumOff val="60000"/>
                  <a:alpha val="48000"/>
                </a:schemeClr>
              </a:gs>
              <a:gs pos="80000">
                <a:schemeClr val="tx2">
                  <a:lumMod val="20000"/>
                  <a:lumOff val="80000"/>
                  <a:alpha val="5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93BE19-E619-4B62-B299-408C3DF22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"/>
            <a:ext cx="9145588" cy="6859191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358547" y="2801944"/>
            <a:ext cx="3018044" cy="1525503"/>
          </a:xfrm>
          <a:prstGeom prst="rect">
            <a:avLst/>
          </a:prstGeom>
        </p:spPr>
        <p:txBody>
          <a:bodyPr vert="horz" lIns="91456" tIns="45728" rIns="91456" bIns="45728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583">
              <a:spcAft>
                <a:spcPts val="600"/>
              </a:spcAft>
              <a:defRPr/>
            </a:pPr>
            <a:r>
              <a:rPr lang="en-US" sz="4201" b="1" dirty="0">
                <a:solidFill>
                  <a:prstClr val="black"/>
                </a:solidFill>
                <a:latin typeface="Calibri Light" panose="020F0302020204030204"/>
              </a:rPr>
              <a:t>Commercial session</a:t>
            </a:r>
          </a:p>
        </p:txBody>
      </p:sp>
    </p:spTree>
    <p:extLst>
      <p:ext uri="{BB962C8B-B14F-4D97-AF65-F5344CB8AC3E}">
        <p14:creationId xmlns:p14="http://schemas.microsoft.com/office/powerpoint/2010/main" val="93250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Τίτλος 1"/>
          <p:cNvSpPr txBox="1">
            <a:spLocks/>
          </p:cNvSpPr>
          <p:nvPr/>
        </p:nvSpPr>
        <p:spPr>
          <a:xfrm>
            <a:off x="5210996" y="2244356"/>
            <a:ext cx="3796344" cy="39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Fabricators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38" name="Ευθεία γραμμή σύνδεσης 37"/>
          <p:cNvCxnSpPr/>
          <p:nvPr/>
        </p:nvCxnSpPr>
        <p:spPr>
          <a:xfrm flipH="1">
            <a:off x="5293678" y="2637706"/>
            <a:ext cx="385191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Τίτλος 1">
            <a:extLst>
              <a:ext uri="{FF2B5EF4-FFF2-40B4-BE49-F238E27FC236}">
                <a16:creationId xmlns:a16="http://schemas.microsoft.com/office/drawing/2014/main" id="{790DF1EF-497D-4811-A3F8-C2632F3A5C13}"/>
              </a:ext>
            </a:extLst>
          </p:cNvPr>
          <p:cNvSpPr txBox="1">
            <a:spLocks/>
          </p:cNvSpPr>
          <p:nvPr/>
        </p:nvSpPr>
        <p:spPr>
          <a:xfrm>
            <a:off x="1520491" y="646340"/>
            <a:ext cx="3340335" cy="39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1" b="1" dirty="0">
                <a:solidFill>
                  <a:srgbClr val="FFC000"/>
                </a:solidFill>
              </a:rPr>
              <a:t>Benefits per Personas  </a:t>
            </a:r>
            <a:endParaRPr lang="el-GR" sz="3201" b="1" dirty="0">
              <a:solidFill>
                <a:srgbClr val="FFC000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60A364F-ADDA-48F9-94C4-4029FE1F9680}"/>
              </a:ext>
            </a:extLst>
          </p:cNvPr>
          <p:cNvSpPr/>
          <p:nvPr/>
        </p:nvSpPr>
        <p:spPr>
          <a:xfrm>
            <a:off x="5240315" y="2925096"/>
            <a:ext cx="3851911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Easy &amp; time saving construction - Increase of productivity</a:t>
            </a: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Easy installation &amp; maintenance</a:t>
            </a: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Product that responds to a wide range of needs thanks to the variety of solutions</a:t>
            </a: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Increased clientele with products ideal for hotel solutions &amp; LSP</a:t>
            </a: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Εικόνα 3" descr="image001">
            <a:extLst>
              <a:ext uri="{FF2B5EF4-FFF2-40B4-BE49-F238E27FC236}">
                <a16:creationId xmlns:a16="http://schemas.microsoft.com/office/drawing/2014/main" id="{70A6EDF5-574A-4A89-8B76-39B957BB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4" y="1800656"/>
            <a:ext cx="23050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Εικόνα 6" descr="Εικόνα που περιέχει εσωτερικό, άνδρας, κτίρι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D3337EFD-FA9B-491D-8BBD-B9124C230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6" y="3486581"/>
            <a:ext cx="4487655" cy="337300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13AD2AF1-7FF2-4FBF-AB8A-6CAB6BC752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2954" y="3399487"/>
            <a:ext cx="3024336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</a:rPr>
              <a:t>Lift &amp; slide system &amp;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</a:rPr>
              <a:t>Regular sliding system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</a:rPr>
              <a:t>Thermally insulated system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</a:rPr>
              <a:t>Robust constructions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</a:rPr>
              <a:t>Application versatility and ability to cover wide spans</a:t>
            </a:r>
          </a:p>
        </p:txBody>
      </p:sp>
      <p:sp>
        <p:nvSpPr>
          <p:cNvPr id="7" name="Τίτλος 1"/>
          <p:cNvSpPr txBox="1">
            <a:spLocks/>
          </p:cNvSpPr>
          <p:nvPr/>
        </p:nvSpPr>
        <p:spPr>
          <a:xfrm>
            <a:off x="6030618" y="2853730"/>
            <a:ext cx="221458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What 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8" name="Ευθεία γραμμή σύνδεσης 7"/>
          <p:cNvCxnSpPr/>
          <p:nvPr/>
        </p:nvCxnSpPr>
        <p:spPr>
          <a:xfrm flipH="1">
            <a:off x="5997948" y="3238254"/>
            <a:ext cx="3111350" cy="875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4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Τίτλος 1"/>
          <p:cNvSpPr txBox="1">
            <a:spLocks/>
          </p:cNvSpPr>
          <p:nvPr/>
        </p:nvSpPr>
        <p:spPr>
          <a:xfrm>
            <a:off x="5210996" y="2244356"/>
            <a:ext cx="3796344" cy="39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Architects</a:t>
            </a:r>
            <a:endParaRPr lang="el-GR" sz="2400" b="1" dirty="0">
              <a:solidFill>
                <a:srgbClr val="FFC000"/>
              </a:solidFill>
            </a:endParaRPr>
          </a:p>
          <a:p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38" name="Ευθεία γραμμή σύνδεσης 37"/>
          <p:cNvCxnSpPr/>
          <p:nvPr/>
        </p:nvCxnSpPr>
        <p:spPr>
          <a:xfrm flipH="1">
            <a:off x="5293678" y="2637706"/>
            <a:ext cx="385191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Τίτλος 1">
            <a:extLst>
              <a:ext uri="{FF2B5EF4-FFF2-40B4-BE49-F238E27FC236}">
                <a16:creationId xmlns:a16="http://schemas.microsoft.com/office/drawing/2014/main" id="{790DF1EF-497D-4811-A3F8-C2632F3A5C13}"/>
              </a:ext>
            </a:extLst>
          </p:cNvPr>
          <p:cNvSpPr txBox="1">
            <a:spLocks/>
          </p:cNvSpPr>
          <p:nvPr/>
        </p:nvSpPr>
        <p:spPr>
          <a:xfrm>
            <a:off x="1520491" y="646340"/>
            <a:ext cx="3340335" cy="39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1" b="1" dirty="0">
                <a:solidFill>
                  <a:srgbClr val="FFC000"/>
                </a:solidFill>
              </a:rPr>
              <a:t>Benefits per Personas  </a:t>
            </a:r>
            <a:endParaRPr lang="el-GR" sz="3201" b="1" dirty="0">
              <a:solidFill>
                <a:srgbClr val="FFC000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60A364F-ADDA-48F9-94C4-4029FE1F9680}"/>
              </a:ext>
            </a:extLst>
          </p:cNvPr>
          <p:cNvSpPr/>
          <p:nvPr/>
        </p:nvSpPr>
        <p:spPr>
          <a:xfrm>
            <a:off x="5210996" y="2925738"/>
            <a:ext cx="3933798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Freedom of design</a:t>
            </a:r>
            <a:endParaRPr lang="el-GR" dirty="0"/>
          </a:p>
          <a:p>
            <a:pPr marL="285750" lvl="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Product that responds to a wide range of needs thanks to the variety of solutions with modern design </a:t>
            </a:r>
          </a:p>
          <a:p>
            <a:pPr marL="285750" lvl="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Designing buildings with energy &amp; money saving systems</a:t>
            </a:r>
            <a:endParaRPr lang="el-GR" dirty="0"/>
          </a:p>
          <a:p>
            <a:pPr marL="285750" lvl="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Proving clients a comfort living</a:t>
            </a:r>
            <a:endParaRPr lang="el-GR" dirty="0"/>
          </a:p>
        </p:txBody>
      </p:sp>
      <p:pic>
        <p:nvPicPr>
          <p:cNvPr id="21" name="Εικόνα 3" descr="image001">
            <a:extLst>
              <a:ext uri="{FF2B5EF4-FFF2-40B4-BE49-F238E27FC236}">
                <a16:creationId xmlns:a16="http://schemas.microsoft.com/office/drawing/2014/main" id="{70A6EDF5-574A-4A89-8B76-39B957BB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4" y="1800656"/>
            <a:ext cx="23050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ικόνα 2" descr="Εικόνα που περιέχει άτομο, ουρανός, υπαίθριος, άνδρα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64BD4086-2A57-439A-A89B-105F277C8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6" y="3409235"/>
            <a:ext cx="4513543" cy="345035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FBE7770-DDE4-451B-80EE-5897594E5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Τίτλος 1"/>
          <p:cNvSpPr txBox="1">
            <a:spLocks/>
          </p:cNvSpPr>
          <p:nvPr/>
        </p:nvSpPr>
        <p:spPr>
          <a:xfrm>
            <a:off x="5210996" y="2244356"/>
            <a:ext cx="3796344" cy="39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Home Owners - Investors</a:t>
            </a:r>
            <a:endParaRPr lang="el-GR" sz="2400" b="1" dirty="0">
              <a:solidFill>
                <a:srgbClr val="FFC000"/>
              </a:solidFill>
            </a:endParaRPr>
          </a:p>
          <a:p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38" name="Ευθεία γραμμή σύνδεσης 37"/>
          <p:cNvCxnSpPr/>
          <p:nvPr/>
        </p:nvCxnSpPr>
        <p:spPr>
          <a:xfrm flipH="1">
            <a:off x="5293678" y="2637706"/>
            <a:ext cx="385191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Τίτλος 1">
            <a:extLst>
              <a:ext uri="{FF2B5EF4-FFF2-40B4-BE49-F238E27FC236}">
                <a16:creationId xmlns:a16="http://schemas.microsoft.com/office/drawing/2014/main" id="{790DF1EF-497D-4811-A3F8-C2632F3A5C13}"/>
              </a:ext>
            </a:extLst>
          </p:cNvPr>
          <p:cNvSpPr txBox="1">
            <a:spLocks/>
          </p:cNvSpPr>
          <p:nvPr/>
        </p:nvSpPr>
        <p:spPr>
          <a:xfrm>
            <a:off x="1520491" y="646340"/>
            <a:ext cx="3340335" cy="39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1" b="1" dirty="0">
                <a:solidFill>
                  <a:srgbClr val="FFC000"/>
                </a:solidFill>
              </a:rPr>
              <a:t>Benefits per Personas  </a:t>
            </a:r>
            <a:endParaRPr lang="el-GR" sz="3201" b="1" dirty="0">
              <a:solidFill>
                <a:srgbClr val="FFC000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60A364F-ADDA-48F9-94C4-4029FE1F9680}"/>
              </a:ext>
            </a:extLst>
          </p:cNvPr>
          <p:cNvSpPr/>
          <p:nvPr/>
        </p:nvSpPr>
        <p:spPr>
          <a:xfrm>
            <a:off x="5210996" y="2925738"/>
            <a:ext cx="3930105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Enhanced natural light thanks to the wide glazing surfaces</a:t>
            </a:r>
          </a:p>
          <a:p>
            <a:pPr marL="342900" lvl="0" indent="-3429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Enhanced Security &amp; Burglar resistance</a:t>
            </a:r>
            <a:endParaRPr lang="el-GR" dirty="0"/>
          </a:p>
          <a:p>
            <a:pPr marL="342900" lvl="0" indent="-3429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Money &amp; energy saving</a:t>
            </a:r>
            <a:endParaRPr lang="el-GR" dirty="0"/>
          </a:p>
          <a:p>
            <a:pPr marL="342900" lvl="0" indent="-3429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Easy use and high functionality</a:t>
            </a:r>
            <a:endParaRPr lang="el-GR" dirty="0"/>
          </a:p>
          <a:p>
            <a:pPr marL="342900" lvl="0" indent="-3429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Product that responds to a wide range of needs thanks to the variety of solutions</a:t>
            </a:r>
            <a:endParaRPr lang="el-GR" dirty="0"/>
          </a:p>
        </p:txBody>
      </p:sp>
      <p:pic>
        <p:nvPicPr>
          <p:cNvPr id="21" name="Εικόνα 3" descr="image001">
            <a:extLst>
              <a:ext uri="{FF2B5EF4-FFF2-40B4-BE49-F238E27FC236}">
                <a16:creationId xmlns:a16="http://schemas.microsoft.com/office/drawing/2014/main" id="{70A6EDF5-574A-4A89-8B76-39B957BB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4" y="1800656"/>
            <a:ext cx="23050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F2CBF75-3CD2-4490-8C47-842DED21C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794"/>
            <a:ext cx="4244794" cy="342979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AFE9523-1B8A-4185-A264-B968D4591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3B1D1CA5-B7B6-4FA0-86A3-36B2290F2BC6}"/>
              </a:ext>
            </a:extLst>
          </p:cNvPr>
          <p:cNvSpPr/>
          <p:nvPr/>
        </p:nvSpPr>
        <p:spPr>
          <a:xfrm>
            <a:off x="1082516" y="6310071"/>
            <a:ext cx="2890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807" indent="-285807" algn="ctr" defTabSz="914583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Technical catalog S560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7BB86308-E519-4C2D-A9A4-F08BE2CF59A1}"/>
              </a:ext>
            </a:extLst>
          </p:cNvPr>
          <p:cNvSpPr/>
          <p:nvPr/>
        </p:nvSpPr>
        <p:spPr>
          <a:xfrm>
            <a:off x="5178679" y="6310071"/>
            <a:ext cx="3025834" cy="369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807" indent="-285807" algn="ctr" defTabSz="914583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</a:rPr>
              <a:t>Technical catalog S560 LT</a:t>
            </a: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ED8EC730-68A3-4661-8D57-E6E20D0389A5}"/>
              </a:ext>
            </a:extLst>
          </p:cNvPr>
          <p:cNvSpPr txBox="1">
            <a:spLocks/>
          </p:cNvSpPr>
          <p:nvPr/>
        </p:nvSpPr>
        <p:spPr>
          <a:xfrm>
            <a:off x="1520490" y="646340"/>
            <a:ext cx="4483028" cy="39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583">
              <a:defRPr/>
            </a:pPr>
            <a:r>
              <a:rPr lang="en-US" sz="3201" b="1" dirty="0">
                <a:solidFill>
                  <a:srgbClr val="FFC000"/>
                </a:solidFill>
                <a:latin typeface="Calibri Light" panose="020F0302020204030204"/>
              </a:rPr>
              <a:t>Catalogs</a:t>
            </a:r>
            <a:endParaRPr lang="el-GR" sz="3201" b="1" dirty="0">
              <a:solidFill>
                <a:srgbClr val="FFC000"/>
              </a:solidFill>
              <a:latin typeface="Calibri Light" panose="020F0302020204030204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113C166-86EE-7E6E-A45A-D40FD49512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72CF59B-1E86-619F-BE70-81DFFD294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16" y="1986625"/>
            <a:ext cx="2890674" cy="405768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D317167-E8EE-2C13-25C4-4C54AD872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284" y="1986625"/>
            <a:ext cx="2887199" cy="405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0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7BB86308-E519-4C2D-A9A4-F08BE2CF59A1}"/>
              </a:ext>
            </a:extLst>
          </p:cNvPr>
          <p:cNvSpPr/>
          <p:nvPr/>
        </p:nvSpPr>
        <p:spPr>
          <a:xfrm>
            <a:off x="3059877" y="6028550"/>
            <a:ext cx="3025834" cy="369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807" indent="-285807" algn="ctr" defTabSz="914583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Fabrication manual S560 LT</a:t>
            </a: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ED8EC730-68A3-4661-8D57-E6E20D0389A5}"/>
              </a:ext>
            </a:extLst>
          </p:cNvPr>
          <p:cNvSpPr txBox="1">
            <a:spLocks/>
          </p:cNvSpPr>
          <p:nvPr/>
        </p:nvSpPr>
        <p:spPr>
          <a:xfrm>
            <a:off x="1520490" y="646340"/>
            <a:ext cx="4483028" cy="39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583">
              <a:defRPr/>
            </a:pPr>
            <a:r>
              <a:rPr lang="en-US" sz="3201" b="1" dirty="0">
                <a:solidFill>
                  <a:srgbClr val="FFC000"/>
                </a:solidFill>
                <a:latin typeface="Calibri Light" panose="020F0302020204030204"/>
              </a:rPr>
              <a:t>Catalogs</a:t>
            </a:r>
            <a:endParaRPr lang="el-GR" sz="3201" b="1" dirty="0">
              <a:solidFill>
                <a:srgbClr val="FFC000"/>
              </a:solidFill>
              <a:latin typeface="Calibri Light" panose="020F0302020204030204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113C166-86EE-7E6E-A45A-D40FD49512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17FC24A-1042-769B-5F43-D990E8E1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422" y="1845618"/>
            <a:ext cx="5473819" cy="38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5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Τίτλος 1">
            <a:extLst>
              <a:ext uri="{FF2B5EF4-FFF2-40B4-BE49-F238E27FC236}">
                <a16:creationId xmlns:a16="http://schemas.microsoft.com/office/drawing/2014/main" id="{EDAF4222-3FA8-4336-BF10-981C651AC32B}"/>
              </a:ext>
            </a:extLst>
          </p:cNvPr>
          <p:cNvSpPr txBox="1">
            <a:spLocks/>
          </p:cNvSpPr>
          <p:nvPr/>
        </p:nvSpPr>
        <p:spPr>
          <a:xfrm>
            <a:off x="1520490" y="646340"/>
            <a:ext cx="4483028" cy="39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583">
              <a:defRPr/>
            </a:pPr>
            <a:r>
              <a:rPr lang="en-US" sz="3201" b="1" dirty="0">
                <a:solidFill>
                  <a:srgbClr val="FFC000"/>
                </a:solidFill>
                <a:latin typeface="Calibri Light" panose="020F0302020204030204"/>
              </a:rPr>
              <a:t>Promotional material</a:t>
            </a:r>
            <a:endParaRPr lang="el-GR" sz="3201" b="1" dirty="0">
              <a:solidFill>
                <a:srgbClr val="FFC000"/>
              </a:solidFill>
              <a:latin typeface="Calibri Light" panose="020F0302020204030204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3B1D1CA5-B7B6-4FA0-86A3-36B2290F2BC6}"/>
              </a:ext>
            </a:extLst>
          </p:cNvPr>
          <p:cNvSpPr/>
          <p:nvPr/>
        </p:nvSpPr>
        <p:spPr>
          <a:xfrm>
            <a:off x="1520490" y="6028551"/>
            <a:ext cx="2428741" cy="646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807" indent="-285807" algn="ctr" defTabSz="914583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Pre-qualification brochure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7BB86308-E519-4C2D-A9A4-F08BE2CF59A1}"/>
              </a:ext>
            </a:extLst>
          </p:cNvPr>
          <p:cNvSpPr/>
          <p:nvPr/>
        </p:nvSpPr>
        <p:spPr>
          <a:xfrm>
            <a:off x="5860691" y="6028551"/>
            <a:ext cx="1750995" cy="646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807" indent="-285807" algn="ctr" defTabSz="914583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Technical data sheet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E5026346-2F7F-586A-204C-06180DB30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9B4D55A-DC87-1E9D-81B6-BDDDAD07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80" y="1917627"/>
            <a:ext cx="3150959" cy="394704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576B14A-B4EF-4F19-8EC3-FFF74C63C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082" y="1917627"/>
            <a:ext cx="2870212" cy="39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9144000" cy="6858000"/>
          </a:xfrm>
          <a:prstGeom prst="rect">
            <a:avLst/>
          </a:prstGeom>
        </p:spPr>
      </p:pic>
      <p:sp>
        <p:nvSpPr>
          <p:cNvPr id="4" name="Τίτλος 1"/>
          <p:cNvSpPr txBox="1">
            <a:spLocks/>
          </p:cNvSpPr>
          <p:nvPr/>
        </p:nvSpPr>
        <p:spPr>
          <a:xfrm>
            <a:off x="4958081" y="5244723"/>
            <a:ext cx="3952240" cy="10804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333333"/>
                </a:solidFill>
              </a:rPr>
              <a:t>Thank you for your attention</a:t>
            </a:r>
            <a:endParaRPr lang="el-GR" sz="40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9144000" cy="6858000"/>
          </a:xfrm>
          <a:prstGeom prst="rect">
            <a:avLst/>
          </a:prstGeom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5997948" y="2853731"/>
            <a:ext cx="221458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Why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DA839BE1-79EF-4BF9-8408-5AF6B88D2E5F}"/>
              </a:ext>
            </a:extLst>
          </p:cNvPr>
          <p:cNvCxnSpPr/>
          <p:nvPr/>
        </p:nvCxnSpPr>
        <p:spPr>
          <a:xfrm flipH="1">
            <a:off x="5997948" y="3238254"/>
            <a:ext cx="3111350" cy="875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73B377F-DCA5-6AE0-F6FA-416D273B9B26}"/>
              </a:ext>
            </a:extLst>
          </p:cNvPr>
          <p:cNvSpPr txBox="1"/>
          <p:nvPr/>
        </p:nvSpPr>
        <p:spPr>
          <a:xfrm>
            <a:off x="6012954" y="3399487"/>
            <a:ext cx="3024336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Value for money solution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Impressive performance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Easy access with low threshold (S560 LT)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Wide variety of typologies that cover any construction need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9"/>
            <a:ext cx="9145588" cy="6859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9"/>
            <a:ext cx="7318720" cy="6859191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749" y="435076"/>
            <a:ext cx="146329" cy="5281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834" y="4547908"/>
            <a:ext cx="2983748" cy="18291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7FF969-85C3-44C2-BF29-F9FDD26D30B5}"/>
              </a:ext>
            </a:extLst>
          </p:cNvPr>
          <p:cNvSpPr/>
          <p:nvPr/>
        </p:nvSpPr>
        <p:spPr>
          <a:xfrm>
            <a:off x="0" y="199"/>
            <a:ext cx="2240669" cy="253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6EB11DA-94A3-49BE-9EBC-9266EC55F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/>
          <a:stretch/>
        </p:blipFill>
        <p:spPr>
          <a:xfrm>
            <a:off x="0" y="199"/>
            <a:ext cx="9147684" cy="6859191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BE5CD01-5F11-44F1-AA38-25E8049CA6DE}"/>
              </a:ext>
            </a:extLst>
          </p:cNvPr>
          <p:cNvSpPr/>
          <p:nvPr/>
        </p:nvSpPr>
        <p:spPr>
          <a:xfrm>
            <a:off x="0" y="199"/>
            <a:ext cx="4908132" cy="6859191"/>
          </a:xfrm>
          <a:prstGeom prst="rect">
            <a:avLst/>
          </a:prstGeom>
          <a:gradFill flip="none" rotWithShape="1">
            <a:gsLst>
              <a:gs pos="98618">
                <a:schemeClr val="tx2">
                  <a:lumMod val="40000"/>
                  <a:lumOff val="60000"/>
                  <a:alpha val="11000"/>
                </a:schemeClr>
              </a:gs>
              <a:gs pos="66000">
                <a:srgbClr val="EFF1F5">
                  <a:alpha val="89000"/>
                </a:srgbClr>
              </a:gs>
              <a:gs pos="39631">
                <a:schemeClr val="bg1"/>
              </a:gs>
              <a:gs pos="90000">
                <a:schemeClr val="tx2">
                  <a:lumMod val="40000"/>
                  <a:lumOff val="60000"/>
                  <a:alpha val="56000"/>
                </a:schemeClr>
              </a:gs>
              <a:gs pos="80000">
                <a:schemeClr val="tx2">
                  <a:lumMod val="20000"/>
                  <a:lumOff val="80000"/>
                  <a:alpha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>
              <a:defRPr/>
            </a:pPr>
            <a:endParaRPr lang="el-GR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293BE19-E619-4B62-B299-408C3DF22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"/>
            <a:ext cx="9145588" cy="6859191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4C1FA64-FD7D-4ADA-AAFA-113ECE1D3444}"/>
              </a:ext>
            </a:extLst>
          </p:cNvPr>
          <p:cNvSpPr txBox="1">
            <a:spLocks/>
          </p:cNvSpPr>
          <p:nvPr/>
        </p:nvSpPr>
        <p:spPr>
          <a:xfrm>
            <a:off x="358547" y="2801944"/>
            <a:ext cx="3018044" cy="1525503"/>
          </a:xfrm>
          <a:prstGeom prst="rect">
            <a:avLst/>
          </a:prstGeom>
        </p:spPr>
        <p:txBody>
          <a:bodyPr vert="horz" lIns="91456" tIns="45728" rIns="91456" bIns="45728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583">
              <a:spcAft>
                <a:spcPts val="600"/>
              </a:spcAft>
              <a:defRPr/>
            </a:pPr>
            <a:r>
              <a:rPr lang="en-US" sz="4201" b="1" dirty="0">
                <a:solidFill>
                  <a:prstClr val="black"/>
                </a:solidFill>
                <a:latin typeface="Calibri Light" panose="020F0302020204030204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2104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, δάπεδο, παράθυρο, ζωντανός&#10;&#10;Περιγραφή που δημιουργήθηκε αυτόματα">
            <a:extLst>
              <a:ext uri="{FF2B5EF4-FFF2-40B4-BE49-F238E27FC236}">
                <a16:creationId xmlns:a16="http://schemas.microsoft.com/office/drawing/2014/main" id="{9A034C48-EEA9-43A2-96A9-962E31B20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9144000" cy="685800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3"/>
            <a:ext cx="9144019" cy="6858014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5869555" y="2641804"/>
            <a:ext cx="3276033" cy="4225453"/>
          </a:xfrm>
          <a:prstGeom prst="rect">
            <a:avLst/>
          </a:prstGeom>
          <a:solidFill>
            <a:schemeClr val="tx1">
              <a:lumMod val="85000"/>
              <a:lumOff val="15000"/>
              <a:alpha val="5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Τίτλος 1"/>
          <p:cNvSpPr txBox="1">
            <a:spLocks/>
          </p:cNvSpPr>
          <p:nvPr/>
        </p:nvSpPr>
        <p:spPr>
          <a:xfrm>
            <a:off x="5867273" y="2661649"/>
            <a:ext cx="1787168" cy="39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C000"/>
                </a:solidFill>
              </a:rPr>
              <a:t>Benefits</a:t>
            </a:r>
            <a:endParaRPr lang="el-GR" sz="2400" dirty="0">
              <a:solidFill>
                <a:srgbClr val="FFC000"/>
              </a:solidFill>
            </a:endParaRPr>
          </a:p>
        </p:txBody>
      </p: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A3B492E6-FDE0-4B21-A0B7-35DF364F05C9}"/>
              </a:ext>
            </a:extLst>
          </p:cNvPr>
          <p:cNvCxnSpPr/>
          <p:nvPr/>
        </p:nvCxnSpPr>
        <p:spPr>
          <a:xfrm flipH="1">
            <a:off x="5901445" y="3054999"/>
            <a:ext cx="3211591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4F57D307-483E-4C04-9D16-D58BE24C18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D6FD3E-3CF0-4EAD-B38B-85ADD536C4C5}"/>
              </a:ext>
            </a:extLst>
          </p:cNvPr>
          <p:cNvSpPr txBox="1"/>
          <p:nvPr/>
        </p:nvSpPr>
        <p:spPr>
          <a:xfrm>
            <a:off x="5837004" y="3330575"/>
            <a:ext cx="32760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69" indent="-342969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Flexibility</a:t>
            </a:r>
          </a:p>
          <a:p>
            <a:pPr marL="342969" indent="-342969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Enhanced natural light</a:t>
            </a:r>
          </a:p>
          <a:p>
            <a:pPr marL="342969" indent="-342969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Energy saving</a:t>
            </a:r>
          </a:p>
          <a:p>
            <a:pPr marL="342969" indent="-342969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l-GR" dirty="0" err="1">
                <a:solidFill>
                  <a:schemeClr val="bg1"/>
                </a:solidFill>
              </a:rPr>
              <a:t>Security</a:t>
            </a:r>
            <a:r>
              <a:rPr lang="el-GR" dirty="0">
                <a:solidFill>
                  <a:schemeClr val="bg1"/>
                </a:solidFill>
              </a:rPr>
              <a:t> &amp; </a:t>
            </a:r>
            <a:r>
              <a:rPr lang="el-GR" dirty="0" err="1">
                <a:solidFill>
                  <a:schemeClr val="bg1"/>
                </a:solidFill>
              </a:rPr>
              <a:t>functionality</a:t>
            </a:r>
            <a:endParaRPr lang="en-US" dirty="0">
              <a:solidFill>
                <a:schemeClr val="bg1"/>
              </a:solidFill>
            </a:endParaRPr>
          </a:p>
          <a:p>
            <a:pPr marL="342969" indent="-342969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High performance</a:t>
            </a:r>
          </a:p>
        </p:txBody>
      </p:sp>
    </p:spTree>
    <p:extLst>
      <p:ext uri="{BB962C8B-B14F-4D97-AF65-F5344CB8AC3E}">
        <p14:creationId xmlns:p14="http://schemas.microsoft.com/office/powerpoint/2010/main" val="196743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184575" y="2637706"/>
            <a:ext cx="3780705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</a:rPr>
              <a:t>The system uses the lift &amp; slide mechanisms of 90, 200, 300 Kg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</a:rPr>
              <a:t>Sliding mechanism up to 180 Kg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333"/>
                </a:solidFill>
              </a:rPr>
              <a:t>Glazing  thickness (IGU) from 22 up to 45 mm</a:t>
            </a:r>
          </a:p>
        </p:txBody>
      </p:sp>
      <p:cxnSp>
        <p:nvCxnSpPr>
          <p:cNvPr id="6" name="Ευθεία γραμμή σύνδεσης 5"/>
          <p:cNvCxnSpPr/>
          <p:nvPr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Τίτλος 1"/>
          <p:cNvSpPr txBox="1">
            <a:spLocks/>
          </p:cNvSpPr>
          <p:nvPr/>
        </p:nvSpPr>
        <p:spPr>
          <a:xfrm>
            <a:off x="5220850" y="2061642"/>
            <a:ext cx="403246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1. Flexibility</a:t>
            </a:r>
            <a:endParaRPr lang="en-US" dirty="0"/>
          </a:p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Τίτλος 1"/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  <p:pic>
        <p:nvPicPr>
          <p:cNvPr id="12" name="Εικόνα 11" descr="Εικόνα που περιέχει παράθυρο, εσωτερικό, πίνακας, υπολογιστής&#10;&#10;Περιγραφή που δημιουργήθηκε αυτόματα">
            <a:extLst>
              <a:ext uri="{FF2B5EF4-FFF2-40B4-BE49-F238E27FC236}">
                <a16:creationId xmlns:a16="http://schemas.microsoft.com/office/drawing/2014/main" id="{B43A62F3-9A79-4543-A166-464EA2E754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315" y="2352718"/>
            <a:ext cx="3886703" cy="424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1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184576" y="2637706"/>
            <a:ext cx="3780706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333333"/>
                </a:solidFill>
              </a:rPr>
              <a:t>Low Threshold 31mm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Minimal </a:t>
            </a:r>
            <a:r>
              <a:rPr lang="en-US" dirty="0">
                <a:solidFill>
                  <a:srgbClr val="000000"/>
                </a:solidFill>
              </a:rPr>
              <a:t>aesthetics 108,5mm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Easy access</a:t>
            </a:r>
          </a:p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Ideal for renovations</a:t>
            </a:r>
          </a:p>
        </p:txBody>
      </p:sp>
      <p:cxnSp>
        <p:nvCxnSpPr>
          <p:cNvPr id="6" name="Ευθεία γραμμή σύνδεσης 5"/>
          <p:cNvCxnSpPr/>
          <p:nvPr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Τίτλος 1"/>
          <p:cNvSpPr txBox="1">
            <a:spLocks/>
          </p:cNvSpPr>
          <p:nvPr/>
        </p:nvSpPr>
        <p:spPr>
          <a:xfrm>
            <a:off x="5220850" y="2061642"/>
            <a:ext cx="403246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1. Flexibility</a:t>
            </a:r>
            <a:endParaRPr lang="en-US" dirty="0"/>
          </a:p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Τίτλος 1"/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  <p:pic>
        <p:nvPicPr>
          <p:cNvPr id="9" name="Εικόνα 8" descr="Εικόνα που περιέχει καθιστός, πίνακας, υπολογιστής, όρθ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79DEE577-FEA0-4685-99B6-6A974C6E12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7" r="13726" b="6850"/>
          <a:stretch/>
        </p:blipFill>
        <p:spPr>
          <a:xfrm flipH="1">
            <a:off x="540331" y="2352718"/>
            <a:ext cx="4032463" cy="450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3AFD691-7F78-444F-B860-C2A5B770F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4" y="2383543"/>
            <a:ext cx="7239124" cy="4448240"/>
          </a:xfrm>
          <a:prstGeom prst="rect">
            <a:avLst/>
          </a:prstGeom>
        </p:spPr>
      </p:pic>
      <p:cxnSp>
        <p:nvCxnSpPr>
          <p:cNvPr id="6" name="Ευθεία γραμμή σύνδεσης 5"/>
          <p:cNvCxnSpPr/>
          <p:nvPr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Τίτλος 1"/>
          <p:cNvSpPr txBox="1">
            <a:spLocks/>
          </p:cNvSpPr>
          <p:nvPr/>
        </p:nvSpPr>
        <p:spPr>
          <a:xfrm>
            <a:off x="5220850" y="2061642"/>
            <a:ext cx="403246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1. Flexibility</a:t>
            </a:r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Τίτλος 1"/>
          <p:cNvSpPr txBox="1">
            <a:spLocks/>
          </p:cNvSpPr>
          <p:nvPr/>
        </p:nvSpPr>
        <p:spPr>
          <a:xfrm>
            <a:off x="1520226" y="646029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634F35-CFFB-0CB4-0496-B9171C59A689}"/>
              </a:ext>
            </a:extLst>
          </p:cNvPr>
          <p:cNvSpPr txBox="1"/>
          <p:nvPr/>
        </p:nvSpPr>
        <p:spPr>
          <a:xfrm>
            <a:off x="4788818" y="3808315"/>
            <a:ext cx="4032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Wide range of typologies are available for Sliding or Lift &amp; Slide solutions </a:t>
            </a:r>
          </a:p>
        </p:txBody>
      </p:sp>
    </p:spTree>
    <p:extLst>
      <p:ext uri="{BB962C8B-B14F-4D97-AF65-F5344CB8AC3E}">
        <p14:creationId xmlns:p14="http://schemas.microsoft.com/office/powerpoint/2010/main" val="19433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εσωτερικό, κρεβάτι, τοίχος, καναπές&#10;&#10;Περιγραφή που δημιουργήθηκε αυτόματα">
            <a:extLst>
              <a:ext uri="{FF2B5EF4-FFF2-40B4-BE49-F238E27FC236}">
                <a16:creationId xmlns:a16="http://schemas.microsoft.com/office/drawing/2014/main" id="{8481A6E7-9F2E-44C9-857C-02857E4EA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" y="1574"/>
            <a:ext cx="9144019" cy="6858014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5076850" y="0"/>
            <a:ext cx="4067953" cy="6859588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Ορθογώνιο 1"/>
          <p:cNvSpPr/>
          <p:nvPr/>
        </p:nvSpPr>
        <p:spPr>
          <a:xfrm>
            <a:off x="5220866" y="3370560"/>
            <a:ext cx="3672408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Specific typologies for Hotels </a:t>
            </a:r>
            <a:r>
              <a:rPr lang="el-GR" dirty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Fixed + parallel sliding door </a:t>
            </a:r>
            <a:endParaRPr lang="el-GR" dirty="0">
              <a:solidFill>
                <a:schemeClr val="bg1"/>
              </a:solidFill>
            </a:endParaRPr>
          </a:p>
        </p:txBody>
      </p:sp>
      <p:cxnSp>
        <p:nvCxnSpPr>
          <p:cNvPr id="11" name="Ευθεία γραμμή σύνδεσης 10"/>
          <p:cNvCxnSpPr/>
          <p:nvPr/>
        </p:nvCxnSpPr>
        <p:spPr>
          <a:xfrm flipH="1">
            <a:off x="5220867" y="3225727"/>
            <a:ext cx="3924721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Τίτλος 1"/>
          <p:cNvSpPr txBox="1">
            <a:spLocks/>
          </p:cNvSpPr>
          <p:nvPr/>
        </p:nvSpPr>
        <p:spPr>
          <a:xfrm>
            <a:off x="5220850" y="2820488"/>
            <a:ext cx="4032464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1. Flexibility</a:t>
            </a:r>
            <a:endParaRPr lang="en-US" sz="1050" dirty="0"/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520226" y="621482"/>
            <a:ext cx="263222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C000"/>
                </a:solidFill>
              </a:rPr>
              <a:t>Benefits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2" y="206425"/>
            <a:ext cx="2520279" cy="7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CREENS INS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ystemType xmlns="4185b8d0-a6ee-43ce-b45d-70896bd8c6c6">
      <Value>Sliding systems</Value>
    </SystemType>
    <Lang xmlns="4185b8d0-a6ee-43ce-b45d-70896bd8c6c6">
      <Value>English</Value>
    </Lang>
    <SpecialSystems xmlns="4185b8d0-a6ee-43ce-b45d-70896bd8c6c6">
      <Value>Lift&amp;Slide</Value>
    </SpecialSystems>
    <Tier xmlns="4185b8d0-a6ee-43ce-b45d-70896bd8c6c6">
      <Value>Smartia</Value>
    </Tier>
    <SurfaceTreatments xmlns="4185b8d0-a6ee-43ce-b45d-70896bd8c6c6" xsi:nil="true"/>
    <Year xmlns="4185b8d0-a6ee-43ce-b45d-70896bd8c6c6">2021</Year>
    <System xmlns="4185b8d0-a6ee-43ce-b45d-70896bd8c6c6">
      <Value>S560</Value>
      <Value>S560 LT</Value>
    </System>
    <SharedFlag xmlns="4185b8d0-a6ee-43ce-b45d-70896bd8c6c6">Yes</SharedFlag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ec1dd4f6-bbd3-4da4-a27a-bf738e660d8c" ContentTypeId="0x01010058CB53696FB3AB49B6DE1F5161D53123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resentations" ma:contentTypeID="0x01010058CB53696FB3AB49B6DE1F5161D5312300724175B93B69B7419C46F032A893C0FD" ma:contentTypeVersion="3859" ma:contentTypeDescription="Presentations" ma:contentTypeScope="" ma:versionID="43d120ec06bffce673ff4d24a1d1e6c8">
  <xsd:schema xmlns:xsd="http://www.w3.org/2001/XMLSchema" xmlns:xs="http://www.w3.org/2001/XMLSchema" xmlns:p="http://schemas.microsoft.com/office/2006/metadata/properties" xmlns:ns2="4185b8d0-a6ee-43ce-b45d-70896bd8c6c6" targetNamespace="http://schemas.microsoft.com/office/2006/metadata/properties" ma:root="true" ma:fieldsID="00c95e230d8e43f77c2c07180a9854b4" ns2:_="">
    <xsd:import namespace="4185b8d0-a6ee-43ce-b45d-70896bd8c6c6"/>
    <xsd:element name="properties">
      <xsd:complexType>
        <xsd:sequence>
          <xsd:element name="documentManagement">
            <xsd:complexType>
              <xsd:all>
                <xsd:element ref="ns2:System" minOccurs="0"/>
                <xsd:element ref="ns2:SystemType" minOccurs="0"/>
                <xsd:element ref="ns2:SpecialSystems" minOccurs="0"/>
                <xsd:element ref="ns2:Tier" minOccurs="0"/>
                <xsd:element ref="ns2:SurfaceTreatments" minOccurs="0"/>
                <xsd:element ref="ns2:Lang" minOccurs="0"/>
                <xsd:element ref="ns2:Year"/>
                <xsd:element ref="ns2:SharedFl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85b8d0-a6ee-43ce-b45d-70896bd8c6c6" elementFormDefault="qualified">
    <xsd:import namespace="http://schemas.microsoft.com/office/2006/documentManagement/types"/>
    <xsd:import namespace="http://schemas.microsoft.com/office/infopath/2007/PartnerControls"/>
    <xsd:element name="System" ma:index="2" nillable="true" ma:displayName="System" ma:internalName="Syste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C10"/>
                    <xsd:enumeration value="FC50"/>
                    <xsd:enumeration value="FC60"/>
                    <xsd:enumeration value="FC80"/>
                    <xsd:enumeration value="G120"/>
                    <xsd:enumeration value="H2100"/>
                    <xsd:enumeration value="H2200"/>
                    <xsd:enumeration value="H2300"/>
                    <xsd:enumeration value="H2400"/>
                    <xsd:enumeration value="H2500"/>
                    <xsd:enumeration value="H2700"/>
                    <xsd:enumeration value="INTERNO"/>
                    <xsd:enumeration value="MD67"/>
                    <xsd:enumeration value="MF65"/>
                    <xsd:enumeration value="MF6500"/>
                    <xsd:enumeration value="MU65"/>
                    <xsd:enumeration value="M1"/>
                    <xsd:enumeration value="M105 URBAN"/>
                    <xsd:enumeration value="M10800"/>
                    <xsd:enumeration value="M10880"/>
                    <xsd:enumeration value="M11000"/>
                    <xsd:enumeration value="M11500"/>
                    <xsd:enumeration value="M12000"/>
                    <xsd:enumeration value="M12500"/>
                    <xsd:enumeration value="M12600"/>
                    <xsd:enumeration value="M13000"/>
                    <xsd:enumeration value="M13500"/>
                    <xsd:enumeration value="M13700"/>
                    <xsd:enumeration value="M13800"/>
                    <xsd:enumeration value="M14000"/>
                    <xsd:enumeration value="M14300"/>
                    <xsd:enumeration value="M14500"/>
                    <xsd:enumeration value="M14600"/>
                    <xsd:enumeration value="M15000"/>
                    <xsd:enumeration value="M150000"/>
                    <xsd:enumeration value="M19800"/>
                    <xsd:enumeration value="M200"/>
                    <xsd:enumeration value="M20000"/>
                    <xsd:enumeration value="M20500"/>
                    <xsd:enumeration value="M20650"/>
                    <xsd:enumeration value="M23000"/>
                    <xsd:enumeration value="M23300"/>
                    <xsd:enumeration value="M23500"/>
                    <xsd:enumeration value="M25000"/>
                    <xsd:enumeration value="M25000 (601 Washington)"/>
                    <xsd:enumeration value="M3"/>
                    <xsd:enumeration value="M300"/>
                    <xsd:enumeration value="M30600"/>
                    <xsd:enumeration value="M35"/>
                    <xsd:enumeration value="M35 URBAN"/>
                    <xsd:enumeration value="M3650"/>
                    <xsd:enumeration value="M4"/>
                    <xsd:enumeration value="M4000 POLYCARBONATE SHEETS"/>
                    <xsd:enumeration value="M450"/>
                    <xsd:enumeration value="M4500"/>
                    <xsd:enumeration value="M45000"/>
                    <xsd:enumeration value="M470"/>
                    <xsd:enumeration value="M470 LS"/>
                    <xsd:enumeration value="M50"/>
                    <xsd:enumeration value="M50 FR"/>
                    <xsd:enumeration value="M51"/>
                    <xsd:enumeration value="M5300"/>
                    <xsd:enumeration value="M5600"/>
                    <xsd:enumeration value="M5660"/>
                    <xsd:enumeration value="M6"/>
                    <xsd:enumeration value="M60"/>
                    <xsd:enumeration value="M6000"/>
                    <xsd:enumeration value="M62500"/>
                    <xsd:enumeration value="M630"/>
                    <xsd:enumeration value="M65"/>
                    <xsd:enumeration value="M7"/>
                    <xsd:enumeration value="M7 FR"/>
                    <xsd:enumeration value="M70 (KIKAR HAMEDINA)"/>
                    <xsd:enumeration value="M7000"/>
                    <xsd:enumeration value="M75"/>
                    <xsd:enumeration value="M78"/>
                    <xsd:enumeration value="M8000"/>
                    <xsd:enumeration value="M8100"/>
                    <xsd:enumeration value="M8200"/>
                    <xsd:enumeration value="M8250"/>
                    <xsd:enumeration value="M84 FR"/>
                    <xsd:enumeration value="M840"/>
                    <xsd:enumeration value="M85S"/>
                    <xsd:enumeration value="M850"/>
                    <xsd:enumeration value="M8500"/>
                    <xsd:enumeration value="M8800"/>
                    <xsd:enumeration value="M8900"/>
                    <xsd:enumeration value="M900"/>
                    <xsd:enumeration value="M9000"/>
                    <xsd:enumeration value="M9050"/>
                    <xsd:enumeration value="M9100"/>
                    <xsd:enumeration value="M911"/>
                    <xsd:enumeration value="M9150"/>
                    <xsd:enumeration value="M9200"/>
                    <xsd:enumeration value="M9300"/>
                    <xsd:enumeration value="M940"/>
                    <xsd:enumeration value="M9400"/>
                    <xsd:enumeration value="M9600"/>
                    <xsd:enumeration value="M9650"/>
                    <xsd:enumeration value="M9660"/>
                    <xsd:enumeration value="M9700"/>
                    <xsd:enumeration value="M9760"/>
                    <xsd:enumeration value="M9800"/>
                    <xsd:enumeration value="M9850"/>
                    <xsd:enumeration value="PD100"/>
                    <xsd:enumeration value="PG115P Ithaca"/>
                    <xsd:enumeration value="PG120F"/>
                    <xsd:enumeration value="PG120P Mykonos"/>
                    <xsd:enumeration value="PG120P Paros"/>
                    <xsd:enumeration value="PG160P Santorini"/>
                    <xsd:enumeration value="PNH Double Skin Facade"/>
                    <xsd:enumeration value="PS820"/>
                    <xsd:enumeration value="P100"/>
                    <xsd:enumeration value="P150"/>
                    <xsd:enumeration value="P17"/>
                    <xsd:enumeration value="P19"/>
                    <xsd:enumeration value="P20"/>
                    <xsd:enumeration value="P200"/>
                    <xsd:enumeration value="P21"/>
                    <xsd:enumeration value="P400"/>
                    <xsd:enumeration value="P50"/>
                    <xsd:enumeration value="ROM / Da Vinci project"/>
                    <xsd:enumeration value="SD115"/>
                    <xsd:enumeration value="SD130"/>
                    <xsd:enumeration value="SD77"/>
                    <xsd:enumeration value="SD95"/>
                    <xsd:enumeration value="SF85"/>
                    <xsd:enumeration value="S100"/>
                    <xsd:enumeration value="S13600"/>
                    <xsd:enumeration value="S200"/>
                    <xsd:enumeration value="S300"/>
                    <xsd:enumeration value="S30700"/>
                    <xsd:enumeration value="S350"/>
                    <xsd:enumeration value="S350 LT"/>
                    <xsd:enumeration value="S400"/>
                    <xsd:enumeration value="S40000"/>
                    <xsd:enumeration value="S440"/>
                    <xsd:enumeration value="S450"/>
                    <xsd:enumeration value="S500"/>
                    <xsd:enumeration value="S560"/>
                    <xsd:enumeration value="S560 (Century Plaza)"/>
                    <xsd:enumeration value="S560 LT"/>
                    <xsd:enumeration value="S60"/>
                    <xsd:enumeration value="S600"/>
                    <xsd:enumeration value="S650"/>
                    <xsd:enumeration value="S650 AUTOMATIC"/>
                    <xsd:enumeration value="S650 (DISCONTINUED)"/>
                    <xsd:enumeration value="S650 Eclipse"/>
                    <xsd:enumeration value="S67"/>
                    <xsd:enumeration value="S67 URBAN"/>
                    <xsd:enumeration value="S700"/>
                    <xsd:enumeration value="S700 Eclipse"/>
                    <xsd:enumeration value="S700 (Pendrel)"/>
                    <xsd:enumeration value="S720"/>
                    <xsd:enumeration value="S75 (STAR TOWER)"/>
                    <xsd:enumeration value="S75 (515 WEST)"/>
                    <xsd:enumeration value="S75 (601 Washington)"/>
                    <xsd:enumeration value="S75 (601 WASHINGTON CW)"/>
                    <xsd:enumeration value="S75 (80 ADAMS)"/>
                    <xsd:enumeration value="S77"/>
                    <xsd:enumeration value="S77 ALUWOOD"/>
                    <xsd:enumeration value="S77 FR"/>
                    <xsd:enumeration value="S80"/>
                    <xsd:enumeration value="S91"/>
                    <xsd:enumeration value="S95"/>
                    <xsd:enumeration value="WOODALUX"/>
                    <xsd:enumeration value="WOODEE"/>
                    <xsd:enumeration value="WOOPEE"/>
                    <xsd:enumeration value="WOOPEE FR"/>
                    <xsd:enumeration value="Z1000"/>
                    <xsd:enumeration value="ΒΙΟΜΗΧΑΝΙΚΑ ΠΡΟΦΙΛ ΘΕΡΜΟ"/>
                    <xsd:enumeration value="ΒΙΟΜΗΧΑΝΙΚΑ ΠΡΟΦΙΛ ΚΡΥΑ"/>
                    <xsd:enumeration value="Η2700"/>
                    <xsd:enumeration value="ΚΟΙΝΟΧΡΗΣΤΑ ΠΡΟΦΙΛ ΜΕ ΤΟ ΜΕΤΡΟ"/>
                    <xsd:enumeration value="ΚΥΠΡΙΑΚΑ"/>
                    <xsd:enumeration value="ΣΕΙΡΑ Α/Τ / STANDARD"/>
                    <xsd:enumeration value="ΣΕΙΡΑ ΓΙΑ ΕΞΑΡΤΗΜΑΤΑ"/>
                    <xsd:enumeration value="500 BROADWAY"/>
                  </xsd:restriction>
                </xsd:simpleType>
              </xsd:element>
            </xsd:sequence>
          </xsd:extension>
        </xsd:complexContent>
      </xsd:complexType>
    </xsd:element>
    <xsd:element name="SystemType" ma:index="3" nillable="true" ma:displayName="System Type" ma:internalName="System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plementary Systems"/>
                    <xsd:enumeration value="Curtain Walls and Atriums"/>
                    <xsd:enumeration value="Hinged systems"/>
                    <xsd:enumeration value="Industrial"/>
                    <xsd:enumeration value="Outdoors Systems"/>
                    <xsd:enumeration value="Sliding systems"/>
                    <xsd:enumeration value="Special Handling Systems"/>
                  </xsd:restriction>
                </xsd:simpleType>
              </xsd:element>
            </xsd:sequence>
          </xsd:extension>
        </xsd:complexContent>
      </xsd:complexType>
    </xsd:element>
    <xsd:element name="SpecialSystems" ma:index="4" nillable="true" ma:displayName="Special Systems" ma:internalName="SpecialSystem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utomatic Door Systems"/>
                    <xsd:enumeration value="Cladding"/>
                    <xsd:enumeration value="Deck"/>
                    <xsd:enumeration value="Door System"/>
                    <xsd:enumeration value="Fencing"/>
                    <xsd:enumeration value="Flyscreens"/>
                    <xsd:enumeration value="Folding doors"/>
                    <xsd:enumeration value="Lift&amp;Slide"/>
                    <xsd:enumeration value="Noise Barriers"/>
                    <xsd:enumeration value="Office Partitions"/>
                    <xsd:enumeration value="Pergola"/>
                    <xsd:enumeration value="Polycarbonate Sheets"/>
                    <xsd:enumeration value="Railing Systems"/>
                    <xsd:enumeration value="Rolling Shutters"/>
                    <xsd:enumeration value="Shutters"/>
                    <xsd:enumeration value="Solar Shading System"/>
                    <xsd:enumeration value="Solar Systems"/>
                    <xsd:enumeration value="Window Sills"/>
                  </xsd:restriction>
                </xsd:simpleType>
              </xsd:element>
            </xsd:sequence>
          </xsd:extension>
        </xsd:complexContent>
      </xsd:complexType>
    </xsd:element>
    <xsd:element name="Tier" ma:index="5" nillable="true" ma:displayName="Tier" ma:internalName="Ti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fort"/>
                    <xsd:enumeration value="Smartia"/>
                    <xsd:enumeration value="Solar"/>
                    <xsd:enumeration value="Supreme"/>
                  </xsd:restriction>
                </xsd:simpleType>
              </xsd:element>
            </xsd:sequence>
          </xsd:extension>
        </xsd:complexContent>
      </xsd:complexType>
    </xsd:element>
    <xsd:element name="SurfaceTreatments" ma:index="6" nillable="true" ma:displayName="Surface Treatments" ma:internalName="SurfaceTreatment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owder Coating"/>
                    <xsd:enumeration value="Anodizing"/>
                    <xsd:enumeration value="Sublimation"/>
                    <xsd:enumeration value="Preanodizing"/>
                  </xsd:restriction>
                </xsd:simpleType>
              </xsd:element>
            </xsd:sequence>
          </xsd:extension>
        </xsd:complexContent>
      </xsd:complexType>
    </xsd:element>
    <xsd:element name="Lang" ma:index="7" nillable="true" ma:displayName="Lang" ma:description="Language" ma:internalName="Lang" ma:requiredMultiChoice="tru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Ελληνικά"/>
                        <xsd:enumeration value="Albanian"/>
                        <xsd:enumeration value="Bulgarian"/>
                        <xsd:enumeration value="Czech"/>
                        <xsd:enumeration value="Dutch"/>
                        <xsd:enumeration value="English"/>
                        <xsd:enumeration value="French"/>
                        <xsd:enumeration value="German"/>
                        <xsd:enumeration value="Hungarian"/>
                        <xsd:enumeration value="Italian"/>
                        <xsd:enumeration value="Middle East"/>
                        <xsd:enumeration value="Romanian"/>
                        <xsd:enumeration value="Russian"/>
                        <xsd:enumeration value="Serbian"/>
                        <xsd:enumeration value="Turkish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Year" ma:index="8" ma:displayName="Year" ma:format="Dropdown" ma:internalName="Year" ma:readOnly="false">
      <xsd:simpleType>
        <xsd:union memberTypes="dms:Text">
          <xsd:simpleType>
            <xsd:restriction base="dms:Choice">
              <xsd:enumeration value="2000"/>
              <xsd:enumeration value="2001"/>
              <xsd:enumeration value="2002"/>
              <xsd:enumeration value="2003"/>
              <xsd:enumeration value="2004"/>
              <xsd:enumeration value="2005"/>
              <xsd:enumeration value="2006"/>
              <xsd:enumeration value="2007"/>
              <xsd:enumeration value="2008"/>
              <xsd:enumeration value="2009"/>
              <xsd:enumeration value="2010"/>
              <xsd:enumeration value="2011"/>
              <xsd:enumeration value="2012"/>
              <xsd:enumeration value="2013"/>
              <xsd:enumeration value="2014"/>
              <xsd:enumeration value="2015"/>
              <xsd:enumeration value="2016"/>
              <xsd:enumeration value="2017"/>
              <xsd:enumeration value="2018"/>
              <xsd:enumeration value="2019"/>
              <xsd:enumeration value="2020"/>
              <xsd:enumeration value="2021"/>
              <xsd:enumeration value="2022"/>
              <xsd:enumeration value="2023"/>
              <xsd:enumeration value="2024"/>
              <xsd:enumeration value="2025"/>
              <xsd:enumeration value="2026"/>
              <xsd:enumeration value="2027"/>
              <xsd:enumeration value="2028"/>
              <xsd:enumeration value="2029"/>
              <xsd:enumeration value="2030"/>
            </xsd:restriction>
          </xsd:simpleType>
        </xsd:union>
      </xsd:simpleType>
    </xsd:element>
    <xsd:element name="SharedFlag" ma:index="15" nillable="true" ma:displayName="SharedFlag" ma:default="No" ma:description="Flag that sets if the document can be shared on Alumil Connect Site" ma:format="Dropdown" ma:internalName="SharedFlag">
      <xsd:simpleType>
        <xsd:restriction base="dms:Choice">
          <xsd:enumeration value="Yes"/>
          <xsd:enumeration value="N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1B2573-C3CF-4A37-BBAD-EA8831837186}">
  <ds:schemaRefs>
    <ds:schemaRef ds:uri="http://schemas.microsoft.com/office/2006/metadata/properties"/>
    <ds:schemaRef ds:uri="http://schemas.microsoft.com/office/infopath/2007/PartnerControls"/>
    <ds:schemaRef ds:uri="4185b8d0-a6ee-43ce-b45d-70896bd8c6c6"/>
  </ds:schemaRefs>
</ds:datastoreItem>
</file>

<file path=customXml/itemProps2.xml><?xml version="1.0" encoding="utf-8"?>
<ds:datastoreItem xmlns:ds="http://schemas.openxmlformats.org/officeDocument/2006/customXml" ds:itemID="{203B257B-257F-446D-A50C-937A08DB05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293FFD-0BDA-497F-AF1D-D78CE939AE2A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F4B049F5-9997-402B-9AB8-B0B7BBE0343D}"/>
</file>

<file path=docProps/app.xml><?xml version="1.0" encoding="utf-8"?>
<Properties xmlns="http://schemas.openxmlformats.org/officeDocument/2006/extended-properties" xmlns:vt="http://schemas.openxmlformats.org/officeDocument/2006/docPropsVTypes">
  <TotalTime>14525</TotalTime>
  <Words>461</Words>
  <Application>Microsoft Office PowerPoint</Application>
  <PresentationFormat>Προσαρμογή</PresentationFormat>
  <Paragraphs>113</Paragraphs>
  <Slides>25</Slides>
  <Notes>15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4</vt:i4>
      </vt:variant>
      <vt:variant>
        <vt:lpstr>Τίτλοι διαφανειών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Προσαρμοσμένη σχεδίαση</vt:lpstr>
      <vt:lpstr>1_Προσαρμοσμένη σχεδίαση</vt:lpstr>
      <vt:lpstr>9_Προσαρμοσμένη σχεδίαση</vt:lpstr>
      <vt:lpstr>SCREENS INSIDE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t.tzivanidou</dc:creator>
  <cp:lastModifiedBy>Anastasia Kyriakidou</cp:lastModifiedBy>
  <cp:revision>816</cp:revision>
  <dcterms:created xsi:type="dcterms:W3CDTF">2014-10-21T08:55:28Z</dcterms:created>
  <dcterms:modified xsi:type="dcterms:W3CDTF">2022-07-14T14:16:53Z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0x01010058CB53696FB3AB49B6DE1F5161D5312300724175B93B69B7419C46F032A893C0FD</vt:lpwstr>
  </property>
  <property fmtid="{D5CDD505-2E9C-101B-9397-08002B2CF9AE}" pid="3" name="SharedWithUsers">
    <vt:lpwstr>156;#Dimitris Lambrou;#817;#Alumil Connect Constructors</vt:lpwstr>
  </property>
</Properties>
</file>