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5"/>
    <p:sldMasterId id="2147483685" r:id="rId6"/>
    <p:sldMasterId id="2147483668" r:id="rId7"/>
    <p:sldMasterId id="2147483672" r:id="rId8"/>
    <p:sldMasterId id="2147483764" r:id="rId9"/>
    <p:sldMasterId id="2147483676" r:id="rId10"/>
    <p:sldMasterId id="2147483679" r:id="rId11"/>
    <p:sldMasterId id="2147483749" r:id="rId12"/>
  </p:sldMasterIdLst>
  <p:notesMasterIdLst>
    <p:notesMasterId r:id="rId29"/>
  </p:notesMasterIdLst>
  <p:sldIdLst>
    <p:sldId id="256" r:id="rId13"/>
    <p:sldId id="400" r:id="rId14"/>
    <p:sldId id="510" r:id="rId15"/>
    <p:sldId id="498" r:id="rId16"/>
    <p:sldId id="478" r:id="rId17"/>
    <p:sldId id="475" r:id="rId18"/>
    <p:sldId id="501" r:id="rId19"/>
    <p:sldId id="506" r:id="rId20"/>
    <p:sldId id="507" r:id="rId21"/>
    <p:sldId id="505" r:id="rId22"/>
    <p:sldId id="512" r:id="rId23"/>
    <p:sldId id="511" r:id="rId24"/>
    <p:sldId id="509" r:id="rId25"/>
    <p:sldId id="480" r:id="rId26"/>
    <p:sldId id="499" r:id="rId27"/>
    <p:sldId id="50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tsepletidou" initials="a" lastIdx="1" clrIdx="0">
    <p:extLst>
      <p:ext uri="{19B8F6BF-5375-455C-9EA6-DF929625EA0E}">
        <p15:presenceInfo xmlns:p15="http://schemas.microsoft.com/office/powerpoint/2012/main" userId="a.tsepletid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8" autoAdjust="0"/>
    <p:restoredTop sz="90534" autoAdjust="0"/>
  </p:normalViewPr>
  <p:slideViewPr>
    <p:cSldViewPr snapToGrid="0">
      <p:cViewPr varScale="1">
        <p:scale>
          <a:sx n="75" d="100"/>
          <a:sy n="75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4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os Andreadis" userId="6dcd40db-d696-4e77-a191-8f98ede82c52" providerId="ADAL" clId="{1FE68C2E-E800-4D16-BEC4-F3ACBF9693DC}"/>
    <pc:docChg chg="undo custSel modSld">
      <pc:chgData name="Giorgos Andreadis" userId="6dcd40db-d696-4e77-a191-8f98ede82c52" providerId="ADAL" clId="{1FE68C2E-E800-4D16-BEC4-F3ACBF9693DC}" dt="2023-07-09T14:01:39.726" v="4" actId="478"/>
      <pc:docMkLst>
        <pc:docMk/>
      </pc:docMkLst>
      <pc:sldChg chg="addSp delSp mod">
        <pc:chgData name="Giorgos Andreadis" userId="6dcd40db-d696-4e77-a191-8f98ede82c52" providerId="ADAL" clId="{1FE68C2E-E800-4D16-BEC4-F3ACBF9693DC}" dt="2023-07-07T14:01:26.331" v="3" actId="478"/>
        <pc:sldMkLst>
          <pc:docMk/>
          <pc:sldMk cId="3304579283" sldId="498"/>
        </pc:sldMkLst>
        <pc:picChg chg="add del">
          <ac:chgData name="Giorgos Andreadis" userId="6dcd40db-d696-4e77-a191-8f98ede82c52" providerId="ADAL" clId="{1FE68C2E-E800-4D16-BEC4-F3ACBF9693DC}" dt="2023-07-07T14:01:26.331" v="3" actId="478"/>
          <ac:picMkLst>
            <pc:docMk/>
            <pc:sldMk cId="3304579283" sldId="498"/>
            <ac:picMk id="8" creationId="{39A4A4D0-4D32-4E09-9001-5EE5C4F979C1}"/>
          </ac:picMkLst>
        </pc:picChg>
      </pc:sldChg>
      <pc:sldChg chg="delSp mod">
        <pc:chgData name="Giorgos Andreadis" userId="6dcd40db-d696-4e77-a191-8f98ede82c52" providerId="ADAL" clId="{1FE68C2E-E800-4D16-BEC4-F3ACBF9693DC}" dt="2023-07-09T14:01:39.726" v="4" actId="478"/>
        <pc:sldMkLst>
          <pc:docMk/>
          <pc:sldMk cId="4046936325" sldId="501"/>
        </pc:sldMkLst>
        <pc:picChg chg="del">
          <ac:chgData name="Giorgos Andreadis" userId="6dcd40db-d696-4e77-a191-8f98ede82c52" providerId="ADAL" clId="{1FE68C2E-E800-4D16-BEC4-F3ACBF9693DC}" dt="2023-07-09T14:01:39.726" v="4" actId="478"/>
          <ac:picMkLst>
            <pc:docMk/>
            <pc:sldMk cId="4046936325" sldId="501"/>
            <ac:picMk id="4" creationId="{C79B88AE-2A11-4662-8466-542E3C22B46B}"/>
          </ac:picMkLst>
        </pc:picChg>
      </pc:sldChg>
      <pc:sldChg chg="modSp mod">
        <pc:chgData name="Giorgos Andreadis" userId="6dcd40db-d696-4e77-a191-8f98ede82c52" providerId="ADAL" clId="{1FE68C2E-E800-4D16-BEC4-F3ACBF9693DC}" dt="2023-07-07T13:48:50.296" v="1" actId="1076"/>
        <pc:sldMkLst>
          <pc:docMk/>
          <pc:sldMk cId="1902287595" sldId="510"/>
        </pc:sldMkLst>
        <pc:picChg chg="mod">
          <ac:chgData name="Giorgos Andreadis" userId="6dcd40db-d696-4e77-a191-8f98ede82c52" providerId="ADAL" clId="{1FE68C2E-E800-4D16-BEC4-F3ACBF9693DC}" dt="2023-07-07T13:48:50.296" v="1" actId="1076"/>
          <ac:picMkLst>
            <pc:docMk/>
            <pc:sldMk cId="1902287595" sldId="510"/>
            <ac:picMk id="16" creationId="{EC710857-F4DD-4A38-A380-C748DFB7BF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873E-2C6A-41B2-A3CE-943BE3022E82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AD492-035C-4881-9596-C889523B8F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94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AD492-035C-4881-9596-C889523B8F4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2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244FF-6123-4CCB-8EA0-15A08236429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06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244FF-6123-4CCB-8EA0-15A08236429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9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244FF-6123-4CCB-8EA0-15A08236429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17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83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22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5543803" y="449998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64883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5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2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3" y="6356356"/>
            <a:ext cx="2133600" cy="365124"/>
          </a:xfrm>
          <a:prstGeom prst="rect">
            <a:avLst/>
          </a:prstGeom>
        </p:spPr>
        <p:txBody>
          <a:bodyPr/>
          <a:lstStyle/>
          <a:p>
            <a:fld id="{7CEBBAFE-3A8E-4002-87D1-ABD34A3AFFDD}" type="datetimeFigureOut">
              <a:rPr lang="el-GR" smtClean="0"/>
              <a:pPr/>
              <a:t>9/7/2023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599" cy="365124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2" y="6356356"/>
            <a:ext cx="2133600" cy="365124"/>
          </a:xfrm>
          <a:prstGeom prst="rect">
            <a:avLst/>
          </a:prstGeom>
        </p:spPr>
        <p:txBody>
          <a:bodyPr/>
          <a:lstStyle/>
          <a:p>
            <a:fld id="{B0B3D5AD-3E5D-4B74-A764-546A471B933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26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ECONDARY TYTLE,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-1" y="1145508"/>
            <a:ext cx="4722853" cy="5712489"/>
          </a:xfrm>
          <a:custGeom>
            <a:avLst/>
            <a:gdLst>
              <a:gd name="connsiteX0" fmla="*/ 0 w 4863402"/>
              <a:gd name="connsiteY0" fmla="*/ 0 h 4403076"/>
              <a:gd name="connsiteX1" fmla="*/ 4863402 w 4863402"/>
              <a:gd name="connsiteY1" fmla="*/ 0 h 4403076"/>
              <a:gd name="connsiteX2" fmla="*/ 4863402 w 4863402"/>
              <a:gd name="connsiteY2" fmla="*/ 4403076 h 4403076"/>
              <a:gd name="connsiteX3" fmla="*/ 0 w 4863402"/>
              <a:gd name="connsiteY3" fmla="*/ 4403076 h 4403076"/>
              <a:gd name="connsiteX4" fmla="*/ 0 w 4863402"/>
              <a:gd name="connsiteY4" fmla="*/ 0 h 4403076"/>
              <a:gd name="connsiteX0" fmla="*/ 0 w 4863402"/>
              <a:gd name="connsiteY0" fmla="*/ 13175 h 4416251"/>
              <a:gd name="connsiteX1" fmla="*/ 4561952 w 4863402"/>
              <a:gd name="connsiteY1" fmla="*/ 0 h 4416251"/>
              <a:gd name="connsiteX2" fmla="*/ 4863402 w 4863402"/>
              <a:gd name="connsiteY2" fmla="*/ 13175 h 4416251"/>
              <a:gd name="connsiteX3" fmla="*/ 4863402 w 4863402"/>
              <a:gd name="connsiteY3" fmla="*/ 4416251 h 4416251"/>
              <a:gd name="connsiteX4" fmla="*/ 0 w 4863402"/>
              <a:gd name="connsiteY4" fmla="*/ 4416251 h 4416251"/>
              <a:gd name="connsiteX5" fmla="*/ 0 w 4863402"/>
              <a:gd name="connsiteY5" fmla="*/ 13175 h 4416251"/>
              <a:gd name="connsiteX0" fmla="*/ 0 w 4863402"/>
              <a:gd name="connsiteY0" fmla="*/ 325884 h 4728960"/>
              <a:gd name="connsiteX1" fmla="*/ 4561952 w 4863402"/>
              <a:gd name="connsiteY1" fmla="*/ 312709 h 4728960"/>
              <a:gd name="connsiteX2" fmla="*/ 4863402 w 4863402"/>
              <a:gd name="connsiteY2" fmla="*/ 325884 h 4728960"/>
              <a:gd name="connsiteX3" fmla="*/ 4863402 w 4863402"/>
              <a:gd name="connsiteY3" fmla="*/ 4728960 h 4728960"/>
              <a:gd name="connsiteX4" fmla="*/ 0 w 4863402"/>
              <a:gd name="connsiteY4" fmla="*/ 4728960 h 4728960"/>
              <a:gd name="connsiteX5" fmla="*/ 0 w 4863402"/>
              <a:gd name="connsiteY5" fmla="*/ 325884 h 4728960"/>
              <a:gd name="connsiteX0" fmla="*/ 0 w 4863402"/>
              <a:gd name="connsiteY0" fmla="*/ 386111 h 4789187"/>
              <a:gd name="connsiteX1" fmla="*/ 1668026 w 4863402"/>
              <a:gd name="connsiteY1" fmla="*/ 222212 h 4789187"/>
              <a:gd name="connsiteX2" fmla="*/ 4561952 w 4863402"/>
              <a:gd name="connsiteY2" fmla="*/ 372936 h 4789187"/>
              <a:gd name="connsiteX3" fmla="*/ 4863402 w 4863402"/>
              <a:gd name="connsiteY3" fmla="*/ 386111 h 4789187"/>
              <a:gd name="connsiteX4" fmla="*/ 4863402 w 4863402"/>
              <a:gd name="connsiteY4" fmla="*/ 4789187 h 4789187"/>
              <a:gd name="connsiteX5" fmla="*/ 0 w 4863402"/>
              <a:gd name="connsiteY5" fmla="*/ 4789187 h 4789187"/>
              <a:gd name="connsiteX6" fmla="*/ 0 w 4863402"/>
              <a:gd name="connsiteY6" fmla="*/ 386111 h 4789187"/>
              <a:gd name="connsiteX0" fmla="*/ 0 w 4863402"/>
              <a:gd name="connsiteY0" fmla="*/ 937626 h 5340702"/>
              <a:gd name="connsiteX1" fmla="*/ 1647929 w 4863402"/>
              <a:gd name="connsiteY1" fmla="*/ 4 h 5340702"/>
              <a:gd name="connsiteX2" fmla="*/ 4561952 w 4863402"/>
              <a:gd name="connsiteY2" fmla="*/ 924451 h 5340702"/>
              <a:gd name="connsiteX3" fmla="*/ 4863402 w 4863402"/>
              <a:gd name="connsiteY3" fmla="*/ 937626 h 5340702"/>
              <a:gd name="connsiteX4" fmla="*/ 4863402 w 4863402"/>
              <a:gd name="connsiteY4" fmla="*/ 5340702 h 5340702"/>
              <a:gd name="connsiteX5" fmla="*/ 0 w 4863402"/>
              <a:gd name="connsiteY5" fmla="*/ 5340702 h 5340702"/>
              <a:gd name="connsiteX6" fmla="*/ 0 w 4863402"/>
              <a:gd name="connsiteY6" fmla="*/ 937626 h 5340702"/>
              <a:gd name="connsiteX0" fmla="*/ 0 w 4863402"/>
              <a:gd name="connsiteY0" fmla="*/ 1037322 h 5440398"/>
              <a:gd name="connsiteX1" fmla="*/ 1647929 w 4863402"/>
              <a:gd name="connsiteY1" fmla="*/ 99700 h 5440398"/>
              <a:gd name="connsiteX2" fmla="*/ 4561952 w 4863402"/>
              <a:gd name="connsiteY2" fmla="*/ 1024147 h 5440398"/>
              <a:gd name="connsiteX3" fmla="*/ 4863402 w 4863402"/>
              <a:gd name="connsiteY3" fmla="*/ 1037322 h 5440398"/>
              <a:gd name="connsiteX4" fmla="*/ 4863402 w 4863402"/>
              <a:gd name="connsiteY4" fmla="*/ 5440398 h 5440398"/>
              <a:gd name="connsiteX5" fmla="*/ 0 w 4863402"/>
              <a:gd name="connsiteY5" fmla="*/ 5440398 h 5440398"/>
              <a:gd name="connsiteX6" fmla="*/ 0 w 4863402"/>
              <a:gd name="connsiteY6" fmla="*/ 1037322 h 5440398"/>
              <a:gd name="connsiteX0" fmla="*/ 0 w 4863402"/>
              <a:gd name="connsiteY0" fmla="*/ 1037322 h 5440398"/>
              <a:gd name="connsiteX1" fmla="*/ 1647929 w 4863402"/>
              <a:gd name="connsiteY1" fmla="*/ 99700 h 5440398"/>
              <a:gd name="connsiteX2" fmla="*/ 4561952 w 4863402"/>
              <a:gd name="connsiteY2" fmla="*/ 1024147 h 5440398"/>
              <a:gd name="connsiteX3" fmla="*/ 4863402 w 4863402"/>
              <a:gd name="connsiteY3" fmla="*/ 1037322 h 5440398"/>
              <a:gd name="connsiteX4" fmla="*/ 4863402 w 4863402"/>
              <a:gd name="connsiteY4" fmla="*/ 5440398 h 5440398"/>
              <a:gd name="connsiteX5" fmla="*/ 0 w 4863402"/>
              <a:gd name="connsiteY5" fmla="*/ 5440398 h 5440398"/>
              <a:gd name="connsiteX6" fmla="*/ 0 w 4863402"/>
              <a:gd name="connsiteY6" fmla="*/ 1037322 h 5440398"/>
              <a:gd name="connsiteX0" fmla="*/ 0 w 4863402"/>
              <a:gd name="connsiteY0" fmla="*/ 886960 h 5290036"/>
              <a:gd name="connsiteX1" fmla="*/ 904351 w 4863402"/>
              <a:gd name="connsiteY1" fmla="*/ 110111 h 5290036"/>
              <a:gd name="connsiteX2" fmla="*/ 4561952 w 4863402"/>
              <a:gd name="connsiteY2" fmla="*/ 873785 h 5290036"/>
              <a:gd name="connsiteX3" fmla="*/ 4863402 w 4863402"/>
              <a:gd name="connsiteY3" fmla="*/ 886960 h 5290036"/>
              <a:gd name="connsiteX4" fmla="*/ 4863402 w 4863402"/>
              <a:gd name="connsiteY4" fmla="*/ 5290036 h 5290036"/>
              <a:gd name="connsiteX5" fmla="*/ 0 w 4863402"/>
              <a:gd name="connsiteY5" fmla="*/ 5290036 h 5290036"/>
              <a:gd name="connsiteX6" fmla="*/ 0 w 4863402"/>
              <a:gd name="connsiteY6" fmla="*/ 886960 h 5290036"/>
              <a:gd name="connsiteX0" fmla="*/ 0 w 4863402"/>
              <a:gd name="connsiteY0" fmla="*/ 980698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980698 h 5383774"/>
              <a:gd name="connsiteX0" fmla="*/ 0 w 4863402"/>
              <a:gd name="connsiteY0" fmla="*/ 900311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900311 h 5383774"/>
              <a:gd name="connsiteX0" fmla="*/ 0 w 4863402"/>
              <a:gd name="connsiteY0" fmla="*/ 900311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900311 h 5383774"/>
              <a:gd name="connsiteX0" fmla="*/ 0 w 4863402"/>
              <a:gd name="connsiteY0" fmla="*/ 870166 h 5383774"/>
              <a:gd name="connsiteX1" fmla="*/ 592852 w 4863402"/>
              <a:gd name="connsiteY1" fmla="*/ 103366 h 5383774"/>
              <a:gd name="connsiteX2" fmla="*/ 4561952 w 4863402"/>
              <a:gd name="connsiteY2" fmla="*/ 967523 h 5383774"/>
              <a:gd name="connsiteX3" fmla="*/ 4863402 w 4863402"/>
              <a:gd name="connsiteY3" fmla="*/ 980698 h 5383774"/>
              <a:gd name="connsiteX4" fmla="*/ 4863402 w 4863402"/>
              <a:gd name="connsiteY4" fmla="*/ 5383774 h 5383774"/>
              <a:gd name="connsiteX5" fmla="*/ 0 w 4863402"/>
              <a:gd name="connsiteY5" fmla="*/ 5383774 h 5383774"/>
              <a:gd name="connsiteX6" fmla="*/ 0 w 4863402"/>
              <a:gd name="connsiteY6" fmla="*/ 870166 h 5383774"/>
              <a:gd name="connsiteX0" fmla="*/ 0 w 4863402"/>
              <a:gd name="connsiteY0" fmla="*/ 860756 h 5374364"/>
              <a:gd name="connsiteX1" fmla="*/ 663191 w 4863402"/>
              <a:gd name="connsiteY1" fmla="*/ 104004 h 5374364"/>
              <a:gd name="connsiteX2" fmla="*/ 4561952 w 4863402"/>
              <a:gd name="connsiteY2" fmla="*/ 958113 h 5374364"/>
              <a:gd name="connsiteX3" fmla="*/ 4863402 w 4863402"/>
              <a:gd name="connsiteY3" fmla="*/ 971288 h 5374364"/>
              <a:gd name="connsiteX4" fmla="*/ 4863402 w 4863402"/>
              <a:gd name="connsiteY4" fmla="*/ 5374364 h 5374364"/>
              <a:gd name="connsiteX5" fmla="*/ 0 w 4863402"/>
              <a:gd name="connsiteY5" fmla="*/ 5374364 h 5374364"/>
              <a:gd name="connsiteX6" fmla="*/ 0 w 4863402"/>
              <a:gd name="connsiteY6" fmla="*/ 860756 h 5374364"/>
              <a:gd name="connsiteX0" fmla="*/ 0 w 4863402"/>
              <a:gd name="connsiteY0" fmla="*/ 885780 h 5399388"/>
              <a:gd name="connsiteX1" fmla="*/ 663191 w 4863402"/>
              <a:gd name="connsiteY1" fmla="*/ 129028 h 5399388"/>
              <a:gd name="connsiteX2" fmla="*/ 4561952 w 4863402"/>
              <a:gd name="connsiteY2" fmla="*/ 983137 h 5399388"/>
              <a:gd name="connsiteX3" fmla="*/ 4863402 w 4863402"/>
              <a:gd name="connsiteY3" fmla="*/ 996312 h 5399388"/>
              <a:gd name="connsiteX4" fmla="*/ 4863402 w 4863402"/>
              <a:gd name="connsiteY4" fmla="*/ 5399388 h 5399388"/>
              <a:gd name="connsiteX5" fmla="*/ 0 w 4863402"/>
              <a:gd name="connsiteY5" fmla="*/ 5399388 h 5399388"/>
              <a:gd name="connsiteX6" fmla="*/ 0 w 4863402"/>
              <a:gd name="connsiteY6" fmla="*/ 885780 h 5399388"/>
              <a:gd name="connsiteX0" fmla="*/ 0 w 4863402"/>
              <a:gd name="connsiteY0" fmla="*/ 756752 h 5270360"/>
              <a:gd name="connsiteX1" fmla="*/ 663191 w 4863402"/>
              <a:gd name="connsiteY1" fmla="*/ 0 h 5270360"/>
              <a:gd name="connsiteX2" fmla="*/ 4561952 w 4863402"/>
              <a:gd name="connsiteY2" fmla="*/ 854109 h 5270360"/>
              <a:gd name="connsiteX3" fmla="*/ 4863402 w 4863402"/>
              <a:gd name="connsiteY3" fmla="*/ 867284 h 5270360"/>
              <a:gd name="connsiteX4" fmla="*/ 4863402 w 4863402"/>
              <a:gd name="connsiteY4" fmla="*/ 5270360 h 5270360"/>
              <a:gd name="connsiteX5" fmla="*/ 0 w 4863402"/>
              <a:gd name="connsiteY5" fmla="*/ 5270360 h 5270360"/>
              <a:gd name="connsiteX6" fmla="*/ 0 w 4863402"/>
              <a:gd name="connsiteY6" fmla="*/ 756752 h 5270360"/>
              <a:gd name="connsiteX0" fmla="*/ 0 w 4863402"/>
              <a:gd name="connsiteY0" fmla="*/ 1078300 h 5591908"/>
              <a:gd name="connsiteX1" fmla="*/ 984738 w 4863402"/>
              <a:gd name="connsiteY1" fmla="*/ 0 h 5591908"/>
              <a:gd name="connsiteX2" fmla="*/ 4561952 w 4863402"/>
              <a:gd name="connsiteY2" fmla="*/ 1175657 h 5591908"/>
              <a:gd name="connsiteX3" fmla="*/ 4863402 w 4863402"/>
              <a:gd name="connsiteY3" fmla="*/ 1188832 h 5591908"/>
              <a:gd name="connsiteX4" fmla="*/ 4863402 w 4863402"/>
              <a:gd name="connsiteY4" fmla="*/ 5591908 h 5591908"/>
              <a:gd name="connsiteX5" fmla="*/ 0 w 4863402"/>
              <a:gd name="connsiteY5" fmla="*/ 5591908 h 5591908"/>
              <a:gd name="connsiteX6" fmla="*/ 0 w 4863402"/>
              <a:gd name="connsiteY6" fmla="*/ 1078300 h 5591908"/>
              <a:gd name="connsiteX0" fmla="*/ 0 w 4863402"/>
              <a:gd name="connsiteY0" fmla="*/ 1198881 h 5712489"/>
              <a:gd name="connsiteX1" fmla="*/ 1055076 w 4863402"/>
              <a:gd name="connsiteY1" fmla="*/ 0 h 5712489"/>
              <a:gd name="connsiteX2" fmla="*/ 4561952 w 4863402"/>
              <a:gd name="connsiteY2" fmla="*/ 1296238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0 w 4863402"/>
              <a:gd name="connsiteY6" fmla="*/ 1198881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96238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96238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86190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561952 w 4863402"/>
              <a:gd name="connsiteY2" fmla="*/ 1286190 h 5712489"/>
              <a:gd name="connsiteX3" fmla="*/ 4863402 w 4863402"/>
              <a:gd name="connsiteY3" fmla="*/ 1309413 h 5712489"/>
              <a:gd name="connsiteX4" fmla="*/ 4863402 w 4863402"/>
              <a:gd name="connsiteY4" fmla="*/ 5712489 h 5712489"/>
              <a:gd name="connsiteX5" fmla="*/ 0 w 4863402"/>
              <a:gd name="connsiteY5" fmla="*/ 5712489 h 5712489"/>
              <a:gd name="connsiteX6" fmla="*/ 30145 w 4863402"/>
              <a:gd name="connsiteY6" fmla="*/ 1218977 h 5712489"/>
              <a:gd name="connsiteX0" fmla="*/ 30145 w 5269559"/>
              <a:gd name="connsiteY0" fmla="*/ 1218977 h 5712489"/>
              <a:gd name="connsiteX1" fmla="*/ 1055076 w 5269559"/>
              <a:gd name="connsiteY1" fmla="*/ 0 h 5712489"/>
              <a:gd name="connsiteX2" fmla="*/ 4561952 w 5269559"/>
              <a:gd name="connsiteY2" fmla="*/ 1286190 h 5712489"/>
              <a:gd name="connsiteX3" fmla="*/ 4863402 w 5269559"/>
              <a:gd name="connsiteY3" fmla="*/ 5712489 h 5712489"/>
              <a:gd name="connsiteX4" fmla="*/ 0 w 5269559"/>
              <a:gd name="connsiteY4" fmla="*/ 5712489 h 5712489"/>
              <a:gd name="connsiteX5" fmla="*/ 30145 w 5269559"/>
              <a:gd name="connsiteY5" fmla="*/ 1218977 h 5712489"/>
              <a:gd name="connsiteX0" fmla="*/ 30145 w 5260007"/>
              <a:gd name="connsiteY0" fmla="*/ 1218977 h 5712489"/>
              <a:gd name="connsiteX1" fmla="*/ 1055076 w 5260007"/>
              <a:gd name="connsiteY1" fmla="*/ 0 h 5712489"/>
              <a:gd name="connsiteX2" fmla="*/ 4531807 w 5260007"/>
              <a:gd name="connsiteY2" fmla="*/ 1497205 h 5712489"/>
              <a:gd name="connsiteX3" fmla="*/ 4863402 w 5260007"/>
              <a:gd name="connsiteY3" fmla="*/ 5712489 h 5712489"/>
              <a:gd name="connsiteX4" fmla="*/ 0 w 5260007"/>
              <a:gd name="connsiteY4" fmla="*/ 5712489 h 5712489"/>
              <a:gd name="connsiteX5" fmla="*/ 30145 w 5260007"/>
              <a:gd name="connsiteY5" fmla="*/ 1218977 h 5712489"/>
              <a:gd name="connsiteX0" fmla="*/ 30145 w 5146848"/>
              <a:gd name="connsiteY0" fmla="*/ 1218977 h 5712489"/>
              <a:gd name="connsiteX1" fmla="*/ 1055076 w 5146848"/>
              <a:gd name="connsiteY1" fmla="*/ 0 h 5712489"/>
              <a:gd name="connsiteX2" fmla="*/ 4531807 w 5146848"/>
              <a:gd name="connsiteY2" fmla="*/ 1497205 h 5712489"/>
              <a:gd name="connsiteX3" fmla="*/ 4863402 w 5146848"/>
              <a:gd name="connsiteY3" fmla="*/ 5712489 h 5712489"/>
              <a:gd name="connsiteX4" fmla="*/ 0 w 5146848"/>
              <a:gd name="connsiteY4" fmla="*/ 5712489 h 5712489"/>
              <a:gd name="connsiteX5" fmla="*/ 30145 w 5146848"/>
              <a:gd name="connsiteY5" fmla="*/ 1218977 h 5712489"/>
              <a:gd name="connsiteX0" fmla="*/ 30145 w 5154344"/>
              <a:gd name="connsiteY0" fmla="*/ 1218977 h 5712489"/>
              <a:gd name="connsiteX1" fmla="*/ 1055076 w 5154344"/>
              <a:gd name="connsiteY1" fmla="*/ 0 h 5712489"/>
              <a:gd name="connsiteX2" fmla="*/ 4572001 w 5154344"/>
              <a:gd name="connsiteY2" fmla="*/ 1657979 h 5712489"/>
              <a:gd name="connsiteX3" fmla="*/ 4863402 w 5154344"/>
              <a:gd name="connsiteY3" fmla="*/ 5712489 h 5712489"/>
              <a:gd name="connsiteX4" fmla="*/ 0 w 5154344"/>
              <a:gd name="connsiteY4" fmla="*/ 5712489 h 5712489"/>
              <a:gd name="connsiteX5" fmla="*/ 30145 w 5154344"/>
              <a:gd name="connsiteY5" fmla="*/ 1218977 h 5712489"/>
              <a:gd name="connsiteX0" fmla="*/ 30145 w 5164275"/>
              <a:gd name="connsiteY0" fmla="*/ 1218977 h 5712489"/>
              <a:gd name="connsiteX1" fmla="*/ 1055076 w 5164275"/>
              <a:gd name="connsiteY1" fmla="*/ 0 h 5712489"/>
              <a:gd name="connsiteX2" fmla="*/ 4622243 w 5164275"/>
              <a:gd name="connsiteY2" fmla="*/ 2019719 h 5712489"/>
              <a:gd name="connsiteX3" fmla="*/ 4863402 w 5164275"/>
              <a:gd name="connsiteY3" fmla="*/ 5712489 h 5712489"/>
              <a:gd name="connsiteX4" fmla="*/ 0 w 5164275"/>
              <a:gd name="connsiteY4" fmla="*/ 5712489 h 5712489"/>
              <a:gd name="connsiteX5" fmla="*/ 30145 w 5164275"/>
              <a:gd name="connsiteY5" fmla="*/ 1218977 h 5712489"/>
              <a:gd name="connsiteX0" fmla="*/ 30145 w 5174885"/>
              <a:gd name="connsiteY0" fmla="*/ 1218977 h 5712489"/>
              <a:gd name="connsiteX1" fmla="*/ 1055076 w 5174885"/>
              <a:gd name="connsiteY1" fmla="*/ 0 h 5712489"/>
              <a:gd name="connsiteX2" fmla="*/ 4672485 w 5174885"/>
              <a:gd name="connsiteY2" fmla="*/ 2491991 h 5712489"/>
              <a:gd name="connsiteX3" fmla="*/ 4863402 w 5174885"/>
              <a:gd name="connsiteY3" fmla="*/ 5712489 h 5712489"/>
              <a:gd name="connsiteX4" fmla="*/ 0 w 5174885"/>
              <a:gd name="connsiteY4" fmla="*/ 5712489 h 5712489"/>
              <a:gd name="connsiteX5" fmla="*/ 30145 w 5174885"/>
              <a:gd name="connsiteY5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672485 w 4863402"/>
              <a:gd name="connsiteY2" fmla="*/ 2491991 h 5712489"/>
              <a:gd name="connsiteX3" fmla="*/ 4863402 w 4863402"/>
              <a:gd name="connsiteY3" fmla="*/ 5712489 h 5712489"/>
              <a:gd name="connsiteX4" fmla="*/ 0 w 4863402"/>
              <a:gd name="connsiteY4" fmla="*/ 5712489 h 5712489"/>
              <a:gd name="connsiteX5" fmla="*/ 30145 w 4863402"/>
              <a:gd name="connsiteY5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722726 w 4863402"/>
              <a:gd name="connsiteY2" fmla="*/ 2642716 h 5712489"/>
              <a:gd name="connsiteX3" fmla="*/ 4863402 w 4863402"/>
              <a:gd name="connsiteY3" fmla="*/ 5712489 h 5712489"/>
              <a:gd name="connsiteX4" fmla="*/ 0 w 4863402"/>
              <a:gd name="connsiteY4" fmla="*/ 5712489 h 5712489"/>
              <a:gd name="connsiteX5" fmla="*/ 30145 w 4863402"/>
              <a:gd name="connsiteY5" fmla="*/ 1218977 h 5712489"/>
              <a:gd name="connsiteX0" fmla="*/ 30145 w 4863402"/>
              <a:gd name="connsiteY0" fmla="*/ 1218977 h 5712489"/>
              <a:gd name="connsiteX1" fmla="*/ 1055076 w 4863402"/>
              <a:gd name="connsiteY1" fmla="*/ 0 h 5712489"/>
              <a:gd name="connsiteX2" fmla="*/ 4722726 w 4863402"/>
              <a:gd name="connsiteY2" fmla="*/ 2642716 h 5712489"/>
              <a:gd name="connsiteX3" fmla="*/ 4863402 w 4863402"/>
              <a:gd name="connsiteY3" fmla="*/ 5712489 h 5712489"/>
              <a:gd name="connsiteX4" fmla="*/ 0 w 4863402"/>
              <a:gd name="connsiteY4" fmla="*/ 5712489 h 5712489"/>
              <a:gd name="connsiteX5" fmla="*/ 30145 w 4863402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642716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642716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713054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72967"/>
              <a:gd name="connsiteY0" fmla="*/ 1218977 h 5712489"/>
              <a:gd name="connsiteX1" fmla="*/ 1055076 w 4772967"/>
              <a:gd name="connsiteY1" fmla="*/ 0 h 5712489"/>
              <a:gd name="connsiteX2" fmla="*/ 4722726 w 4772967"/>
              <a:gd name="connsiteY2" fmla="*/ 2713054 h 5712489"/>
              <a:gd name="connsiteX3" fmla="*/ 4772967 w 4772967"/>
              <a:gd name="connsiteY3" fmla="*/ 5702441 h 5712489"/>
              <a:gd name="connsiteX4" fmla="*/ 0 w 4772967"/>
              <a:gd name="connsiteY4" fmla="*/ 5712489 h 5712489"/>
              <a:gd name="connsiteX5" fmla="*/ 30145 w 4772967"/>
              <a:gd name="connsiteY5" fmla="*/ 1218977 h 5712489"/>
              <a:gd name="connsiteX0" fmla="*/ 30145 w 4722731"/>
              <a:gd name="connsiteY0" fmla="*/ 1218977 h 5712489"/>
              <a:gd name="connsiteX1" fmla="*/ 1055076 w 4722731"/>
              <a:gd name="connsiteY1" fmla="*/ 0 h 5712489"/>
              <a:gd name="connsiteX2" fmla="*/ 4722726 w 4722731"/>
              <a:gd name="connsiteY2" fmla="*/ 2713054 h 5712489"/>
              <a:gd name="connsiteX3" fmla="*/ 4360984 w 4722731"/>
              <a:gd name="connsiteY3" fmla="*/ 5682345 h 5712489"/>
              <a:gd name="connsiteX4" fmla="*/ 0 w 4722731"/>
              <a:gd name="connsiteY4" fmla="*/ 5712489 h 5712489"/>
              <a:gd name="connsiteX5" fmla="*/ 30145 w 4722731"/>
              <a:gd name="connsiteY5" fmla="*/ 1218977 h 5712489"/>
              <a:gd name="connsiteX0" fmla="*/ 30145 w 4722747"/>
              <a:gd name="connsiteY0" fmla="*/ 1218977 h 5712489"/>
              <a:gd name="connsiteX1" fmla="*/ 1055076 w 4722747"/>
              <a:gd name="connsiteY1" fmla="*/ 0 h 5712489"/>
              <a:gd name="connsiteX2" fmla="*/ 4722726 w 4722747"/>
              <a:gd name="connsiteY2" fmla="*/ 2713054 h 5712489"/>
              <a:gd name="connsiteX3" fmla="*/ 4642338 w 4722747"/>
              <a:gd name="connsiteY3" fmla="*/ 5672297 h 5712489"/>
              <a:gd name="connsiteX4" fmla="*/ 0 w 4722747"/>
              <a:gd name="connsiteY4" fmla="*/ 5712489 h 5712489"/>
              <a:gd name="connsiteX5" fmla="*/ 30145 w 4722747"/>
              <a:gd name="connsiteY5" fmla="*/ 1218977 h 5712489"/>
              <a:gd name="connsiteX0" fmla="*/ 30145 w 4722757"/>
              <a:gd name="connsiteY0" fmla="*/ 1218977 h 5712489"/>
              <a:gd name="connsiteX1" fmla="*/ 1055076 w 4722757"/>
              <a:gd name="connsiteY1" fmla="*/ 0 h 5712489"/>
              <a:gd name="connsiteX2" fmla="*/ 4722726 w 4722757"/>
              <a:gd name="connsiteY2" fmla="*/ 2713054 h 5712489"/>
              <a:gd name="connsiteX3" fmla="*/ 4642338 w 4722757"/>
              <a:gd name="connsiteY3" fmla="*/ 5672297 h 5712489"/>
              <a:gd name="connsiteX4" fmla="*/ 0 w 4722757"/>
              <a:gd name="connsiteY4" fmla="*/ 5712489 h 5712489"/>
              <a:gd name="connsiteX5" fmla="*/ 30145 w 4722757"/>
              <a:gd name="connsiteY5" fmla="*/ 1218977 h 5712489"/>
              <a:gd name="connsiteX0" fmla="*/ 30145 w 4722853"/>
              <a:gd name="connsiteY0" fmla="*/ 1218977 h 5712489"/>
              <a:gd name="connsiteX1" fmla="*/ 1055076 w 4722853"/>
              <a:gd name="connsiteY1" fmla="*/ 0 h 5712489"/>
              <a:gd name="connsiteX2" fmla="*/ 4722726 w 4722853"/>
              <a:gd name="connsiteY2" fmla="*/ 2713054 h 5712489"/>
              <a:gd name="connsiteX3" fmla="*/ 4692580 w 4722853"/>
              <a:gd name="connsiteY3" fmla="*/ 5702442 h 5712489"/>
              <a:gd name="connsiteX4" fmla="*/ 0 w 4722853"/>
              <a:gd name="connsiteY4" fmla="*/ 5712489 h 5712489"/>
              <a:gd name="connsiteX5" fmla="*/ 30145 w 4722853"/>
              <a:gd name="connsiteY5" fmla="*/ 1218977 h 5712489"/>
              <a:gd name="connsiteX0" fmla="*/ 30145 w 4722853"/>
              <a:gd name="connsiteY0" fmla="*/ 1218977 h 5712489"/>
              <a:gd name="connsiteX1" fmla="*/ 1055076 w 4722853"/>
              <a:gd name="connsiteY1" fmla="*/ 0 h 5712489"/>
              <a:gd name="connsiteX2" fmla="*/ 4722726 w 4722853"/>
              <a:gd name="connsiteY2" fmla="*/ 2713054 h 5712489"/>
              <a:gd name="connsiteX3" fmla="*/ 4692580 w 4722853"/>
              <a:gd name="connsiteY3" fmla="*/ 5702442 h 5712489"/>
              <a:gd name="connsiteX4" fmla="*/ 0 w 4722853"/>
              <a:gd name="connsiteY4" fmla="*/ 5712489 h 5712489"/>
              <a:gd name="connsiteX5" fmla="*/ 30145 w 4722853"/>
              <a:gd name="connsiteY5" fmla="*/ 1218977 h 5712489"/>
              <a:gd name="connsiteX0" fmla="*/ 7244 w 4726078"/>
              <a:gd name="connsiteY0" fmla="*/ 1245103 h 5712489"/>
              <a:gd name="connsiteX1" fmla="*/ 1058301 w 4726078"/>
              <a:gd name="connsiteY1" fmla="*/ 0 h 5712489"/>
              <a:gd name="connsiteX2" fmla="*/ 4725951 w 4726078"/>
              <a:gd name="connsiteY2" fmla="*/ 2713054 h 5712489"/>
              <a:gd name="connsiteX3" fmla="*/ 4695805 w 4726078"/>
              <a:gd name="connsiteY3" fmla="*/ 5702442 h 5712489"/>
              <a:gd name="connsiteX4" fmla="*/ 3225 w 4726078"/>
              <a:gd name="connsiteY4" fmla="*/ 5712489 h 5712489"/>
              <a:gd name="connsiteX5" fmla="*/ 7244 w 4726078"/>
              <a:gd name="connsiteY5" fmla="*/ 1245103 h 5712489"/>
              <a:gd name="connsiteX0" fmla="*/ 4019 w 4722853"/>
              <a:gd name="connsiteY0" fmla="*/ 1245103 h 5712489"/>
              <a:gd name="connsiteX1" fmla="*/ 1055076 w 4722853"/>
              <a:gd name="connsiteY1" fmla="*/ 0 h 5712489"/>
              <a:gd name="connsiteX2" fmla="*/ 4722726 w 4722853"/>
              <a:gd name="connsiteY2" fmla="*/ 2713054 h 5712489"/>
              <a:gd name="connsiteX3" fmla="*/ 4692580 w 4722853"/>
              <a:gd name="connsiteY3" fmla="*/ 5702442 h 5712489"/>
              <a:gd name="connsiteX4" fmla="*/ 0 w 4722853"/>
              <a:gd name="connsiteY4" fmla="*/ 5712489 h 5712489"/>
              <a:gd name="connsiteX5" fmla="*/ 4019 w 4722853"/>
              <a:gd name="connsiteY5" fmla="*/ 1245103 h 571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2853" h="5712489">
                <a:moveTo>
                  <a:pt x="4019" y="1245103"/>
                </a:moveTo>
                <a:cubicBezTo>
                  <a:pt x="583474" y="544231"/>
                  <a:pt x="535911" y="595049"/>
                  <a:pt x="1055076" y="0"/>
                </a:cubicBezTo>
                <a:lnTo>
                  <a:pt x="4722726" y="2713054"/>
                </a:lnTo>
                <a:cubicBezTo>
                  <a:pt x="4724401" y="3835957"/>
                  <a:pt x="4709326" y="4633130"/>
                  <a:pt x="4692580" y="5702442"/>
                </a:cubicBezTo>
                <a:lnTo>
                  <a:pt x="0" y="5712489"/>
                </a:lnTo>
                <a:cubicBezTo>
                  <a:pt x="10048" y="4214652"/>
                  <a:pt x="20097" y="2734231"/>
                  <a:pt x="4019" y="1245103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565191" y="741829"/>
            <a:ext cx="6576860" cy="5227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6" name="Τίτλος 1"/>
          <p:cNvSpPr txBox="1">
            <a:spLocks/>
          </p:cNvSpPr>
          <p:nvPr userDrawn="1"/>
        </p:nvSpPr>
        <p:spPr>
          <a:xfrm>
            <a:off x="5220850" y="2061642"/>
            <a:ext cx="3744431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402407" y="2647537"/>
            <a:ext cx="3148740" cy="3049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Θέση περιεχομένου 28"/>
          <p:cNvSpPr>
            <a:spLocks noGrp="1"/>
          </p:cNvSpPr>
          <p:nvPr>
            <p:ph sz="quarter" idx="10"/>
          </p:nvPr>
        </p:nvSpPr>
        <p:spPr>
          <a:xfrm>
            <a:off x="5402263" y="2061641"/>
            <a:ext cx="3149600" cy="3259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C000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C000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C000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C000"/>
                </a:solidFill>
              </a:defRPr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 userDrawn="1"/>
        </p:nvCxnSpPr>
        <p:spPr>
          <a:xfrm>
            <a:off x="5402263" y="2454924"/>
            <a:ext cx="374173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56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7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94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23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39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37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007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733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50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559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189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0956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8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28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76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380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77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98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626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4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42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60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76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7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822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2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09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41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35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911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559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847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586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22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5403126" y="5996692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721747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02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99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973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24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09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543803" y="259083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630225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344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43803" y="259083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7331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44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2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19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9829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4743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629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572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70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059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16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366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805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54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2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57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46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5543803" y="449998"/>
            <a:ext cx="3320779" cy="597913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934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8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4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62" r:id="rId4"/>
    <p:sldLayoutId id="2147483778" r:id="rId5"/>
    <p:sldLayoutId id="2147483779" r:id="rId6"/>
    <p:sldLayoutId id="21474838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A6EE-451B-4B00-B94E-44CC9CF721D6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189A-953D-4E06-9634-382F3D090E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90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5C5F-618D-41E0-9E15-52F0328719DC}" type="datetimeFigureOut">
              <a:rPr lang="el-GR" smtClean="0"/>
              <a:t>9/7/2023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7FC7-AAC5-4E3B-BE4B-DC236C2ABA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3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2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B8E5C82-2817-4779-AFEC-BCF63DCE2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6" y="1863243"/>
            <a:ext cx="3779848" cy="4993057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6311" y="2538658"/>
            <a:ext cx="33990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Floating profile inserted into the leaf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The panel is glued over the floating profile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Offers a flexibility between the internal and the external part of the panel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18B87E1-13A6-4EF6-8B9F-FE8974E2C0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81905" r="60414" b="8930"/>
          <a:stretch/>
        </p:blipFill>
        <p:spPr>
          <a:xfrm flipH="1">
            <a:off x="4210506" y="3997525"/>
            <a:ext cx="911486" cy="1924304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852B8DC8-01C6-42A3-A33A-1576D54647FF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4.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0EB4320-7068-4719-AC27-9B2E0448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6" y="1863243"/>
            <a:ext cx="3779848" cy="4993057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6311" y="2463436"/>
            <a:ext cx="38276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</a:rPr>
              <a:t>Continuous sealing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Frame:</a:t>
            </a:r>
          </a:p>
          <a:p>
            <a:pPr marL="742950" lvl="1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Perimetrical with EPDM gaskets</a:t>
            </a:r>
          </a:p>
          <a:p>
            <a:pPr marL="742950" lvl="1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Pre-fabricated EPDM corner gaskets</a:t>
            </a:r>
          </a:p>
          <a:p>
            <a:pPr marL="285750" lvl="1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Sash:</a:t>
            </a:r>
          </a:p>
          <a:p>
            <a:pPr marL="742950" lvl="2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Perimetrical with PVD</a:t>
            </a:r>
          </a:p>
          <a:p>
            <a:pPr marL="742950" lvl="2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PVC corner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CE26BFD-06B9-478D-B283-02FF754940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2" t="-3687"/>
          <a:stretch/>
        </p:blipFill>
        <p:spPr>
          <a:xfrm>
            <a:off x="7083187" y="191070"/>
            <a:ext cx="1879519" cy="55437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92F4240-9DFB-424C-8009-97AEA58B3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1" t="81024" r="16710" b="6086"/>
          <a:stretch/>
        </p:blipFill>
        <p:spPr>
          <a:xfrm>
            <a:off x="2940500" y="5719996"/>
            <a:ext cx="1252088" cy="843409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sp>
        <p:nvSpPr>
          <p:cNvPr id="17" name="Τίτλος 1">
            <a:extLst>
              <a:ext uri="{FF2B5EF4-FFF2-40B4-BE49-F238E27FC236}">
                <a16:creationId xmlns:a16="http://schemas.microsoft.com/office/drawing/2014/main" id="{C4E382B8-C00C-4222-A82B-6EBB3D9772A5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4.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14FCFF-0C90-4267-A58B-83EB649A5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6311" y="2538658"/>
            <a:ext cx="33990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Wide range of locking systems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3-point or  5-point lock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Standard or a security 6-pin or 12-pin cylinder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Electric lock is also available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Τίτλος 1">
            <a:extLst>
              <a:ext uri="{FF2B5EF4-FFF2-40B4-BE49-F238E27FC236}">
                <a16:creationId xmlns:a16="http://schemas.microsoft.com/office/drawing/2014/main" id="{DAA58ACF-3448-4887-BE0D-500EDFF1B3B0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4.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3237" y="2738712"/>
            <a:ext cx="50109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ALUMIL‘s cylindrical </a:t>
            </a:r>
            <a:r>
              <a:rPr lang="en-US" dirty="0" err="1">
                <a:solidFill>
                  <a:schemeClr val="bg1"/>
                </a:solidFill>
              </a:rPr>
              <a:t>aluminium</a:t>
            </a:r>
            <a:r>
              <a:rPr lang="en-US" dirty="0">
                <a:solidFill>
                  <a:schemeClr val="bg1"/>
                </a:solidFill>
              </a:rPr>
              <a:t> hinges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Perfectly fitted and aligned so as to offer a 3D micro adjustment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Ideal for leaves up to 160 Kg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0045" y="5073115"/>
            <a:ext cx="2661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Concealed hinges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Modern aesthetics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For leaves up to 120 Kg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DB2CEB-7EDD-40AA-8588-FBE543C3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2" y="2249949"/>
            <a:ext cx="2292096" cy="25359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A5E42C-93DB-4D28-B557-97483B7A2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95" y="4785885"/>
            <a:ext cx="1658112" cy="1834896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89BB9C6A-3B89-490F-BB3D-7367A34B602D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4.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19793" r="-11309" b="12919"/>
          <a:stretch/>
        </p:blipFill>
        <p:spPr>
          <a:xfrm>
            <a:off x="6247446" y="3571875"/>
            <a:ext cx="3238090" cy="3286125"/>
          </a:xfrm>
          <a:prstGeom prst="diamond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6311" y="2538658"/>
            <a:ext cx="32380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</a:rPr>
              <a:t>Standard </a:t>
            </a:r>
            <a:r>
              <a:rPr lang="de-DE" dirty="0" err="1">
                <a:solidFill>
                  <a:schemeClr val="bg1"/>
                </a:solidFill>
              </a:rPr>
              <a:t>door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handles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ALUMIL </a:t>
            </a:r>
            <a:r>
              <a:rPr lang="de-DE" dirty="0" err="1">
                <a:solidFill>
                  <a:schemeClr val="bg1"/>
                </a:solidFill>
              </a:rPr>
              <a:t>patented</a:t>
            </a:r>
            <a:r>
              <a:rPr lang="de-DE" dirty="0">
                <a:solidFill>
                  <a:schemeClr val="bg1"/>
                </a:solidFill>
              </a:rPr>
              <a:t> design </a:t>
            </a:r>
            <a:r>
              <a:rPr lang="en-GB" dirty="0">
                <a:solidFill>
                  <a:schemeClr val="bg1"/>
                </a:solidFill>
              </a:rPr>
              <a:t>available in various </a:t>
            </a:r>
            <a:r>
              <a:rPr lang="en-GB" dirty="0" err="1">
                <a:solidFill>
                  <a:schemeClr val="bg1"/>
                </a:solidFill>
              </a:rPr>
              <a:t>colors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de-DE" dirty="0" err="1">
                <a:solidFill>
                  <a:schemeClr val="bg1"/>
                </a:solidFill>
              </a:rPr>
              <a:t>tainless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steel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exterior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bars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available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various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lenghts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/>
          <a:stretch/>
        </p:blipFill>
        <p:spPr>
          <a:xfrm>
            <a:off x="2629264" y="2396715"/>
            <a:ext cx="2343012" cy="446128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r="4378"/>
          <a:stretch/>
        </p:blipFill>
        <p:spPr>
          <a:xfrm>
            <a:off x="-3134" y="2396715"/>
            <a:ext cx="2404778" cy="4461285"/>
          </a:xfrm>
          <a:prstGeom prst="rect">
            <a:avLst/>
          </a:prstGeom>
        </p:spPr>
      </p:pic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Τίτλος 1">
            <a:extLst>
              <a:ext uri="{FF2B5EF4-FFF2-40B4-BE49-F238E27FC236}">
                <a16:creationId xmlns:a16="http://schemas.microsoft.com/office/drawing/2014/main" id="{62CE1569-6188-4C0D-A403-82AEA1EE2072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4. </a:t>
            </a:r>
            <a:r>
              <a:rPr lang="x-none" sz="2400" b="1" dirty="0">
                <a:solidFill>
                  <a:srgbClr val="FFC000"/>
                </a:solidFill>
              </a:rPr>
              <a:t>Security and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x-none" sz="2400" b="1" dirty="0">
                <a:solidFill>
                  <a:srgbClr val="FFC000"/>
                </a:solidFill>
              </a:rPr>
              <a:t>functionality</a:t>
            </a:r>
            <a:endParaRPr lang="el-G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8D7259C1-541A-4757-BB3B-540E857A5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2" y="4248686"/>
            <a:ext cx="4529721" cy="2609314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041"/>
              </a:clrFrom>
              <a:clrTo>
                <a:srgbClr val="404041">
                  <a:alpha val="0"/>
                </a:srgbClr>
              </a:clrTo>
            </a:clrChange>
          </a:blip>
          <a:srcRect t="13349"/>
          <a:stretch/>
        </p:blipFill>
        <p:spPr>
          <a:xfrm>
            <a:off x="123579" y="2201920"/>
            <a:ext cx="9026689" cy="3227330"/>
          </a:xfrm>
          <a:prstGeom prst="rect">
            <a:avLst/>
          </a:prstGeom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Benefits</a:t>
            </a:r>
          </a:p>
        </p:txBody>
      </p:sp>
      <p:cxnSp>
        <p:nvCxnSpPr>
          <p:cNvPr id="4" name="Ευθεία γραμμή σύνδεσης 3"/>
          <p:cNvCxnSpPr/>
          <p:nvPr/>
        </p:nvCxnSpPr>
        <p:spPr>
          <a:xfrm flipH="1">
            <a:off x="5291163" y="2056621"/>
            <a:ext cx="3851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Τίτλος 1"/>
          <p:cNvSpPr txBox="1">
            <a:spLocks/>
          </p:cNvSpPr>
          <p:nvPr/>
        </p:nvSpPr>
        <p:spPr>
          <a:xfrm>
            <a:off x="5291163" y="1652869"/>
            <a:ext cx="379568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5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l-GR" sz="2400" b="1" dirty="0">
                <a:solidFill>
                  <a:srgbClr val="FFC000"/>
                </a:solidFill>
              </a:rPr>
              <a:t>Certifications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958081" y="5244723"/>
            <a:ext cx="3952240" cy="108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C000"/>
                </a:solidFill>
              </a:rPr>
              <a:t>Thank you for your attention</a:t>
            </a:r>
            <a:endParaRPr lang="el-GR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6242527" y="5581273"/>
            <a:ext cx="2438405" cy="7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EC710857-F4DD-4A38-A380-C748DFB7B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Θέση κειμένου 5">
            <a:extLst>
              <a:ext uri="{FF2B5EF4-FFF2-40B4-BE49-F238E27FC236}">
                <a16:creationId xmlns:a16="http://schemas.microsoft.com/office/drawing/2014/main" id="{FCC50A8D-C1F4-46A0-BCB7-C7BF025ACCB8}"/>
              </a:ext>
            </a:extLst>
          </p:cNvPr>
          <p:cNvSpPr txBox="1">
            <a:spLocks/>
          </p:cNvSpPr>
          <p:nvPr/>
        </p:nvSpPr>
        <p:spPr>
          <a:xfrm>
            <a:off x="5402406" y="2647537"/>
            <a:ext cx="3149457" cy="30498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SUPREME SD77 is ALUMIL’s system for high quality entrance doors requiring</a:t>
            </a:r>
            <a:r>
              <a:rPr lang="el-GR" sz="18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modern coplanar design between wall – frame - leaf</a:t>
            </a:r>
            <a:endParaRPr lang="el-GR" sz="1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high performance </a:t>
            </a:r>
            <a:endParaRPr lang="el-GR" sz="1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emphasis on safety</a:t>
            </a:r>
            <a:endParaRPr lang="el-GR" sz="18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FFC000"/>
              </a:buClr>
              <a:buFont typeface="Calibri" panose="020F0502020204030204" pitchFamily="34" charset="0"/>
              <a:buChar char="/"/>
            </a:pP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4" name="Θέση περιεχομένου 8">
            <a:extLst>
              <a:ext uri="{FF2B5EF4-FFF2-40B4-BE49-F238E27FC236}">
                <a16:creationId xmlns:a16="http://schemas.microsoft.com/office/drawing/2014/main" id="{280BFE04-01C8-435B-B63E-B61F6AD67AD0}"/>
              </a:ext>
            </a:extLst>
          </p:cNvPr>
          <p:cNvSpPr txBox="1">
            <a:spLocks/>
          </p:cNvSpPr>
          <p:nvPr/>
        </p:nvSpPr>
        <p:spPr>
          <a:xfrm>
            <a:off x="5402263" y="2061641"/>
            <a:ext cx="3149600" cy="32595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FFC000"/>
                </a:solidFill>
              </a:rPr>
              <a:t>What</a:t>
            </a:r>
            <a:endParaRPr lang="el-G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39A4A4D0-4D32-4E09-9001-5EE5C4F97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Θέση κειμένου 5"/>
          <p:cNvSpPr>
            <a:spLocks noGrp="1"/>
          </p:cNvSpPr>
          <p:nvPr>
            <p:ph type="body" sz="half" idx="4294967295"/>
          </p:nvPr>
        </p:nvSpPr>
        <p:spPr>
          <a:xfrm>
            <a:off x="5402263" y="2647950"/>
            <a:ext cx="3741737" cy="3309938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SUPREME SD77 can be combined perfectly with the casement series SUPREME S77 to provide complete architectural solutions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Increase margins at the middle -high end market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Offer a wide variety of entrance doors typologies of high performance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4294967295"/>
          </p:nvPr>
        </p:nvSpPr>
        <p:spPr>
          <a:xfrm>
            <a:off x="5402263" y="2074460"/>
            <a:ext cx="3741737" cy="3131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Why</a:t>
            </a:r>
            <a:endParaRPr lang="el-G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16310" y="2525192"/>
            <a:ext cx="37133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Frame width 77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mm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Sash width 77 mm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Combined either with </a:t>
            </a:r>
            <a:r>
              <a:rPr lang="en-US" dirty="0" err="1">
                <a:solidFill>
                  <a:schemeClr val="bg1"/>
                </a:solidFill>
              </a:rPr>
              <a:t>aluminium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or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glass panels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Glazing thickness 23 up to 59 mm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542ABF61-8661-4FC7-BD3E-D7FA8CB23BE2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1. </a:t>
            </a:r>
            <a:r>
              <a:rPr lang="el-GR" sz="2400" b="1" dirty="0" err="1">
                <a:solidFill>
                  <a:srgbClr val="FFC000"/>
                </a:solidFill>
              </a:rPr>
              <a:t>Flexibility</a:t>
            </a:r>
            <a:r>
              <a:rPr lang="el-GR" sz="2400" b="1" dirty="0">
                <a:solidFill>
                  <a:srgbClr val="FFC000"/>
                </a:solidFill>
              </a:rPr>
              <a:t> of </a:t>
            </a:r>
            <a:r>
              <a:rPr lang="el-GR" sz="2400" b="1" dirty="0" err="1">
                <a:solidFill>
                  <a:srgbClr val="FFC000"/>
                </a:solidFill>
              </a:rPr>
              <a:t>construction</a:t>
            </a:r>
            <a:endParaRPr lang="el-GR" sz="2400" b="1" dirty="0">
              <a:solidFill>
                <a:srgbClr val="FFC000"/>
              </a:solidFill>
            </a:endParaRP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7E49D71-764C-43F1-8E52-5057A10691BB}"/>
              </a:ext>
            </a:extLst>
          </p:cNvPr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BF537C-8B56-4709-ABF5-D7FC6612D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044"/>
            <a:ext cx="5633192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7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1176" y="2636655"/>
            <a:ext cx="2292824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bg1"/>
                </a:solidFill>
              </a:rPr>
              <a:t>Implementation of </a:t>
            </a:r>
            <a:r>
              <a:rPr lang="el-GR" dirty="0" err="1">
                <a:solidFill>
                  <a:schemeClr val="bg1"/>
                </a:solidFill>
              </a:rPr>
              <a:t>all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entrance doors </a:t>
            </a:r>
            <a:r>
              <a:rPr lang="el-GR" dirty="0" err="1">
                <a:solidFill>
                  <a:schemeClr val="bg1"/>
                </a:solidFill>
              </a:rPr>
              <a:t>typologies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Inwards / outwards opening</a:t>
            </a:r>
          </a:p>
          <a:p>
            <a:pPr marL="285750" indent="-285750"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l-GR" dirty="0">
                <a:solidFill>
                  <a:schemeClr val="bg1"/>
                </a:solidFill>
              </a:rPr>
              <a:t>p </a:t>
            </a:r>
            <a:r>
              <a:rPr lang="el-GR" dirty="0" err="1">
                <a:solidFill>
                  <a:schemeClr val="bg1"/>
                </a:solidFill>
              </a:rPr>
              <a:t>to</a:t>
            </a:r>
            <a:r>
              <a:rPr lang="el-GR" dirty="0">
                <a:solidFill>
                  <a:schemeClr val="bg1"/>
                </a:solidFill>
              </a:rPr>
              <a:t> 1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l-GR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 K</a:t>
            </a:r>
            <a:r>
              <a:rPr lang="el-GR" dirty="0">
                <a:solidFill>
                  <a:schemeClr val="bg1"/>
                </a:solidFill>
              </a:rPr>
              <a:t>g/</a:t>
            </a:r>
            <a:r>
              <a:rPr lang="en-US" dirty="0">
                <a:solidFill>
                  <a:schemeClr val="bg1"/>
                </a:solidFill>
              </a:rPr>
              <a:t>leaf</a:t>
            </a:r>
            <a:r>
              <a:rPr lang="el-G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2">
            <a:clrChange>
              <a:clrFrom>
                <a:srgbClr val="404041"/>
              </a:clrFrom>
              <a:clrTo>
                <a:srgbClr val="40404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73994"/>
            <a:ext cx="7258050" cy="4070290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09BD2AA2-2A22-4BD6-933F-84B746768726}"/>
              </a:ext>
            </a:extLst>
          </p:cNvPr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1. </a:t>
            </a:r>
            <a:r>
              <a:rPr lang="el-GR" sz="2400" b="1" dirty="0" err="1">
                <a:solidFill>
                  <a:srgbClr val="FFC000"/>
                </a:solidFill>
              </a:rPr>
              <a:t>Flexibility</a:t>
            </a:r>
            <a:r>
              <a:rPr lang="el-GR" sz="2400" b="1" dirty="0">
                <a:solidFill>
                  <a:srgbClr val="FFC000"/>
                </a:solidFill>
              </a:rPr>
              <a:t> of </a:t>
            </a:r>
            <a:r>
              <a:rPr lang="el-GR" sz="2400" b="1" dirty="0" err="1">
                <a:solidFill>
                  <a:srgbClr val="FFC000"/>
                </a:solidFill>
              </a:rPr>
              <a:t>construction</a:t>
            </a:r>
            <a:endParaRPr lang="el-GR" sz="2400" b="1" dirty="0">
              <a:solidFill>
                <a:srgbClr val="FFC000"/>
              </a:solidFill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6F6C1FE5-B350-4E63-ADC9-D85E59BA4162}"/>
              </a:ext>
            </a:extLst>
          </p:cNvPr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5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16311" y="2647536"/>
            <a:ext cx="3465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l-GR" dirty="0" err="1">
                <a:solidFill>
                  <a:schemeClr val="bg1"/>
                </a:solidFill>
              </a:rPr>
              <a:t>asy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safe </a:t>
            </a:r>
            <a:r>
              <a:rPr lang="el-GR" dirty="0" err="1">
                <a:solidFill>
                  <a:schemeClr val="bg1"/>
                </a:solidFill>
              </a:rPr>
              <a:t>access</a:t>
            </a:r>
            <a:r>
              <a:rPr lang="en-US" dirty="0">
                <a:solidFill>
                  <a:schemeClr val="bg1"/>
                </a:solidFill>
              </a:rPr>
              <a:t> for kids and people with special needs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Low threshold of only 22 mm height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Special slip-resistant design</a:t>
            </a:r>
          </a:p>
        </p:txBody>
      </p:sp>
      <p:cxnSp>
        <p:nvCxnSpPr>
          <p:cNvPr id="26" name="Ευθεία γραμμή σύνδεσης 25"/>
          <p:cNvCxnSpPr/>
          <p:nvPr/>
        </p:nvCxnSpPr>
        <p:spPr>
          <a:xfrm flipH="1">
            <a:off x="6047303" y="4982767"/>
            <a:ext cx="0" cy="828000"/>
          </a:xfrm>
          <a:prstGeom prst="line">
            <a:avLst/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23041" y="521210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22 mm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C000"/>
                </a:solidFill>
              </a:rPr>
              <a:t>2. Easy access</a:t>
            </a:r>
            <a:endParaRPr lang="el-GR" sz="2400" b="1" dirty="0">
              <a:solidFill>
                <a:srgbClr val="FFC000"/>
              </a:solidFill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36407" t="47018" r="47168" b="37699"/>
          <a:stretch/>
        </p:blipFill>
        <p:spPr>
          <a:xfrm>
            <a:off x="6157165" y="4871730"/>
            <a:ext cx="2985471" cy="1164378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7355AD2E-081F-471D-B19D-35F5ED124F59}"/>
              </a:ext>
            </a:extLst>
          </p:cNvPr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</p:spTree>
    <p:extLst>
      <p:ext uri="{BB962C8B-B14F-4D97-AF65-F5344CB8AC3E}">
        <p14:creationId xmlns:p14="http://schemas.microsoft.com/office/powerpoint/2010/main" val="40469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EADE72A-0AB6-40B6-BB46-CC0BAEBF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6" y="1863243"/>
            <a:ext cx="3779848" cy="4993057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3</a:t>
            </a:r>
            <a:r>
              <a:rPr lang="en-US" sz="2400" b="1" dirty="0">
                <a:solidFill>
                  <a:srgbClr val="FFC000"/>
                </a:solidFill>
              </a:rPr>
              <a:t>. Energy saving</a:t>
            </a:r>
            <a:endParaRPr lang="el-GR" sz="2400" b="1" dirty="0">
              <a:solidFill>
                <a:srgbClr val="FFC000"/>
              </a:solidFill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Ρόμβος 10">
            <a:extLst>
              <a:ext uri="{FF2B5EF4-FFF2-40B4-BE49-F238E27FC236}">
                <a16:creationId xmlns:a16="http://schemas.microsoft.com/office/drawing/2014/main" id="{EAF10955-9BC2-470E-A787-27B8ABBED84A}"/>
              </a:ext>
            </a:extLst>
          </p:cNvPr>
          <p:cNvSpPr/>
          <p:nvPr/>
        </p:nvSpPr>
        <p:spPr>
          <a:xfrm>
            <a:off x="3806166" y="5988600"/>
            <a:ext cx="540000" cy="54000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l-GR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69B9577-60A0-4C59-8177-BFFDFA8C0A7D}"/>
              </a:ext>
            </a:extLst>
          </p:cNvPr>
          <p:cNvSpPr/>
          <p:nvPr/>
        </p:nvSpPr>
        <p:spPr>
          <a:xfrm>
            <a:off x="5019818" y="5877276"/>
            <a:ext cx="2563365" cy="7626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dirty="0">
                <a:solidFill>
                  <a:schemeClr val="tx1"/>
                </a:solidFill>
              </a:rPr>
              <a:t>PVC profile perimetrically of the frame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A2E3847E-9FEC-4456-9F49-AEC481211867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4346166" y="6258600"/>
            <a:ext cx="67365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Ρόμβος 16">
            <a:extLst>
              <a:ext uri="{FF2B5EF4-FFF2-40B4-BE49-F238E27FC236}">
                <a16:creationId xmlns:a16="http://schemas.microsoft.com/office/drawing/2014/main" id="{2E33240D-77B3-4C8D-8877-8A820AF0DC69}"/>
              </a:ext>
            </a:extLst>
          </p:cNvPr>
          <p:cNvSpPr/>
          <p:nvPr/>
        </p:nvSpPr>
        <p:spPr>
          <a:xfrm>
            <a:off x="2916552" y="5181403"/>
            <a:ext cx="540000" cy="54000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4B9D518-8D31-4443-AFDD-07A61C7A603C}"/>
              </a:ext>
            </a:extLst>
          </p:cNvPr>
          <p:cNvSpPr/>
          <p:nvPr/>
        </p:nvSpPr>
        <p:spPr>
          <a:xfrm>
            <a:off x="160961" y="5181403"/>
            <a:ext cx="2397057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dirty="0">
                <a:solidFill>
                  <a:schemeClr val="tx1"/>
                </a:solidFill>
              </a:rPr>
              <a:t>Insulated bars inserted into the profiles</a:t>
            </a:r>
          </a:p>
        </p:txBody>
      </p: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BD461DD6-D4FE-4130-9D7C-ADF621FFFA74}"/>
              </a:ext>
            </a:extLst>
          </p:cNvPr>
          <p:cNvCxnSpPr>
            <a:cxnSpLocks/>
            <a:stCxn id="17" idx="1"/>
            <a:endCxn id="18" idx="3"/>
          </p:cNvCxnSpPr>
          <p:nvPr/>
        </p:nvCxnSpPr>
        <p:spPr>
          <a:xfrm flipH="1">
            <a:off x="2558018" y="5451403"/>
            <a:ext cx="35853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Ρόμβος 22">
            <a:extLst>
              <a:ext uri="{FF2B5EF4-FFF2-40B4-BE49-F238E27FC236}">
                <a16:creationId xmlns:a16="http://schemas.microsoft.com/office/drawing/2014/main" id="{1D374B76-5A49-4B17-A4A6-0F8AD1C7718C}"/>
              </a:ext>
            </a:extLst>
          </p:cNvPr>
          <p:cNvSpPr/>
          <p:nvPr/>
        </p:nvSpPr>
        <p:spPr>
          <a:xfrm>
            <a:off x="3806166" y="4177895"/>
            <a:ext cx="540000" cy="54000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l-GR" dirty="0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E70B96EC-AEEF-4412-ABD9-889B8642FBD6}"/>
              </a:ext>
            </a:extLst>
          </p:cNvPr>
          <p:cNvSpPr/>
          <p:nvPr/>
        </p:nvSpPr>
        <p:spPr>
          <a:xfrm>
            <a:off x="5219126" y="4121397"/>
            <a:ext cx="2652846" cy="652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dirty="0">
                <a:solidFill>
                  <a:schemeClr val="tx1"/>
                </a:solidFill>
              </a:rPr>
              <a:t>Anti distortion polyamides 34 &amp; 30mm width</a:t>
            </a:r>
          </a:p>
        </p:txBody>
      </p: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C3D9355E-2D33-4FDD-A889-43CCDF722FBD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346166" y="4447895"/>
            <a:ext cx="8729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Ρόμβος 33">
            <a:extLst>
              <a:ext uri="{FF2B5EF4-FFF2-40B4-BE49-F238E27FC236}">
                <a16:creationId xmlns:a16="http://schemas.microsoft.com/office/drawing/2014/main" id="{588023F8-5BD4-453F-8F0F-FAC017F506D4}"/>
              </a:ext>
            </a:extLst>
          </p:cNvPr>
          <p:cNvSpPr/>
          <p:nvPr/>
        </p:nvSpPr>
        <p:spPr>
          <a:xfrm>
            <a:off x="2706039" y="4044807"/>
            <a:ext cx="540000" cy="54000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l-GR" dirty="0"/>
          </a:p>
        </p:txBody>
      </p:sp>
      <p:sp>
        <p:nvSpPr>
          <p:cNvPr id="35" name="Ορθογώνιο 34">
            <a:extLst>
              <a:ext uri="{FF2B5EF4-FFF2-40B4-BE49-F238E27FC236}">
                <a16:creationId xmlns:a16="http://schemas.microsoft.com/office/drawing/2014/main" id="{A1D5AACD-F1D3-4FB4-90BD-7C1515B7D06E}"/>
              </a:ext>
            </a:extLst>
          </p:cNvPr>
          <p:cNvSpPr/>
          <p:nvPr/>
        </p:nvSpPr>
        <p:spPr>
          <a:xfrm>
            <a:off x="595086" y="3931812"/>
            <a:ext cx="1752419" cy="7708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dirty="0">
                <a:solidFill>
                  <a:schemeClr val="tx1"/>
                </a:solidFill>
              </a:rPr>
              <a:t>Insulation foam perimetrically of the panel</a:t>
            </a:r>
          </a:p>
        </p:txBody>
      </p:sp>
      <p:cxnSp>
        <p:nvCxnSpPr>
          <p:cNvPr id="36" name="Ευθεία γραμμή σύνδεσης 35">
            <a:extLst>
              <a:ext uri="{FF2B5EF4-FFF2-40B4-BE49-F238E27FC236}">
                <a16:creationId xmlns:a16="http://schemas.microsoft.com/office/drawing/2014/main" id="{E7119117-A7BD-4917-90F6-82C22EA2FF86}"/>
              </a:ext>
            </a:extLst>
          </p:cNvPr>
          <p:cNvCxnSpPr>
            <a:cxnSpLocks/>
            <a:stCxn id="34" idx="1"/>
            <a:endCxn id="35" idx="3"/>
          </p:cNvCxnSpPr>
          <p:nvPr/>
        </p:nvCxnSpPr>
        <p:spPr>
          <a:xfrm flipH="1">
            <a:off x="2347505" y="4314807"/>
            <a:ext cx="358534" cy="241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23" grpId="0" animBg="1"/>
      <p:bldP spid="24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 txBox="1">
            <a:spLocks/>
          </p:cNvSpPr>
          <p:nvPr/>
        </p:nvSpPr>
        <p:spPr>
          <a:xfrm>
            <a:off x="1520226" y="646029"/>
            <a:ext cx="2632225" cy="39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FFC000"/>
                </a:solidFill>
              </a:rPr>
              <a:t>The Benefits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-3813"/>
          <a:stretch/>
        </p:blipFill>
        <p:spPr>
          <a:xfrm>
            <a:off x="7043736" y="153378"/>
            <a:ext cx="1871663" cy="5439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6311" y="2538658"/>
            <a:ext cx="34562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Anti distortion glass reinforced polyamides 34 &amp; 30mm width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Insulated bars inserted into the profiles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Insulation foam perimetrically of the panel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PVC profile perimetrically of the frame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5317676" y="1863243"/>
            <a:ext cx="3826324" cy="386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FFC000"/>
                </a:solidFill>
              </a:rPr>
              <a:t>3</a:t>
            </a:r>
            <a:r>
              <a:rPr lang="en-US" sz="2400" b="1" dirty="0">
                <a:solidFill>
                  <a:srgbClr val="FFC000"/>
                </a:solidFill>
              </a:rPr>
              <a:t>. Energy saving</a:t>
            </a:r>
            <a:endParaRPr lang="el-GR" sz="2400" b="1" dirty="0">
              <a:solidFill>
                <a:srgbClr val="FFC000"/>
              </a:solidFill>
            </a:endParaRP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316311" y="2249949"/>
            <a:ext cx="38263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C49B3B2-EB43-4D93-9D97-09C07D5F3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6" y="1863243"/>
            <a:ext cx="3779848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7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ystemType xmlns="4185b8d0-a6ee-43ce-b45d-70896bd8c6c6">
      <Value>Hinged systems</Value>
    </SystemType>
    <Lang xmlns="4185b8d0-a6ee-43ce-b45d-70896bd8c6c6">
      <Value>English</Value>
    </Lang>
    <SpecialSystems xmlns="4185b8d0-a6ee-43ce-b45d-70896bd8c6c6">
      <Value>Door System</Value>
    </SpecialSystems>
    <Tier xmlns="4185b8d0-a6ee-43ce-b45d-70896bd8c6c6">
      <Value>Smartia</Value>
    </Tier>
    <SurfaceTreatments xmlns="4185b8d0-a6ee-43ce-b45d-70896bd8c6c6" xsi:nil="true"/>
    <Year xmlns="4185b8d0-a6ee-43ce-b45d-70896bd8c6c6"/>
    <System xmlns="4185b8d0-a6ee-43ce-b45d-70896bd8c6c6">
      <Value>SD77</Value>
    </System>
    <SharedFlag xmlns="4185b8d0-a6ee-43ce-b45d-70896bd8c6c6">Yes</SharedFlag>
  </documentManagement>
</p:properties>
</file>

<file path=customXml/item3.xml><?xml version="1.0" encoding="utf-8"?>
<?mso-contentType ?>
<SharedContentType xmlns="Microsoft.SharePoint.Taxonomy.ContentTypeSync" SourceId="ec1dd4f6-bbd3-4da4-a27a-bf738e660d8c" ContentTypeId="0x01010058CB53696FB3AB49B6DE1F5161D5312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58CB53696FB3AB49B6DE1F5161D5312300724175B93B69B7419C46F032A893C0FD" ma:contentTypeVersion="7299" ma:contentTypeDescription="Presentations" ma:contentTypeScope="" ma:versionID="9c0eae4ac7fad0bcf5e5b82e46fa700c">
  <xsd:schema xmlns:xsd="http://www.w3.org/2001/XMLSchema" xmlns:xs="http://www.w3.org/2001/XMLSchema" xmlns:p="http://schemas.microsoft.com/office/2006/metadata/properties" xmlns:ns2="4185b8d0-a6ee-43ce-b45d-70896bd8c6c6" targetNamespace="http://schemas.microsoft.com/office/2006/metadata/properties" ma:root="true" ma:fieldsID="086f6ae0628d7cb3e44763e062ad74d6" ns2:_="">
    <xsd:import namespace="4185b8d0-a6ee-43ce-b45d-70896bd8c6c6"/>
    <xsd:element name="properties">
      <xsd:complexType>
        <xsd:sequence>
          <xsd:element name="documentManagement">
            <xsd:complexType>
              <xsd:all>
                <xsd:element ref="ns2:System" minOccurs="0"/>
                <xsd:element ref="ns2:SystemType" minOccurs="0"/>
                <xsd:element ref="ns2:SpecialSystems" minOccurs="0"/>
                <xsd:element ref="ns2:Tier" minOccurs="0"/>
                <xsd:element ref="ns2:SurfaceTreatments" minOccurs="0"/>
                <xsd:element ref="ns2:Lang" minOccurs="0"/>
                <xsd:element ref="ns2:Year"/>
                <xsd:element ref="ns2:Shared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5b8d0-a6ee-43ce-b45d-70896bd8c6c6" elementFormDefault="qualified">
    <xsd:import namespace="http://schemas.microsoft.com/office/2006/documentManagement/types"/>
    <xsd:import namespace="http://schemas.microsoft.com/office/infopath/2007/PartnerControls"/>
    <xsd:element name="System" ma:index="2" nillable="true" ma:displayName="System" ma:internalName="Syst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C10"/>
                    <xsd:enumeration value="FC50"/>
                    <xsd:enumeration value="FC60"/>
                    <xsd:enumeration value="FC80"/>
                    <xsd:enumeration value="FS1000"/>
                    <xsd:enumeration value="GL1000"/>
                    <xsd:enumeration value="H2100"/>
                    <xsd:enumeration value="H2200"/>
                    <xsd:enumeration value="H2300"/>
                    <xsd:enumeration value="H2400"/>
                    <xsd:enumeration value="H2500"/>
                    <xsd:enumeration value="H2700"/>
                    <xsd:enumeration value="INTERNO"/>
                    <xsd:enumeration value="MD67"/>
                    <xsd:enumeration value="MF65"/>
                    <xsd:enumeration value="MF6500"/>
                    <xsd:enumeration value="MU65"/>
                    <xsd:enumeration value="M1"/>
                    <xsd:enumeration value="M105 URBAN"/>
                    <xsd:enumeration value="M10800"/>
                    <xsd:enumeration value="M10880"/>
                    <xsd:enumeration value="M11000"/>
                    <xsd:enumeration value="M11500"/>
                    <xsd:enumeration value="M12000"/>
                    <xsd:enumeration value="M12500"/>
                    <xsd:enumeration value="M12600"/>
                    <xsd:enumeration value="M13000"/>
                    <xsd:enumeration value="M13500"/>
                    <xsd:enumeration value="M13700"/>
                    <xsd:enumeration value="M13800"/>
                    <xsd:enumeration value="M14000"/>
                    <xsd:enumeration value="M14300"/>
                    <xsd:enumeration value="M14500"/>
                    <xsd:enumeration value="M14600"/>
                    <xsd:enumeration value="M15000"/>
                    <xsd:enumeration value="M150000"/>
                    <xsd:enumeration value="M19800"/>
                    <xsd:enumeration value="M200"/>
                    <xsd:enumeration value="M20000"/>
                    <xsd:enumeration value="M20500"/>
                    <xsd:enumeration value="M20650"/>
                    <xsd:enumeration value="M23000"/>
                    <xsd:enumeration value="M23300"/>
                    <xsd:enumeration value="M23500"/>
                    <xsd:enumeration value="M25000"/>
                    <xsd:enumeration value="M25000 (601 Washington)"/>
                    <xsd:enumeration value="M3"/>
                    <xsd:enumeration value="M300"/>
                    <xsd:enumeration value="M30600"/>
                    <xsd:enumeration value="M35"/>
                    <xsd:enumeration value="M35 URBAN"/>
                    <xsd:enumeration value="M3650"/>
                    <xsd:enumeration value="M4"/>
                    <xsd:enumeration value="M4000 POLYCARBONATE SHEETS"/>
                    <xsd:enumeration value="M450"/>
                    <xsd:enumeration value="M4500"/>
                    <xsd:enumeration value="M45000"/>
                    <xsd:enumeration value="M470"/>
                    <xsd:enumeration value="M470 LS"/>
                    <xsd:enumeration value="M50"/>
                    <xsd:enumeration value="M50 FR"/>
                    <xsd:enumeration value="M51"/>
                    <xsd:enumeration value="M5300"/>
                    <xsd:enumeration value="M5600"/>
                    <xsd:enumeration value="M5660"/>
                    <xsd:enumeration value="M6"/>
                    <xsd:enumeration value="M60"/>
                    <xsd:enumeration value="M6000"/>
                    <xsd:enumeration value="M62500"/>
                    <xsd:enumeration value="M630"/>
                    <xsd:enumeration value="M65"/>
                    <xsd:enumeration value="M7"/>
                    <xsd:enumeration value="M7 FR"/>
                    <xsd:enumeration value="M70 (KIKAR HAMEDINA)"/>
                    <xsd:enumeration value="M7000 J-Bond"/>
                    <xsd:enumeration value="M75"/>
                    <xsd:enumeration value="M7700 Barcode"/>
                    <xsd:enumeration value="M78"/>
                    <xsd:enumeration value="M8000"/>
                    <xsd:enumeration value="M8100"/>
                    <xsd:enumeration value="M8200"/>
                    <xsd:enumeration value="M8250"/>
                    <xsd:enumeration value="M84 FR"/>
                    <xsd:enumeration value="M840"/>
                    <xsd:enumeration value="M85S"/>
                    <xsd:enumeration value="M850"/>
                    <xsd:enumeration value="M8500"/>
                    <xsd:enumeration value="M8800"/>
                    <xsd:enumeration value="M8900"/>
                    <xsd:enumeration value="M900"/>
                    <xsd:enumeration value="M9000"/>
                    <xsd:enumeration value="M9050"/>
                    <xsd:enumeration value="M9100"/>
                    <xsd:enumeration value="M911"/>
                    <xsd:enumeration value="M9150"/>
                    <xsd:enumeration value="M9200"/>
                    <xsd:enumeration value="M9300"/>
                    <xsd:enumeration value="M940"/>
                    <xsd:enumeration value="M9400"/>
                    <xsd:enumeration value="M9600"/>
                    <xsd:enumeration value="M9650"/>
                    <xsd:enumeration value="M9660"/>
                    <xsd:enumeration value="M9700"/>
                    <xsd:enumeration value="M9760"/>
                    <xsd:enumeration value="M9800"/>
                    <xsd:enumeration value="M9850"/>
                    <xsd:enumeration value="PD100"/>
                    <xsd:enumeration value="PG115P Ithaca"/>
                    <xsd:enumeration value="PG120F"/>
                    <xsd:enumeration value="PG120P Mykonos"/>
                    <xsd:enumeration value="PG120P Paros"/>
                    <xsd:enumeration value="PG160P Santorini"/>
                    <xsd:enumeration value="PNH Double Skin Facade"/>
                    <xsd:enumeration value="PS820"/>
                    <xsd:enumeration value="P100"/>
                    <xsd:enumeration value="P150"/>
                    <xsd:enumeration value="P17"/>
                    <xsd:enumeration value="P19"/>
                    <xsd:enumeration value="P20"/>
                    <xsd:enumeration value="P200"/>
                    <xsd:enumeration value="P21"/>
                    <xsd:enumeration value="P400"/>
                    <xsd:enumeration value="P50"/>
                    <xsd:enumeration value="ROM / Da Vinci project"/>
                    <xsd:enumeration value="SD100"/>
                    <xsd:enumeration value="SD115"/>
                    <xsd:enumeration value="SD130"/>
                    <xsd:enumeration value="SD77"/>
                    <xsd:enumeration value="SD95"/>
                    <xsd:enumeration value="SF85"/>
                    <xsd:enumeration value="S100"/>
                    <xsd:enumeration value="S13600"/>
                    <xsd:enumeration value="S200"/>
                    <xsd:enumeration value="S300"/>
                    <xsd:enumeration value="S30700"/>
                    <xsd:enumeration value="S350"/>
                    <xsd:enumeration value="S350 LT"/>
                    <xsd:enumeration value="S400"/>
                    <xsd:enumeration value="S40000"/>
                    <xsd:enumeration value="S440"/>
                    <xsd:enumeration value="S450"/>
                    <xsd:enumeration value="S500"/>
                    <xsd:enumeration value="S560"/>
                    <xsd:enumeration value="S560 (Century Plaza)"/>
                    <xsd:enumeration value="S560 LT"/>
                    <xsd:enumeration value="S60"/>
                    <xsd:enumeration value="S600"/>
                    <xsd:enumeration value="S61"/>
                    <xsd:enumeration value="S650"/>
                    <xsd:enumeration value="S650 AUTOMATIC"/>
                    <xsd:enumeration value="S650 (DISCONTINUED)"/>
                    <xsd:enumeration value="S650 Eclipse"/>
                    <xsd:enumeration value="S67"/>
                    <xsd:enumeration value="S67 URBAN"/>
                    <xsd:enumeration value="S700"/>
                    <xsd:enumeration value="S700 Eclipse"/>
                    <xsd:enumeration value="S700 (Pendrel)"/>
                    <xsd:enumeration value="S720"/>
                    <xsd:enumeration value="S75 (STAR TOWER)"/>
                    <xsd:enumeration value="S75 (515 WEST)"/>
                    <xsd:enumeration value="S75 (601 Washington)"/>
                    <xsd:enumeration value="S75 (601 WASHINGTON CW)"/>
                    <xsd:enumeration value="S75 (80 ADAMS)"/>
                    <xsd:enumeration value="S77"/>
                    <xsd:enumeration value="S77 ALUWOOD"/>
                    <xsd:enumeration value="S77 FR"/>
                    <xsd:enumeration value="S80"/>
                    <xsd:enumeration value="S800"/>
                    <xsd:enumeration value="S91"/>
                    <xsd:enumeration value="S95"/>
                    <xsd:enumeration value="TEST"/>
                    <xsd:enumeration value="THE HELLINIKON"/>
                    <xsd:enumeration value="THERMAL BREAK PROFILES"/>
                    <xsd:enumeration value="WOODALUX"/>
                    <xsd:enumeration value="WOODEE"/>
                    <xsd:enumeration value="WOOPEE"/>
                    <xsd:enumeration value="WOOPEE FR"/>
                    <xsd:enumeration value="Z1000"/>
                    <xsd:enumeration value="ΒΙΟΜΗΧΑΝΙΚΑ ΠΡΟΦΙΛ ΘΕΡΜΟ"/>
                    <xsd:enumeration value="ΒΙΟΜΗΧΑΝΙΚΑ ΠΡΟΦΙΛ ΚΡΥΑ"/>
                    <xsd:enumeration value="Η2700"/>
                    <xsd:enumeration value="ΚΟΙΝΟΧΡΗΣΤΑ ΠΡΟΦΙΛ ΜΕ ΤΟ ΜΕΤΡΟ"/>
                    <xsd:enumeration value="ΚΥΠΡΙΑΚΑ"/>
                    <xsd:enumeration value="ΣΕΙΡΑ Α/Τ / STANDARD"/>
                    <xsd:enumeration value="ΣΕΙΡΑ ΓΙΑ ΕΞΑΡΤΗΜΑΤΑ"/>
                    <xsd:enumeration value="500 BROADWAY"/>
                  </xsd:restriction>
                </xsd:simpleType>
              </xsd:element>
            </xsd:sequence>
          </xsd:extension>
        </xsd:complexContent>
      </xsd:complexType>
    </xsd:element>
    <xsd:element name="SystemType" ma:index="3" nillable="true" ma:displayName="System Type" ma:internalName="System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ementary Systems"/>
                    <xsd:enumeration value="Curtain Walls and Atriums"/>
                    <xsd:enumeration value="Hinged systems"/>
                    <xsd:enumeration value="Industrial"/>
                    <xsd:enumeration value="Outdoors Systems"/>
                    <xsd:enumeration value="Sliding systems"/>
                    <xsd:enumeration value="Special Handling Systems"/>
                  </xsd:restriction>
                </xsd:simpleType>
              </xsd:element>
            </xsd:sequence>
          </xsd:extension>
        </xsd:complexContent>
      </xsd:complexType>
    </xsd:element>
    <xsd:element name="SpecialSystems" ma:index="4" nillable="true" ma:displayName="Special Systems" ma:internalName="SpecialSyste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atic Door Systems"/>
                    <xsd:enumeration value="Cladding"/>
                    <xsd:enumeration value="Deck"/>
                    <xsd:enumeration value="Door System"/>
                    <xsd:enumeration value="Fencing"/>
                    <xsd:enumeration value="Flyscreens"/>
                    <xsd:enumeration value="Folding doors"/>
                    <xsd:enumeration value="Lift&amp;Slide"/>
                    <xsd:enumeration value="Noise Barriers"/>
                    <xsd:enumeration value="Office Partitions"/>
                    <xsd:enumeration value="Pergola"/>
                    <xsd:enumeration value="Polycarbonate Sheets"/>
                    <xsd:enumeration value="Railing Systems"/>
                    <xsd:enumeration value="Rolling Shutters"/>
                    <xsd:enumeration value="Shutters"/>
                    <xsd:enumeration value="Solar Shading System"/>
                    <xsd:enumeration value="Solar Systems"/>
                    <xsd:enumeration value="Window Sills"/>
                  </xsd:restriction>
                </xsd:simpleType>
              </xsd:element>
            </xsd:sequence>
          </xsd:extension>
        </xsd:complexContent>
      </xsd:complexType>
    </xsd:element>
    <xsd:element name="Tier" ma:index="5" nillable="true" ma:displayName="Tier" ma:internalName="T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fort"/>
                    <xsd:enumeration value="Smartia"/>
                    <xsd:enumeration value="Solar"/>
                    <xsd:enumeration value="Supreme"/>
                  </xsd:restriction>
                </xsd:simpleType>
              </xsd:element>
            </xsd:sequence>
          </xsd:extension>
        </xsd:complexContent>
      </xsd:complexType>
    </xsd:element>
    <xsd:element name="SurfaceTreatments" ma:index="6" nillable="true" ma:displayName="Surface Treatments" ma:internalName="SurfaceTreat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wder Coating"/>
                    <xsd:enumeration value="Anodizing"/>
                    <xsd:enumeration value="Sublimation"/>
                    <xsd:enumeration value="Preanodizing"/>
                  </xsd:restriction>
                </xsd:simpleType>
              </xsd:element>
            </xsd:sequence>
          </xsd:extension>
        </xsd:complexContent>
      </xsd:complexType>
    </xsd:element>
    <xsd:element name="Lang" ma:index="7" nillable="true" ma:displayName="Lang" ma:description="Language" ma:internalName="Lang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Ελληνικά"/>
                        <xsd:enumeration value="Albanian"/>
                        <xsd:enumeration value="Bulgarian"/>
                        <xsd:enumeration value="Czech"/>
                        <xsd:enumeration value="Dutch"/>
                        <xsd:enumeration value="English"/>
                        <xsd:enumeration value="French"/>
                        <xsd:enumeration value="German"/>
                        <xsd:enumeration value="Hungarian"/>
                        <xsd:enumeration value="Italian"/>
                        <xsd:enumeration value="Middle East"/>
                        <xsd:enumeration value="Romanian"/>
                        <xsd:enumeration value="Russian"/>
                        <xsd:enumeration value="Serbian"/>
                        <xsd:enumeration value="Turkish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Year" ma:index="8" ma:displayName="Year" ma:format="Dropdown" ma:internalName="Year" ma:readOnly="false">
      <xsd:simpleType>
        <xsd:union memberTypes="dms:Text">
          <xsd:simpleType>
            <xsd:restriction base="dms:Choice">
              <xsd:enumeration value="2000"/>
              <xsd:enumeration value="2001"/>
              <xsd:enumeration value="2002"/>
              <xsd:enumeration value="2003"/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  <xsd:enumeration value="2019"/>
              <xsd:enumeration value="2020"/>
              <xsd:enumeration value="2021"/>
              <xsd:enumeration value="2022"/>
              <xsd:enumeration value="2023"/>
              <xsd:enumeration value="2024"/>
              <xsd:enumeration value="2025"/>
              <xsd:enumeration value="2026"/>
              <xsd:enumeration value="2027"/>
              <xsd:enumeration value="2028"/>
              <xsd:enumeration value="2029"/>
              <xsd:enumeration value="2030"/>
            </xsd:restriction>
          </xsd:simpleType>
        </xsd:union>
      </xsd:simpleType>
    </xsd:element>
    <xsd:element name="SharedFlag" ma:index="15" nillable="true" ma:displayName="SharedFlag" ma:default="No" ma:description="Flag that sets if the document can be shared on Alumil Connect Site" ma:format="Dropdown" ma:internalName="SharedFlag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97D9BB-4E54-40F4-9ED8-DF8D5D3B3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5946FD-ED5A-4AD3-A906-ED5810C6294D}">
  <ds:schemaRefs>
    <ds:schemaRef ds:uri="http://schemas.microsoft.com/office/2006/metadata/properties"/>
    <ds:schemaRef ds:uri="http://schemas.microsoft.com/office/infopath/2007/PartnerControls"/>
    <ds:schemaRef ds:uri="4185b8d0-a6ee-43ce-b45d-70896bd8c6c6"/>
  </ds:schemaRefs>
</ds:datastoreItem>
</file>

<file path=customXml/itemProps3.xml><?xml version="1.0" encoding="utf-8"?>
<ds:datastoreItem xmlns:ds="http://schemas.openxmlformats.org/officeDocument/2006/customXml" ds:itemID="{015B4881-59CA-4E81-BFDF-1EA415ED751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382EB85-BFAF-42AA-906D-3AA44031DE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3738</TotalTime>
  <Words>391</Words>
  <Application>Microsoft Office PowerPoint</Application>
  <PresentationFormat>On-screen Show (4:3)</PresentationFormat>
  <Paragraphs>81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Wingdings</vt:lpstr>
      <vt:lpstr>Arial</vt:lpstr>
      <vt:lpstr>Calibri Light</vt:lpstr>
      <vt:lpstr>7_Προσαρμοσμένη σχεδίαση</vt:lpstr>
      <vt:lpstr>6_Προσαρμοσμένη σχεδίαση</vt:lpstr>
      <vt:lpstr>1_Προσαρμοσμένη σχεδίαση</vt:lpstr>
      <vt:lpstr>2_Προσαρμοσμένη σχεδίαση</vt:lpstr>
      <vt:lpstr>9_Προσαρμοσμένη σχεδίαση</vt:lpstr>
      <vt:lpstr>3_Προσαρμοσμένη σχεδίαση</vt:lpstr>
      <vt:lpstr>4_Προσαρμοσμένη σχεδίαση</vt:lpstr>
      <vt:lpstr>8_Προσαρμοσμένη σχεδίαση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Tzivanidou Anastasia</dc:creator>
  <cp:lastModifiedBy>Giorgos Andreadis</cp:lastModifiedBy>
  <cp:revision>376</cp:revision>
  <dcterms:created xsi:type="dcterms:W3CDTF">2016-03-24T08:23:05Z</dcterms:created>
  <dcterms:modified xsi:type="dcterms:W3CDTF">2023-07-09T14:01:51Z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0x01010058CB53696FB3AB49B6DE1F5161D5312300724175B93B69B7419C46F032A893C0FD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  <property fmtid="{D5CDD505-2E9C-101B-9397-08002B2CF9AE}" pid="6" name="SharedWithUsers">
    <vt:lpwstr>817;#Alumil Connect Constructors</vt:lpwstr>
  </property>
</Properties>
</file>