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4" r:id="rId2"/>
    <p:sldMasterId id="2147483668" r:id="rId3"/>
    <p:sldMasterId id="2147483752" r:id="rId4"/>
    <p:sldMasterId id="2147483762" r:id="rId5"/>
    <p:sldMasterId id="2147483767" r:id="rId6"/>
  </p:sldMasterIdLst>
  <p:notesMasterIdLst>
    <p:notesMasterId r:id="rId46"/>
  </p:notesMasterIdLst>
  <p:sldIdLst>
    <p:sldId id="322" r:id="rId7"/>
    <p:sldId id="328" r:id="rId8"/>
    <p:sldId id="329" r:id="rId9"/>
    <p:sldId id="373" r:id="rId10"/>
    <p:sldId id="317" r:id="rId11"/>
    <p:sldId id="343" r:id="rId12"/>
    <p:sldId id="380" r:id="rId13"/>
    <p:sldId id="318" r:id="rId14"/>
    <p:sldId id="332" r:id="rId15"/>
    <p:sldId id="334" r:id="rId16"/>
    <p:sldId id="333" r:id="rId17"/>
    <p:sldId id="335" r:id="rId18"/>
    <p:sldId id="353" r:id="rId19"/>
    <p:sldId id="365" r:id="rId20"/>
    <p:sldId id="381" r:id="rId21"/>
    <p:sldId id="366" r:id="rId22"/>
    <p:sldId id="352" r:id="rId23"/>
    <p:sldId id="367" r:id="rId24"/>
    <p:sldId id="368" r:id="rId25"/>
    <p:sldId id="338" r:id="rId26"/>
    <p:sldId id="382" r:id="rId27"/>
    <p:sldId id="378" r:id="rId28"/>
    <p:sldId id="379" r:id="rId29"/>
    <p:sldId id="374" r:id="rId30"/>
    <p:sldId id="331" r:id="rId31"/>
    <p:sldId id="336" r:id="rId32"/>
    <p:sldId id="320" r:id="rId33"/>
    <p:sldId id="326" r:id="rId34"/>
    <p:sldId id="325" r:id="rId35"/>
    <p:sldId id="323" r:id="rId36"/>
    <p:sldId id="319" r:id="rId37"/>
    <p:sldId id="342" r:id="rId38"/>
    <p:sldId id="372" r:id="rId39"/>
    <p:sldId id="346" r:id="rId40"/>
    <p:sldId id="347" r:id="rId41"/>
    <p:sldId id="348" r:id="rId42"/>
    <p:sldId id="363" r:id="rId43"/>
    <p:sldId id="383" r:id="rId44"/>
    <p:sldId id="324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9202" autoAdjust="0"/>
  </p:normalViewPr>
  <p:slideViewPr>
    <p:cSldViewPr snapToGrid="0">
      <p:cViewPr varScale="1">
        <p:scale>
          <a:sx n="71" d="100"/>
          <a:sy n="71" d="100"/>
        </p:scale>
        <p:origin x="1853" y="53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openxmlformats.org/officeDocument/2006/relationships/customXml" Target="../customXml/item4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 Pouftis" userId="b54fa1b5-a242-464e-8962-2ab12d8c74af" providerId="ADAL" clId="{659222FB-C447-4EF9-A327-5A2C5BC801ED}"/>
    <pc:docChg chg="delSld">
      <pc:chgData name="Harris Pouftis" userId="b54fa1b5-a242-464e-8962-2ab12d8c74af" providerId="ADAL" clId="{659222FB-C447-4EF9-A327-5A2C5BC801ED}" dt="2022-04-27T06:39:39.398" v="13" actId="47"/>
      <pc:docMkLst>
        <pc:docMk/>
      </pc:docMkLst>
      <pc:sldChg chg="del">
        <pc:chgData name="Harris Pouftis" userId="b54fa1b5-a242-464e-8962-2ab12d8c74af" providerId="ADAL" clId="{659222FB-C447-4EF9-A327-5A2C5BC801ED}" dt="2022-04-27T06:39:09.457" v="7" actId="47"/>
        <pc:sldMkLst>
          <pc:docMk/>
          <pc:sldMk cId="531674734" sldId="341"/>
        </pc:sldMkLst>
      </pc:sldChg>
      <pc:sldChg chg="del">
        <pc:chgData name="Harris Pouftis" userId="b54fa1b5-a242-464e-8962-2ab12d8c74af" providerId="ADAL" clId="{659222FB-C447-4EF9-A327-5A2C5BC801ED}" dt="2022-04-27T06:39:10.227" v="8" actId="47"/>
        <pc:sldMkLst>
          <pc:docMk/>
          <pc:sldMk cId="2651463776" sldId="344"/>
        </pc:sldMkLst>
      </pc:sldChg>
      <pc:sldChg chg="del">
        <pc:chgData name="Harris Pouftis" userId="b54fa1b5-a242-464e-8962-2ab12d8c74af" providerId="ADAL" clId="{659222FB-C447-4EF9-A327-5A2C5BC801ED}" dt="2022-04-27T06:39:10.891" v="9" actId="47"/>
        <pc:sldMkLst>
          <pc:docMk/>
          <pc:sldMk cId="3351273609" sldId="345"/>
        </pc:sldMkLst>
      </pc:sldChg>
      <pc:sldChg chg="del">
        <pc:chgData name="Harris Pouftis" userId="b54fa1b5-a242-464e-8962-2ab12d8c74af" providerId="ADAL" clId="{659222FB-C447-4EF9-A327-5A2C5BC801ED}" dt="2022-04-27T06:38:45.952" v="0" actId="47"/>
        <pc:sldMkLst>
          <pc:docMk/>
          <pc:sldMk cId="998728235" sldId="349"/>
        </pc:sldMkLst>
      </pc:sldChg>
      <pc:sldChg chg="del">
        <pc:chgData name="Harris Pouftis" userId="b54fa1b5-a242-464e-8962-2ab12d8c74af" providerId="ADAL" clId="{659222FB-C447-4EF9-A327-5A2C5BC801ED}" dt="2022-04-27T06:38:49.155" v="1" actId="47"/>
        <pc:sldMkLst>
          <pc:docMk/>
          <pc:sldMk cId="792238878" sldId="350"/>
        </pc:sldMkLst>
      </pc:sldChg>
      <pc:sldChg chg="del">
        <pc:chgData name="Harris Pouftis" userId="b54fa1b5-a242-464e-8962-2ab12d8c74af" providerId="ADAL" clId="{659222FB-C447-4EF9-A327-5A2C5BC801ED}" dt="2022-04-27T06:38:53.143" v="2" actId="47"/>
        <pc:sldMkLst>
          <pc:docMk/>
          <pc:sldMk cId="1917644181" sldId="351"/>
        </pc:sldMkLst>
      </pc:sldChg>
      <pc:sldChg chg="del">
        <pc:chgData name="Harris Pouftis" userId="b54fa1b5-a242-464e-8962-2ab12d8c74af" providerId="ADAL" clId="{659222FB-C447-4EF9-A327-5A2C5BC801ED}" dt="2022-04-27T06:39:03.151" v="3" actId="47"/>
        <pc:sldMkLst>
          <pc:docMk/>
          <pc:sldMk cId="3144723739" sldId="357"/>
        </pc:sldMkLst>
      </pc:sldChg>
      <pc:sldChg chg="del">
        <pc:chgData name="Harris Pouftis" userId="b54fa1b5-a242-464e-8962-2ab12d8c74af" providerId="ADAL" clId="{659222FB-C447-4EF9-A327-5A2C5BC801ED}" dt="2022-04-27T06:39:04.184" v="4" actId="47"/>
        <pc:sldMkLst>
          <pc:docMk/>
          <pc:sldMk cId="682046528" sldId="358"/>
        </pc:sldMkLst>
      </pc:sldChg>
      <pc:sldChg chg="del">
        <pc:chgData name="Harris Pouftis" userId="b54fa1b5-a242-464e-8962-2ab12d8c74af" providerId="ADAL" clId="{659222FB-C447-4EF9-A327-5A2C5BC801ED}" dt="2022-04-27T06:39:05.153" v="5" actId="47"/>
        <pc:sldMkLst>
          <pc:docMk/>
          <pc:sldMk cId="3145747251" sldId="359"/>
        </pc:sldMkLst>
      </pc:sldChg>
      <pc:sldChg chg="del">
        <pc:chgData name="Harris Pouftis" userId="b54fa1b5-a242-464e-8962-2ab12d8c74af" providerId="ADAL" clId="{659222FB-C447-4EF9-A327-5A2C5BC801ED}" dt="2022-04-27T06:39:07.887" v="6" actId="47"/>
        <pc:sldMkLst>
          <pc:docMk/>
          <pc:sldMk cId="4156093027" sldId="361"/>
        </pc:sldMkLst>
      </pc:sldChg>
      <pc:sldChg chg="del">
        <pc:chgData name="Harris Pouftis" userId="b54fa1b5-a242-464e-8962-2ab12d8c74af" providerId="ADAL" clId="{659222FB-C447-4EF9-A327-5A2C5BC801ED}" dt="2022-04-27T06:39:13.230" v="10" actId="47"/>
        <pc:sldMkLst>
          <pc:docMk/>
          <pc:sldMk cId="2972353515" sldId="364"/>
        </pc:sldMkLst>
      </pc:sldChg>
      <pc:sldChg chg="del">
        <pc:chgData name="Harris Pouftis" userId="b54fa1b5-a242-464e-8962-2ab12d8c74af" providerId="ADAL" clId="{659222FB-C447-4EF9-A327-5A2C5BC801ED}" dt="2022-04-27T06:39:13.993" v="11" actId="47"/>
        <pc:sldMkLst>
          <pc:docMk/>
          <pc:sldMk cId="2651595397" sldId="369"/>
        </pc:sldMkLst>
      </pc:sldChg>
      <pc:sldChg chg="del">
        <pc:chgData name="Harris Pouftis" userId="b54fa1b5-a242-464e-8962-2ab12d8c74af" providerId="ADAL" clId="{659222FB-C447-4EF9-A327-5A2C5BC801ED}" dt="2022-04-27T06:39:18.467" v="12" actId="47"/>
        <pc:sldMkLst>
          <pc:docMk/>
          <pc:sldMk cId="3444282610" sldId="375"/>
        </pc:sldMkLst>
      </pc:sldChg>
      <pc:sldChg chg="del">
        <pc:chgData name="Harris Pouftis" userId="b54fa1b5-a242-464e-8962-2ab12d8c74af" providerId="ADAL" clId="{659222FB-C447-4EF9-A327-5A2C5BC801ED}" dt="2022-04-27T06:39:39.398" v="13" actId="47"/>
        <pc:sldMkLst>
          <pc:docMk/>
          <pc:sldMk cId="2606291664" sldId="3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AB0C6-9BDC-4EBB-AD6B-ECAED5534CFC}" type="datetimeFigureOut">
              <a:rPr lang="el-GR" smtClean="0"/>
              <a:t>27/4/2022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244FF-6123-4CCB-8EA0-15A08236429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85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Με άλλη εικόνα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3974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2009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3563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7016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3296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224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807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9564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401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189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9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Με άλλη εικόνα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211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360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592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385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877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2013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583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5479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1070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9075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0291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47468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790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Εικονίδια για τυπολογίες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967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Εικονίδια για τυπολογίες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657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742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07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878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244FF-6123-4CCB-8EA0-15A08236429B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73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5423223" y="6067031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51954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47952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635136" y="2266125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413228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TRANSPARENT LOGO WITH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65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5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268415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177945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843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-1" y="1145508"/>
            <a:ext cx="4722853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400352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BULLET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2454924"/>
            <a:ext cx="4863402" cy="4403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l-GR" dirty="0"/>
              <a:t>Στυλ υποδείγματος κειμένου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l-GR" dirty="0"/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2579279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4943788" y="1"/>
            <a:ext cx="42002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635136" y="2625746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38311" y="2232463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19868" y="2818358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724377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98229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42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85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4470401" y="6067031"/>
            <a:ext cx="4273602" cy="597913"/>
          </a:xfrm>
          <a:prstGeom prst="rect">
            <a:avLst/>
          </a:prstGeom>
        </p:spPr>
        <p:txBody>
          <a:bodyPr/>
          <a:lstStyle>
            <a:lvl1pPr algn="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61005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3878663" cy="6857999"/>
          </a:xfrm>
          <a:custGeom>
            <a:avLst/>
            <a:gdLst>
              <a:gd name="connsiteX0" fmla="*/ 0 w 4340888"/>
              <a:gd name="connsiteY0" fmla="*/ 0 h 6858000"/>
              <a:gd name="connsiteX1" fmla="*/ 4340888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4340888"/>
              <a:gd name="connsiteY0" fmla="*/ 0 h 6858000"/>
              <a:gd name="connsiteX1" fmla="*/ 1316334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4340888"/>
              <a:gd name="connsiteY0" fmla="*/ 0 h 6858000"/>
              <a:gd name="connsiteX1" fmla="*/ 1316334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2426892"/>
              <a:gd name="connsiteY0" fmla="*/ 0 h 6858000"/>
              <a:gd name="connsiteX1" fmla="*/ 1316334 w 2426892"/>
              <a:gd name="connsiteY1" fmla="*/ 0 h 6858000"/>
              <a:gd name="connsiteX2" fmla="*/ 1959428 w 2426892"/>
              <a:gd name="connsiteY2" fmla="*/ 4416251 h 6858000"/>
              <a:gd name="connsiteX3" fmla="*/ 0 w 2426892"/>
              <a:gd name="connsiteY3" fmla="*/ 6858000 h 6858000"/>
              <a:gd name="connsiteX4" fmla="*/ 0 w 2426892"/>
              <a:gd name="connsiteY4" fmla="*/ 0 h 6858000"/>
              <a:gd name="connsiteX0" fmla="*/ 0 w 3168041"/>
              <a:gd name="connsiteY0" fmla="*/ 0 h 6858000"/>
              <a:gd name="connsiteX1" fmla="*/ 1316334 w 3168041"/>
              <a:gd name="connsiteY1" fmla="*/ 0 h 6858000"/>
              <a:gd name="connsiteX2" fmla="*/ 1959428 w 3168041"/>
              <a:gd name="connsiteY2" fmla="*/ 4416251 h 6858000"/>
              <a:gd name="connsiteX3" fmla="*/ 0 w 3168041"/>
              <a:gd name="connsiteY3" fmla="*/ 6858000 h 6858000"/>
              <a:gd name="connsiteX4" fmla="*/ 0 w 3168041"/>
              <a:gd name="connsiteY4" fmla="*/ 0 h 6858000"/>
              <a:gd name="connsiteX0" fmla="*/ 0 w 3280558"/>
              <a:gd name="connsiteY0" fmla="*/ 0 h 6858000"/>
              <a:gd name="connsiteX1" fmla="*/ 1316334 w 3280558"/>
              <a:gd name="connsiteY1" fmla="*/ 0 h 6858000"/>
              <a:gd name="connsiteX2" fmla="*/ 1959428 w 3280558"/>
              <a:gd name="connsiteY2" fmla="*/ 4416251 h 6858000"/>
              <a:gd name="connsiteX3" fmla="*/ 0 w 3280558"/>
              <a:gd name="connsiteY3" fmla="*/ 6858000 h 6858000"/>
              <a:gd name="connsiteX4" fmla="*/ 0 w 3280558"/>
              <a:gd name="connsiteY4" fmla="*/ 0 h 6858000"/>
              <a:gd name="connsiteX0" fmla="*/ 0 w 3280558"/>
              <a:gd name="connsiteY0" fmla="*/ 0 h 6858000"/>
              <a:gd name="connsiteX1" fmla="*/ 1316334 w 3280558"/>
              <a:gd name="connsiteY1" fmla="*/ 0 h 6858000"/>
              <a:gd name="connsiteX2" fmla="*/ 1959428 w 3280558"/>
              <a:gd name="connsiteY2" fmla="*/ 4416251 h 6858000"/>
              <a:gd name="connsiteX3" fmla="*/ 0 w 3280558"/>
              <a:gd name="connsiteY3" fmla="*/ 6858000 h 6858000"/>
              <a:gd name="connsiteX4" fmla="*/ 0 w 3280558"/>
              <a:gd name="connsiteY4" fmla="*/ 0 h 6858000"/>
              <a:gd name="connsiteX0" fmla="*/ 0 w 3396079"/>
              <a:gd name="connsiteY0" fmla="*/ 0 h 6858000"/>
              <a:gd name="connsiteX1" fmla="*/ 1316334 w 3396079"/>
              <a:gd name="connsiteY1" fmla="*/ 0 h 6858000"/>
              <a:gd name="connsiteX2" fmla="*/ 1959428 w 3396079"/>
              <a:gd name="connsiteY2" fmla="*/ 4416251 h 6858000"/>
              <a:gd name="connsiteX3" fmla="*/ 0 w 3396079"/>
              <a:gd name="connsiteY3" fmla="*/ 6858000 h 6858000"/>
              <a:gd name="connsiteX4" fmla="*/ 0 w 3396079"/>
              <a:gd name="connsiteY4" fmla="*/ 0 h 6858000"/>
              <a:gd name="connsiteX0" fmla="*/ 0 w 3394487"/>
              <a:gd name="connsiteY0" fmla="*/ 0 h 6858000"/>
              <a:gd name="connsiteX1" fmla="*/ 1316334 w 3394487"/>
              <a:gd name="connsiteY1" fmla="*/ 0 h 6858000"/>
              <a:gd name="connsiteX2" fmla="*/ 3386294 w 3394487"/>
              <a:gd name="connsiteY2" fmla="*/ 2210637 h 6858000"/>
              <a:gd name="connsiteX3" fmla="*/ 1959428 w 3394487"/>
              <a:gd name="connsiteY3" fmla="*/ 4416251 h 6858000"/>
              <a:gd name="connsiteX4" fmla="*/ 0 w 3394487"/>
              <a:gd name="connsiteY4" fmla="*/ 6858000 h 6858000"/>
              <a:gd name="connsiteX5" fmla="*/ 0 w 3394487"/>
              <a:gd name="connsiteY5" fmla="*/ 0 h 6858000"/>
              <a:gd name="connsiteX0" fmla="*/ 0 w 3594149"/>
              <a:gd name="connsiteY0" fmla="*/ 0 h 6858000"/>
              <a:gd name="connsiteX1" fmla="*/ 1316334 w 3594149"/>
              <a:gd name="connsiteY1" fmla="*/ 0 h 6858000"/>
              <a:gd name="connsiteX2" fmla="*/ 3587261 w 3594149"/>
              <a:gd name="connsiteY2" fmla="*/ 2240782 h 6858000"/>
              <a:gd name="connsiteX3" fmla="*/ 1959428 w 3594149"/>
              <a:gd name="connsiteY3" fmla="*/ 4416251 h 6858000"/>
              <a:gd name="connsiteX4" fmla="*/ 0 w 3594149"/>
              <a:gd name="connsiteY4" fmla="*/ 6858000 h 6858000"/>
              <a:gd name="connsiteX5" fmla="*/ 0 w 3594149"/>
              <a:gd name="connsiteY5" fmla="*/ 0 h 6858000"/>
              <a:gd name="connsiteX0" fmla="*/ 0 w 3894267"/>
              <a:gd name="connsiteY0" fmla="*/ 0 h 6858000"/>
              <a:gd name="connsiteX1" fmla="*/ 1316334 w 3894267"/>
              <a:gd name="connsiteY1" fmla="*/ 0 h 6858000"/>
              <a:gd name="connsiteX2" fmla="*/ 3888711 w 3894267"/>
              <a:gd name="connsiteY2" fmla="*/ 2220685 h 6858000"/>
              <a:gd name="connsiteX3" fmla="*/ 1959428 w 3894267"/>
              <a:gd name="connsiteY3" fmla="*/ 4416251 h 6858000"/>
              <a:gd name="connsiteX4" fmla="*/ 0 w 3894267"/>
              <a:gd name="connsiteY4" fmla="*/ 6858000 h 6858000"/>
              <a:gd name="connsiteX5" fmla="*/ 0 w 3894267"/>
              <a:gd name="connsiteY5" fmla="*/ 0 h 6858000"/>
              <a:gd name="connsiteX0" fmla="*/ 0 w 3894267"/>
              <a:gd name="connsiteY0" fmla="*/ 0 h 6858000"/>
              <a:gd name="connsiteX1" fmla="*/ 1316334 w 3894267"/>
              <a:gd name="connsiteY1" fmla="*/ 0 h 6858000"/>
              <a:gd name="connsiteX2" fmla="*/ 3888711 w 3894267"/>
              <a:gd name="connsiteY2" fmla="*/ 2220685 h 6858000"/>
              <a:gd name="connsiteX3" fmla="*/ 1959428 w 3894267"/>
              <a:gd name="connsiteY3" fmla="*/ 4416251 h 6858000"/>
              <a:gd name="connsiteX4" fmla="*/ 0 w 3894267"/>
              <a:gd name="connsiteY4" fmla="*/ 6858000 h 6858000"/>
              <a:gd name="connsiteX5" fmla="*/ 0 w 3894267"/>
              <a:gd name="connsiteY5" fmla="*/ 0 h 6858000"/>
              <a:gd name="connsiteX0" fmla="*/ 0 w 3888711"/>
              <a:gd name="connsiteY0" fmla="*/ 0 h 6858000"/>
              <a:gd name="connsiteX1" fmla="*/ 1316334 w 3888711"/>
              <a:gd name="connsiteY1" fmla="*/ 0 h 6858000"/>
              <a:gd name="connsiteX2" fmla="*/ 3888711 w 3888711"/>
              <a:gd name="connsiteY2" fmla="*/ 2220685 h 6858000"/>
              <a:gd name="connsiteX3" fmla="*/ 1959428 w 3888711"/>
              <a:gd name="connsiteY3" fmla="*/ 4416251 h 6858000"/>
              <a:gd name="connsiteX4" fmla="*/ 0 w 3888711"/>
              <a:gd name="connsiteY4" fmla="*/ 6858000 h 6858000"/>
              <a:gd name="connsiteX5" fmla="*/ 0 w 3888711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1959428 w 3868614"/>
              <a:gd name="connsiteY3" fmla="*/ 4416251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1959428 w 3868614"/>
              <a:gd name="connsiteY3" fmla="*/ 4416251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10049 h 6868049"/>
              <a:gd name="connsiteX1" fmla="*/ 1215851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68614"/>
              <a:gd name="connsiteY0" fmla="*/ 10049 h 6868049"/>
              <a:gd name="connsiteX1" fmla="*/ 1215851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68614"/>
              <a:gd name="connsiteY0" fmla="*/ 10049 h 6868049"/>
              <a:gd name="connsiteX1" fmla="*/ 1256044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58565"/>
              <a:gd name="connsiteY0" fmla="*/ 10049 h 6868049"/>
              <a:gd name="connsiteX1" fmla="*/ 1256044 w 3858565"/>
              <a:gd name="connsiteY1" fmla="*/ 0 h 6868049"/>
              <a:gd name="connsiteX2" fmla="*/ 3858565 w 3858565"/>
              <a:gd name="connsiteY2" fmla="*/ 2190541 h 6868049"/>
              <a:gd name="connsiteX3" fmla="*/ 2019718 w 3858565"/>
              <a:gd name="connsiteY3" fmla="*/ 4476542 h 6868049"/>
              <a:gd name="connsiteX4" fmla="*/ 0 w 3858565"/>
              <a:gd name="connsiteY4" fmla="*/ 6868049 h 6868049"/>
              <a:gd name="connsiteX5" fmla="*/ 0 w 3858565"/>
              <a:gd name="connsiteY5" fmla="*/ 10049 h 6868049"/>
              <a:gd name="connsiteX0" fmla="*/ 0 w 3868613"/>
              <a:gd name="connsiteY0" fmla="*/ 10049 h 6868049"/>
              <a:gd name="connsiteX1" fmla="*/ 1256044 w 3868613"/>
              <a:gd name="connsiteY1" fmla="*/ 0 h 6868049"/>
              <a:gd name="connsiteX2" fmla="*/ 3868613 w 3868613"/>
              <a:gd name="connsiteY2" fmla="*/ 2200589 h 6868049"/>
              <a:gd name="connsiteX3" fmla="*/ 2019718 w 3868613"/>
              <a:gd name="connsiteY3" fmla="*/ 4476542 h 6868049"/>
              <a:gd name="connsiteX4" fmla="*/ 0 w 3868613"/>
              <a:gd name="connsiteY4" fmla="*/ 6868049 h 6868049"/>
              <a:gd name="connsiteX5" fmla="*/ 0 w 3868613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2019718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662" h="6868049">
                <a:moveTo>
                  <a:pt x="0" y="10049"/>
                </a:moveTo>
                <a:lnTo>
                  <a:pt x="1256044" y="0"/>
                </a:lnTo>
                <a:lnTo>
                  <a:pt x="3878662" y="2210638"/>
                </a:lnTo>
                <a:cubicBezTo>
                  <a:pt x="3392992" y="2826100"/>
                  <a:pt x="2624293" y="3712031"/>
                  <a:pt x="1999621" y="4476542"/>
                </a:cubicBezTo>
                <a:cubicBezTo>
                  <a:pt x="1296236" y="5340699"/>
                  <a:pt x="653143" y="6054133"/>
                  <a:pt x="0" y="6868049"/>
                </a:cubicBezTo>
                <a:lnTo>
                  <a:pt x="0" y="1004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4470401" y="6067031"/>
            <a:ext cx="4273602" cy="597913"/>
          </a:xfrm>
          <a:prstGeom prst="rect">
            <a:avLst/>
          </a:prstGeom>
        </p:spPr>
        <p:txBody>
          <a:bodyPr/>
          <a:lstStyle>
            <a:lvl1pPr algn="r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401241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Ευθεία γραμμή σύνδεσης 7"/>
          <p:cNvCxnSpPr/>
          <p:nvPr userDrawn="1"/>
        </p:nvCxnSpPr>
        <p:spPr>
          <a:xfrm flipH="1">
            <a:off x="6051206" y="3298983"/>
            <a:ext cx="309279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551903" y="4149969"/>
            <a:ext cx="1215851" cy="179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45501" y="3401164"/>
            <a:ext cx="2949575" cy="2721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6" name="Θέση εικόνας 2"/>
          <p:cNvSpPr>
            <a:spLocks noGrp="1"/>
          </p:cNvSpPr>
          <p:nvPr>
            <p:ph type="pic" idx="1"/>
          </p:nvPr>
        </p:nvSpPr>
        <p:spPr>
          <a:xfrm>
            <a:off x="0" y="-10050"/>
            <a:ext cx="3878663" cy="6868049"/>
          </a:xfrm>
          <a:custGeom>
            <a:avLst/>
            <a:gdLst>
              <a:gd name="connsiteX0" fmla="*/ 0 w 4340888"/>
              <a:gd name="connsiteY0" fmla="*/ 0 h 6858000"/>
              <a:gd name="connsiteX1" fmla="*/ 4340888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4340888"/>
              <a:gd name="connsiteY0" fmla="*/ 0 h 6858000"/>
              <a:gd name="connsiteX1" fmla="*/ 1316334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4340888"/>
              <a:gd name="connsiteY0" fmla="*/ 0 h 6858000"/>
              <a:gd name="connsiteX1" fmla="*/ 1316334 w 4340888"/>
              <a:gd name="connsiteY1" fmla="*/ 0 h 6858000"/>
              <a:gd name="connsiteX2" fmla="*/ 4340888 w 4340888"/>
              <a:gd name="connsiteY2" fmla="*/ 6858000 h 6858000"/>
              <a:gd name="connsiteX3" fmla="*/ 0 w 4340888"/>
              <a:gd name="connsiteY3" fmla="*/ 6858000 h 6858000"/>
              <a:gd name="connsiteX4" fmla="*/ 0 w 4340888"/>
              <a:gd name="connsiteY4" fmla="*/ 0 h 6858000"/>
              <a:gd name="connsiteX0" fmla="*/ 0 w 2426892"/>
              <a:gd name="connsiteY0" fmla="*/ 0 h 6858000"/>
              <a:gd name="connsiteX1" fmla="*/ 1316334 w 2426892"/>
              <a:gd name="connsiteY1" fmla="*/ 0 h 6858000"/>
              <a:gd name="connsiteX2" fmla="*/ 1959428 w 2426892"/>
              <a:gd name="connsiteY2" fmla="*/ 4416251 h 6858000"/>
              <a:gd name="connsiteX3" fmla="*/ 0 w 2426892"/>
              <a:gd name="connsiteY3" fmla="*/ 6858000 h 6858000"/>
              <a:gd name="connsiteX4" fmla="*/ 0 w 2426892"/>
              <a:gd name="connsiteY4" fmla="*/ 0 h 6858000"/>
              <a:gd name="connsiteX0" fmla="*/ 0 w 3168041"/>
              <a:gd name="connsiteY0" fmla="*/ 0 h 6858000"/>
              <a:gd name="connsiteX1" fmla="*/ 1316334 w 3168041"/>
              <a:gd name="connsiteY1" fmla="*/ 0 h 6858000"/>
              <a:gd name="connsiteX2" fmla="*/ 1959428 w 3168041"/>
              <a:gd name="connsiteY2" fmla="*/ 4416251 h 6858000"/>
              <a:gd name="connsiteX3" fmla="*/ 0 w 3168041"/>
              <a:gd name="connsiteY3" fmla="*/ 6858000 h 6858000"/>
              <a:gd name="connsiteX4" fmla="*/ 0 w 3168041"/>
              <a:gd name="connsiteY4" fmla="*/ 0 h 6858000"/>
              <a:gd name="connsiteX0" fmla="*/ 0 w 3280558"/>
              <a:gd name="connsiteY0" fmla="*/ 0 h 6858000"/>
              <a:gd name="connsiteX1" fmla="*/ 1316334 w 3280558"/>
              <a:gd name="connsiteY1" fmla="*/ 0 h 6858000"/>
              <a:gd name="connsiteX2" fmla="*/ 1959428 w 3280558"/>
              <a:gd name="connsiteY2" fmla="*/ 4416251 h 6858000"/>
              <a:gd name="connsiteX3" fmla="*/ 0 w 3280558"/>
              <a:gd name="connsiteY3" fmla="*/ 6858000 h 6858000"/>
              <a:gd name="connsiteX4" fmla="*/ 0 w 3280558"/>
              <a:gd name="connsiteY4" fmla="*/ 0 h 6858000"/>
              <a:gd name="connsiteX0" fmla="*/ 0 w 3280558"/>
              <a:gd name="connsiteY0" fmla="*/ 0 h 6858000"/>
              <a:gd name="connsiteX1" fmla="*/ 1316334 w 3280558"/>
              <a:gd name="connsiteY1" fmla="*/ 0 h 6858000"/>
              <a:gd name="connsiteX2" fmla="*/ 1959428 w 3280558"/>
              <a:gd name="connsiteY2" fmla="*/ 4416251 h 6858000"/>
              <a:gd name="connsiteX3" fmla="*/ 0 w 3280558"/>
              <a:gd name="connsiteY3" fmla="*/ 6858000 h 6858000"/>
              <a:gd name="connsiteX4" fmla="*/ 0 w 3280558"/>
              <a:gd name="connsiteY4" fmla="*/ 0 h 6858000"/>
              <a:gd name="connsiteX0" fmla="*/ 0 w 3396079"/>
              <a:gd name="connsiteY0" fmla="*/ 0 h 6858000"/>
              <a:gd name="connsiteX1" fmla="*/ 1316334 w 3396079"/>
              <a:gd name="connsiteY1" fmla="*/ 0 h 6858000"/>
              <a:gd name="connsiteX2" fmla="*/ 1959428 w 3396079"/>
              <a:gd name="connsiteY2" fmla="*/ 4416251 h 6858000"/>
              <a:gd name="connsiteX3" fmla="*/ 0 w 3396079"/>
              <a:gd name="connsiteY3" fmla="*/ 6858000 h 6858000"/>
              <a:gd name="connsiteX4" fmla="*/ 0 w 3396079"/>
              <a:gd name="connsiteY4" fmla="*/ 0 h 6858000"/>
              <a:gd name="connsiteX0" fmla="*/ 0 w 3394487"/>
              <a:gd name="connsiteY0" fmla="*/ 0 h 6858000"/>
              <a:gd name="connsiteX1" fmla="*/ 1316334 w 3394487"/>
              <a:gd name="connsiteY1" fmla="*/ 0 h 6858000"/>
              <a:gd name="connsiteX2" fmla="*/ 3386294 w 3394487"/>
              <a:gd name="connsiteY2" fmla="*/ 2210637 h 6858000"/>
              <a:gd name="connsiteX3" fmla="*/ 1959428 w 3394487"/>
              <a:gd name="connsiteY3" fmla="*/ 4416251 h 6858000"/>
              <a:gd name="connsiteX4" fmla="*/ 0 w 3394487"/>
              <a:gd name="connsiteY4" fmla="*/ 6858000 h 6858000"/>
              <a:gd name="connsiteX5" fmla="*/ 0 w 3394487"/>
              <a:gd name="connsiteY5" fmla="*/ 0 h 6858000"/>
              <a:gd name="connsiteX0" fmla="*/ 0 w 3594149"/>
              <a:gd name="connsiteY0" fmla="*/ 0 h 6858000"/>
              <a:gd name="connsiteX1" fmla="*/ 1316334 w 3594149"/>
              <a:gd name="connsiteY1" fmla="*/ 0 h 6858000"/>
              <a:gd name="connsiteX2" fmla="*/ 3587261 w 3594149"/>
              <a:gd name="connsiteY2" fmla="*/ 2240782 h 6858000"/>
              <a:gd name="connsiteX3" fmla="*/ 1959428 w 3594149"/>
              <a:gd name="connsiteY3" fmla="*/ 4416251 h 6858000"/>
              <a:gd name="connsiteX4" fmla="*/ 0 w 3594149"/>
              <a:gd name="connsiteY4" fmla="*/ 6858000 h 6858000"/>
              <a:gd name="connsiteX5" fmla="*/ 0 w 3594149"/>
              <a:gd name="connsiteY5" fmla="*/ 0 h 6858000"/>
              <a:gd name="connsiteX0" fmla="*/ 0 w 3894267"/>
              <a:gd name="connsiteY0" fmla="*/ 0 h 6858000"/>
              <a:gd name="connsiteX1" fmla="*/ 1316334 w 3894267"/>
              <a:gd name="connsiteY1" fmla="*/ 0 h 6858000"/>
              <a:gd name="connsiteX2" fmla="*/ 3888711 w 3894267"/>
              <a:gd name="connsiteY2" fmla="*/ 2220685 h 6858000"/>
              <a:gd name="connsiteX3" fmla="*/ 1959428 w 3894267"/>
              <a:gd name="connsiteY3" fmla="*/ 4416251 h 6858000"/>
              <a:gd name="connsiteX4" fmla="*/ 0 w 3894267"/>
              <a:gd name="connsiteY4" fmla="*/ 6858000 h 6858000"/>
              <a:gd name="connsiteX5" fmla="*/ 0 w 3894267"/>
              <a:gd name="connsiteY5" fmla="*/ 0 h 6858000"/>
              <a:gd name="connsiteX0" fmla="*/ 0 w 3894267"/>
              <a:gd name="connsiteY0" fmla="*/ 0 h 6858000"/>
              <a:gd name="connsiteX1" fmla="*/ 1316334 w 3894267"/>
              <a:gd name="connsiteY1" fmla="*/ 0 h 6858000"/>
              <a:gd name="connsiteX2" fmla="*/ 3888711 w 3894267"/>
              <a:gd name="connsiteY2" fmla="*/ 2220685 h 6858000"/>
              <a:gd name="connsiteX3" fmla="*/ 1959428 w 3894267"/>
              <a:gd name="connsiteY3" fmla="*/ 4416251 h 6858000"/>
              <a:gd name="connsiteX4" fmla="*/ 0 w 3894267"/>
              <a:gd name="connsiteY4" fmla="*/ 6858000 h 6858000"/>
              <a:gd name="connsiteX5" fmla="*/ 0 w 3894267"/>
              <a:gd name="connsiteY5" fmla="*/ 0 h 6858000"/>
              <a:gd name="connsiteX0" fmla="*/ 0 w 3888711"/>
              <a:gd name="connsiteY0" fmla="*/ 0 h 6858000"/>
              <a:gd name="connsiteX1" fmla="*/ 1316334 w 3888711"/>
              <a:gd name="connsiteY1" fmla="*/ 0 h 6858000"/>
              <a:gd name="connsiteX2" fmla="*/ 3888711 w 3888711"/>
              <a:gd name="connsiteY2" fmla="*/ 2220685 h 6858000"/>
              <a:gd name="connsiteX3" fmla="*/ 1959428 w 3888711"/>
              <a:gd name="connsiteY3" fmla="*/ 4416251 h 6858000"/>
              <a:gd name="connsiteX4" fmla="*/ 0 w 3888711"/>
              <a:gd name="connsiteY4" fmla="*/ 6858000 h 6858000"/>
              <a:gd name="connsiteX5" fmla="*/ 0 w 3888711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1959428 w 3868614"/>
              <a:gd name="connsiteY3" fmla="*/ 4416251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1959428 w 3868614"/>
              <a:gd name="connsiteY3" fmla="*/ 4416251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0 h 6858000"/>
              <a:gd name="connsiteX1" fmla="*/ 1316334 w 3868614"/>
              <a:gd name="connsiteY1" fmla="*/ 0 h 6858000"/>
              <a:gd name="connsiteX2" fmla="*/ 3868614 w 3868614"/>
              <a:gd name="connsiteY2" fmla="*/ 2190540 h 6858000"/>
              <a:gd name="connsiteX3" fmla="*/ 2019718 w 3868614"/>
              <a:gd name="connsiteY3" fmla="*/ 4466493 h 6858000"/>
              <a:gd name="connsiteX4" fmla="*/ 0 w 3868614"/>
              <a:gd name="connsiteY4" fmla="*/ 6858000 h 6858000"/>
              <a:gd name="connsiteX5" fmla="*/ 0 w 3868614"/>
              <a:gd name="connsiteY5" fmla="*/ 0 h 6858000"/>
              <a:gd name="connsiteX0" fmla="*/ 0 w 3868614"/>
              <a:gd name="connsiteY0" fmla="*/ 10049 h 6868049"/>
              <a:gd name="connsiteX1" fmla="*/ 1215851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68614"/>
              <a:gd name="connsiteY0" fmla="*/ 10049 h 6868049"/>
              <a:gd name="connsiteX1" fmla="*/ 1215851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68614"/>
              <a:gd name="connsiteY0" fmla="*/ 10049 h 6868049"/>
              <a:gd name="connsiteX1" fmla="*/ 1256044 w 3868614"/>
              <a:gd name="connsiteY1" fmla="*/ 0 h 6868049"/>
              <a:gd name="connsiteX2" fmla="*/ 3868614 w 3868614"/>
              <a:gd name="connsiteY2" fmla="*/ 2200589 h 6868049"/>
              <a:gd name="connsiteX3" fmla="*/ 2019718 w 3868614"/>
              <a:gd name="connsiteY3" fmla="*/ 4476542 h 6868049"/>
              <a:gd name="connsiteX4" fmla="*/ 0 w 3868614"/>
              <a:gd name="connsiteY4" fmla="*/ 6868049 h 6868049"/>
              <a:gd name="connsiteX5" fmla="*/ 0 w 3868614"/>
              <a:gd name="connsiteY5" fmla="*/ 10049 h 6868049"/>
              <a:gd name="connsiteX0" fmla="*/ 0 w 3858565"/>
              <a:gd name="connsiteY0" fmla="*/ 10049 h 6868049"/>
              <a:gd name="connsiteX1" fmla="*/ 1256044 w 3858565"/>
              <a:gd name="connsiteY1" fmla="*/ 0 h 6868049"/>
              <a:gd name="connsiteX2" fmla="*/ 3858565 w 3858565"/>
              <a:gd name="connsiteY2" fmla="*/ 2190541 h 6868049"/>
              <a:gd name="connsiteX3" fmla="*/ 2019718 w 3858565"/>
              <a:gd name="connsiteY3" fmla="*/ 4476542 h 6868049"/>
              <a:gd name="connsiteX4" fmla="*/ 0 w 3858565"/>
              <a:gd name="connsiteY4" fmla="*/ 6868049 h 6868049"/>
              <a:gd name="connsiteX5" fmla="*/ 0 w 3858565"/>
              <a:gd name="connsiteY5" fmla="*/ 10049 h 6868049"/>
              <a:gd name="connsiteX0" fmla="*/ 0 w 3868613"/>
              <a:gd name="connsiteY0" fmla="*/ 10049 h 6868049"/>
              <a:gd name="connsiteX1" fmla="*/ 1256044 w 3868613"/>
              <a:gd name="connsiteY1" fmla="*/ 0 h 6868049"/>
              <a:gd name="connsiteX2" fmla="*/ 3868613 w 3868613"/>
              <a:gd name="connsiteY2" fmla="*/ 2200589 h 6868049"/>
              <a:gd name="connsiteX3" fmla="*/ 2019718 w 3868613"/>
              <a:gd name="connsiteY3" fmla="*/ 4476542 h 6868049"/>
              <a:gd name="connsiteX4" fmla="*/ 0 w 3868613"/>
              <a:gd name="connsiteY4" fmla="*/ 6868049 h 6868049"/>
              <a:gd name="connsiteX5" fmla="*/ 0 w 3868613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2019718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  <a:gd name="connsiteX0" fmla="*/ 0 w 3878662"/>
              <a:gd name="connsiteY0" fmla="*/ 10049 h 6868049"/>
              <a:gd name="connsiteX1" fmla="*/ 1256044 w 3878662"/>
              <a:gd name="connsiteY1" fmla="*/ 0 h 6868049"/>
              <a:gd name="connsiteX2" fmla="*/ 3878662 w 3878662"/>
              <a:gd name="connsiteY2" fmla="*/ 2210638 h 6868049"/>
              <a:gd name="connsiteX3" fmla="*/ 1999621 w 3878662"/>
              <a:gd name="connsiteY3" fmla="*/ 4476542 h 6868049"/>
              <a:gd name="connsiteX4" fmla="*/ 0 w 3878662"/>
              <a:gd name="connsiteY4" fmla="*/ 6868049 h 6868049"/>
              <a:gd name="connsiteX5" fmla="*/ 0 w 3878662"/>
              <a:gd name="connsiteY5" fmla="*/ 10049 h 6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662" h="6868049">
                <a:moveTo>
                  <a:pt x="0" y="10049"/>
                </a:moveTo>
                <a:lnTo>
                  <a:pt x="1256044" y="0"/>
                </a:lnTo>
                <a:lnTo>
                  <a:pt x="3878662" y="2210638"/>
                </a:lnTo>
                <a:cubicBezTo>
                  <a:pt x="3392992" y="2826100"/>
                  <a:pt x="2624293" y="3712031"/>
                  <a:pt x="1999621" y="4476542"/>
                </a:cubicBezTo>
                <a:cubicBezTo>
                  <a:pt x="1296236" y="5340699"/>
                  <a:pt x="653143" y="6054133"/>
                  <a:pt x="0" y="6868049"/>
                </a:cubicBezTo>
                <a:lnTo>
                  <a:pt x="0" y="1004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 hasCustomPrompt="1"/>
          </p:nvPr>
        </p:nvSpPr>
        <p:spPr>
          <a:xfrm>
            <a:off x="6045501" y="2919735"/>
            <a:ext cx="2949575" cy="430339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τίτλου</a:t>
            </a:r>
          </a:p>
        </p:txBody>
      </p:sp>
    </p:spTree>
    <p:extLst>
      <p:ext uri="{BB962C8B-B14F-4D97-AF65-F5344CB8AC3E}">
        <p14:creationId xmlns:p14="http://schemas.microsoft.com/office/powerpoint/2010/main" val="255577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97934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Ευθεία γραμμή σύνδεσης 1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5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29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417083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46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CONDARY TYTLE,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1145508"/>
            <a:ext cx="4722852" cy="5712489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  <a:gd name="connsiteX0" fmla="*/ 30145 w 4722853"/>
              <a:gd name="connsiteY0" fmla="*/ 1208929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08929 h 5712489"/>
              <a:gd name="connsiteX0" fmla="*/ 2900 w 4725753"/>
              <a:gd name="connsiteY0" fmla="*/ 1229026 h 5712489"/>
              <a:gd name="connsiteX1" fmla="*/ 1057976 w 4725753"/>
              <a:gd name="connsiteY1" fmla="*/ 0 h 5712489"/>
              <a:gd name="connsiteX2" fmla="*/ 4725626 w 4725753"/>
              <a:gd name="connsiteY2" fmla="*/ 2713054 h 5712489"/>
              <a:gd name="connsiteX3" fmla="*/ 4695480 w 4725753"/>
              <a:gd name="connsiteY3" fmla="*/ 5702442 h 5712489"/>
              <a:gd name="connsiteX4" fmla="*/ 2900 w 4725753"/>
              <a:gd name="connsiteY4" fmla="*/ 5712489 h 5712489"/>
              <a:gd name="connsiteX5" fmla="*/ 2900 w 4725753"/>
              <a:gd name="connsiteY5" fmla="*/ 1229026 h 5712489"/>
              <a:gd name="connsiteX0" fmla="*/ 0 w 4722853"/>
              <a:gd name="connsiteY0" fmla="*/ 1229026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0 w 4722853"/>
              <a:gd name="connsiteY5" fmla="*/ 1229026 h 5712489"/>
              <a:gd name="connsiteX0" fmla="*/ 0 w 4736501"/>
              <a:gd name="connsiteY0" fmla="*/ 1201730 h 5712489"/>
              <a:gd name="connsiteX1" fmla="*/ 1068724 w 4736501"/>
              <a:gd name="connsiteY1" fmla="*/ 0 h 5712489"/>
              <a:gd name="connsiteX2" fmla="*/ 4736374 w 4736501"/>
              <a:gd name="connsiteY2" fmla="*/ 2713054 h 5712489"/>
              <a:gd name="connsiteX3" fmla="*/ 4706228 w 4736501"/>
              <a:gd name="connsiteY3" fmla="*/ 5702442 h 5712489"/>
              <a:gd name="connsiteX4" fmla="*/ 13648 w 4736501"/>
              <a:gd name="connsiteY4" fmla="*/ 5712489 h 5712489"/>
              <a:gd name="connsiteX5" fmla="*/ 0 w 4736501"/>
              <a:gd name="connsiteY5" fmla="*/ 1201730 h 5712489"/>
              <a:gd name="connsiteX0" fmla="*/ 0 w 4736501"/>
              <a:gd name="connsiteY0" fmla="*/ 1201730 h 5712489"/>
              <a:gd name="connsiteX1" fmla="*/ 1068724 w 4736501"/>
              <a:gd name="connsiteY1" fmla="*/ 0 h 5712489"/>
              <a:gd name="connsiteX2" fmla="*/ 4736374 w 4736501"/>
              <a:gd name="connsiteY2" fmla="*/ 2713054 h 5712489"/>
              <a:gd name="connsiteX3" fmla="*/ 4706228 w 4736501"/>
              <a:gd name="connsiteY3" fmla="*/ 5702442 h 5712489"/>
              <a:gd name="connsiteX4" fmla="*/ 13648 w 4736501"/>
              <a:gd name="connsiteY4" fmla="*/ 5712489 h 5712489"/>
              <a:gd name="connsiteX5" fmla="*/ 0 w 4736501"/>
              <a:gd name="connsiteY5" fmla="*/ 1201730 h 5712489"/>
              <a:gd name="connsiteX0" fmla="*/ 0 w 4722853"/>
              <a:gd name="connsiteY0" fmla="*/ 1201730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0 w 4722853"/>
              <a:gd name="connsiteY5" fmla="*/ 1201730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0" y="1201730"/>
                </a:moveTo>
                <a:cubicBezTo>
                  <a:pt x="579455" y="500858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cubicBezTo>
                  <a:pt x="10048" y="4214652"/>
                  <a:pt x="9673" y="2703167"/>
                  <a:pt x="0" y="120173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C000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cxnSp>
        <p:nvCxnSpPr>
          <p:cNvPr id="5" name="Ευθεία γραμμή σύνδεσης 4"/>
          <p:cNvCxnSpPr/>
          <p:nvPr userDrawn="1"/>
        </p:nvCxnSpPr>
        <p:spPr>
          <a:xfrm flipH="1" flipV="1">
            <a:off x="5317675" y="2454925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Τίτλος 1"/>
          <p:cNvSpPr txBox="1">
            <a:spLocks/>
          </p:cNvSpPr>
          <p:nvPr userDrawn="1"/>
        </p:nvSpPr>
        <p:spPr>
          <a:xfrm>
            <a:off x="5220850" y="2061642"/>
            <a:ext cx="3744431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5402407" y="2647537"/>
            <a:ext cx="3148740" cy="304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  <p:sp>
        <p:nvSpPr>
          <p:cNvPr id="10" name="Θέση περιεχομένου 28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C000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C000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C000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C000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C000"/>
                </a:solidFill>
              </a:defRPr>
            </a:lvl5pPr>
          </a:lstStyle>
          <a:p>
            <a:pPr lvl="0"/>
            <a:r>
              <a:rPr lang="el-GR" dirty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74343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764" r:id="rId3"/>
    <p:sldLayoutId id="2147483750" r:id="rId4"/>
    <p:sldLayoutId id="2147483751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" y="1574"/>
            <a:ext cx="9144019" cy="68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5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5" Type="http://schemas.openxmlformats.org/officeDocument/2006/relationships/hyperlink" Target="../../../Desktop/SF85%20RC2/Alumil%20RC2%20test-SF85_EN_Low.mp4" TargetMode="Externa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8D0465-3DC3-41B7-A9B7-FE9E09B82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795520" y="2646809"/>
            <a:ext cx="4348480" cy="4016310"/>
          </a:xfrm>
        </p:spPr>
        <p:txBody>
          <a:bodyPr/>
          <a:lstStyle/>
          <a:p>
            <a:pPr marL="452438" indent="-349250">
              <a:lnSpc>
                <a:spcPts val="22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</a:rPr>
              <a:t>Heavy-duty hinges, with 3 sets being adequate for normal structures, i.e. 2.6m high. Available in silver and black </a:t>
            </a:r>
            <a:r>
              <a:rPr lang="en-US" sz="1900" dirty="0" err="1">
                <a:solidFill>
                  <a:schemeClr val="bg1"/>
                </a:solidFill>
              </a:rPr>
              <a:t>anodising</a:t>
            </a:r>
            <a:endParaRPr lang="en-US" sz="1900" dirty="0">
              <a:solidFill>
                <a:schemeClr val="bg1"/>
              </a:solidFill>
            </a:endParaRPr>
          </a:p>
          <a:p>
            <a:pPr marL="452438" indent="-349250">
              <a:lnSpc>
                <a:spcPts val="22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</a:rPr>
              <a:t>Pull-handle attached on the hinge to easily move the vents together</a:t>
            </a:r>
          </a:p>
          <a:p>
            <a:pPr marL="452438" indent="-349250">
              <a:lnSpc>
                <a:spcPts val="22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</a:rPr>
              <a:t>Flat handle for the intermediate vents, with Alumil logo and option to be locked</a:t>
            </a:r>
            <a:endParaRPr lang="en-US" sz="1200" dirty="0">
              <a:solidFill>
                <a:srgbClr val="FFC000"/>
              </a:solidFill>
            </a:endParaRPr>
          </a:p>
          <a:p>
            <a:pPr marL="452438" indent="-349250">
              <a:lnSpc>
                <a:spcPts val="22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</a:rPr>
              <a:t>Standard handle with spindle for the door, with Alumil logo and design</a:t>
            </a:r>
            <a:endParaRPr lang="en-US" sz="2000" dirty="0">
              <a:solidFill>
                <a:schemeClr val="bg1"/>
              </a:solidFill>
            </a:endParaRPr>
          </a:p>
          <a:p>
            <a:pPr marL="446088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AB37314-712E-4BE2-A34D-8AAA32395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b="7555"/>
          <a:stretch/>
        </p:blipFill>
        <p:spPr>
          <a:xfrm>
            <a:off x="-1" y="1174172"/>
            <a:ext cx="4704367" cy="568382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5855939-5663-47C4-8B42-F20CF2C82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543" y="4109211"/>
            <a:ext cx="767600" cy="2412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47B26-7A8A-4D3D-93DF-067F3F57377D}"/>
              </a:ext>
            </a:extLst>
          </p:cNvPr>
          <p:cNvSpPr txBox="1"/>
          <p:nvPr/>
        </p:nvSpPr>
        <p:spPr>
          <a:xfrm>
            <a:off x="1895389" y="5435600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3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9F66C-7D3D-4DB1-B160-ABF5E430DC7C}"/>
              </a:ext>
            </a:extLst>
          </p:cNvPr>
          <p:cNvSpPr txBox="1"/>
          <p:nvPr/>
        </p:nvSpPr>
        <p:spPr>
          <a:xfrm>
            <a:off x="1309662" y="4445543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2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59B2C-CE23-473A-B152-19E8DFCA4AFF}"/>
              </a:ext>
            </a:extLst>
          </p:cNvPr>
          <p:cNvSpPr txBox="1"/>
          <p:nvPr/>
        </p:nvSpPr>
        <p:spPr>
          <a:xfrm>
            <a:off x="1666013" y="3643868"/>
            <a:ext cx="34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1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A1D4E-C8E9-4D3A-8FF4-1F0B788BE585}"/>
              </a:ext>
            </a:extLst>
          </p:cNvPr>
          <p:cNvSpPr txBox="1"/>
          <p:nvPr/>
        </p:nvSpPr>
        <p:spPr>
          <a:xfrm>
            <a:off x="3784916" y="3739879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3</a:t>
            </a:r>
            <a:endParaRPr lang="el-GR" b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450835" y="2484983"/>
            <a:ext cx="4693165" cy="4016310"/>
          </a:xfrm>
        </p:spPr>
        <p:txBody>
          <a:bodyPr/>
          <a:lstStyle/>
          <a:p>
            <a:pPr marL="560388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Double guide rail, made of inox,  solid or hollow </a:t>
            </a:r>
          </a:p>
          <a:p>
            <a:pPr marL="560388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Adjustable frame easily set with special fittings </a:t>
            </a:r>
            <a:r>
              <a:rPr lang="en-US" sz="1600" dirty="0">
                <a:solidFill>
                  <a:schemeClr val="bg1"/>
                </a:solidFill>
              </a:rPr>
              <a:t>(5mm left &amp; 5mm right)</a:t>
            </a:r>
          </a:p>
          <a:p>
            <a:pPr marL="560388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Rubber fitting placed around the roller-hinge to allow simple cut of the sash gasket </a:t>
            </a:r>
          </a:p>
          <a:p>
            <a:pPr marL="560388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Special cap to cover the milled part of the track (for inserting the vents)</a:t>
            </a:r>
          </a:p>
          <a:p>
            <a:pPr marL="560388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Gasket to cover the track beneath the door</a:t>
            </a:r>
          </a:p>
          <a:p>
            <a:pPr marL="446088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D48E062-862D-436F-8C12-B252EEBC9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28" y="2061641"/>
            <a:ext cx="4762563" cy="4762563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B83D5752-4645-43EB-8F8B-2C4A1268E516}"/>
              </a:ext>
            </a:extLst>
          </p:cNvPr>
          <p:cNvSpPr txBox="1">
            <a:spLocks/>
          </p:cNvSpPr>
          <p:nvPr/>
        </p:nvSpPr>
        <p:spPr>
          <a:xfrm>
            <a:off x="1565191" y="741829"/>
            <a:ext cx="6576860" cy="5227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Emphasis to detail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27E2C-06F6-4D10-8905-8D807AADB279}"/>
              </a:ext>
            </a:extLst>
          </p:cNvPr>
          <p:cNvSpPr txBox="1"/>
          <p:nvPr/>
        </p:nvSpPr>
        <p:spPr>
          <a:xfrm>
            <a:off x="2899064" y="4073590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3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72145E-FF32-4368-B063-5D231DF09B8A}"/>
              </a:ext>
            </a:extLst>
          </p:cNvPr>
          <p:cNvSpPr txBox="1"/>
          <p:nvPr/>
        </p:nvSpPr>
        <p:spPr>
          <a:xfrm>
            <a:off x="225136" y="2460127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2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C0163-8CF3-43FF-BC8E-92DD6ECFA477}"/>
              </a:ext>
            </a:extLst>
          </p:cNvPr>
          <p:cNvSpPr txBox="1"/>
          <p:nvPr/>
        </p:nvSpPr>
        <p:spPr>
          <a:xfrm>
            <a:off x="3122814" y="5931505"/>
            <a:ext cx="34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1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DE67C-13CA-444D-8034-FCF6283EBD1E}"/>
              </a:ext>
            </a:extLst>
          </p:cNvPr>
          <p:cNvSpPr txBox="1"/>
          <p:nvPr/>
        </p:nvSpPr>
        <p:spPr>
          <a:xfrm>
            <a:off x="1639690" y="5163250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4</a:t>
            </a:r>
            <a:endParaRPr lang="el-GR" b="1" u="sng" dirty="0">
              <a:solidFill>
                <a:srgbClr val="FFC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713D7E5-6521-4912-AE02-0732863BF9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29129" t="37786" r="30310" b="24356"/>
          <a:stretch/>
        </p:blipFill>
        <p:spPr>
          <a:xfrm>
            <a:off x="5786990" y="6468530"/>
            <a:ext cx="658322" cy="29723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7E1AA05-5749-4B59-AC4F-7ADF8556545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206202" y="5575859"/>
            <a:ext cx="1298531" cy="8958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15A0D4-BC23-4EB4-93E1-79D9CA86FCB5}"/>
              </a:ext>
            </a:extLst>
          </p:cNvPr>
          <p:cNvSpPr txBox="1"/>
          <p:nvPr/>
        </p:nvSpPr>
        <p:spPr>
          <a:xfrm>
            <a:off x="460613" y="5654438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4</a:t>
            </a:r>
            <a:endParaRPr lang="el-GR" b="1" u="sng" dirty="0">
              <a:solidFill>
                <a:srgbClr val="FFC000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D0203BC-982A-4CA3-B3F6-007EF5DDE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" y="2891804"/>
            <a:ext cx="431108" cy="2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707082" y="2647537"/>
            <a:ext cx="4436918" cy="4016310"/>
          </a:xfrm>
        </p:spPr>
        <p:txBody>
          <a:bodyPr/>
          <a:lstStyle/>
          <a:p>
            <a:pPr marL="560388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Quadruple </a:t>
            </a:r>
            <a:r>
              <a:rPr lang="el-GR" sz="2000" dirty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not double) locking latches made of glass reinforced polyamide or </a:t>
            </a:r>
            <a:r>
              <a:rPr lang="en-US" sz="2000" dirty="0" err="1">
                <a:solidFill>
                  <a:schemeClr val="bg1"/>
                </a:solidFill>
              </a:rPr>
              <a:t>aluminium</a:t>
            </a:r>
            <a:r>
              <a:rPr lang="en-US" sz="2000" dirty="0">
                <a:solidFill>
                  <a:schemeClr val="bg1"/>
                </a:solidFill>
              </a:rPr>
              <a:t> (RC2)</a:t>
            </a:r>
          </a:p>
          <a:p>
            <a:pPr marL="560388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Single gasket from co-extruded EPDM and foam </a:t>
            </a:r>
          </a:p>
          <a:p>
            <a:pPr marL="560388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Double polyamides 40mm and “Alumil energy bar”</a:t>
            </a:r>
          </a:p>
          <a:p>
            <a:pPr marL="560388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/>
              <a:t>PE insulation foam (under the vent, around the glass,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560388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Lock extensions (&gt;2550, 2750, 3050mm</a:t>
            </a:r>
          </a:p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17D67C8-A371-4494-A342-E341F154B6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b="3758"/>
          <a:stretch/>
        </p:blipFill>
        <p:spPr>
          <a:xfrm>
            <a:off x="0" y="1628765"/>
            <a:ext cx="4707082" cy="5229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2F5AD4-3A3B-473E-9C70-B3A425EED2F7}"/>
              </a:ext>
            </a:extLst>
          </p:cNvPr>
          <p:cNvSpPr txBox="1"/>
          <p:nvPr/>
        </p:nvSpPr>
        <p:spPr>
          <a:xfrm>
            <a:off x="1639690" y="2468679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3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46FED-C1AE-462F-90E6-4316B7DF89EB}"/>
              </a:ext>
            </a:extLst>
          </p:cNvPr>
          <p:cNvSpPr txBox="1"/>
          <p:nvPr/>
        </p:nvSpPr>
        <p:spPr>
          <a:xfrm>
            <a:off x="1639690" y="3366869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2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13590-AA5A-4B71-AE08-A14CCAF180AA}"/>
              </a:ext>
            </a:extLst>
          </p:cNvPr>
          <p:cNvSpPr txBox="1"/>
          <p:nvPr/>
        </p:nvSpPr>
        <p:spPr>
          <a:xfrm>
            <a:off x="2039926" y="5428585"/>
            <a:ext cx="34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1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58E8C-220D-445F-B1E6-E25F9530270A}"/>
              </a:ext>
            </a:extLst>
          </p:cNvPr>
          <p:cNvSpPr txBox="1"/>
          <p:nvPr/>
        </p:nvSpPr>
        <p:spPr>
          <a:xfrm>
            <a:off x="2778532" y="2385481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4</a:t>
            </a:r>
            <a:endParaRPr lang="el-GR" b="1" u="sng" dirty="0">
              <a:solidFill>
                <a:srgbClr val="FFC000"/>
              </a:solidFill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0EEBB78-6368-4EB0-ADC1-7CD37A1ED4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43591" t="54307" r="32841" b="27974"/>
          <a:stretch/>
        </p:blipFill>
        <p:spPr>
          <a:xfrm>
            <a:off x="7379620" y="4008838"/>
            <a:ext cx="1205287" cy="3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0" y="3125027"/>
            <a:ext cx="5978729" cy="1266135"/>
          </a:xfrm>
        </p:spPr>
        <p:txBody>
          <a:bodyPr/>
          <a:lstStyle/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Sealing gasket at the bottom for enhanced tightness, and possibility for brush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Special foam bar at the bottom part of the sash apart from the NRG bars infills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Hollow glazing beads for enhanced security</a:t>
            </a: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FB0960-132E-4460-A0A1-452E1DE22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015909"/>
            <a:ext cx="4862946" cy="36472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E4F07A-9A6D-4B94-B0D0-FD8BF7ABFD48}"/>
              </a:ext>
            </a:extLst>
          </p:cNvPr>
          <p:cNvSpPr txBox="1"/>
          <p:nvPr/>
        </p:nvSpPr>
        <p:spPr>
          <a:xfrm>
            <a:off x="5978729" y="5360556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864E2-7D96-408A-BE52-F95851E5E93C}"/>
              </a:ext>
            </a:extLst>
          </p:cNvPr>
          <p:cNvSpPr txBox="1"/>
          <p:nvPr/>
        </p:nvSpPr>
        <p:spPr>
          <a:xfrm>
            <a:off x="6698674" y="5326971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8C70E-72C5-4C3B-84B3-90BE88997B94}"/>
              </a:ext>
            </a:extLst>
          </p:cNvPr>
          <p:cNvSpPr txBox="1"/>
          <p:nvPr/>
        </p:nvSpPr>
        <p:spPr>
          <a:xfrm>
            <a:off x="5573732" y="4602172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03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FB0960-132E-4460-A0A1-452E1DE22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66" y="3353329"/>
            <a:ext cx="4315133" cy="3236350"/>
          </a:xfrm>
          <a:prstGeom prst="rect">
            <a:avLst/>
          </a:prstGeom>
        </p:spPr>
      </p:pic>
      <p:sp>
        <p:nvSpPr>
          <p:cNvPr id="13" name="Θέση κειμένου 6">
            <a:extLst>
              <a:ext uri="{FF2B5EF4-FFF2-40B4-BE49-F238E27FC236}">
                <a16:creationId xmlns:a16="http://schemas.microsoft.com/office/drawing/2014/main" id="{08C7B427-B67F-400D-97A7-C68C44555722}"/>
              </a:ext>
            </a:extLst>
          </p:cNvPr>
          <p:cNvSpPr txBox="1">
            <a:spLocks/>
          </p:cNvSpPr>
          <p:nvPr/>
        </p:nvSpPr>
        <p:spPr>
          <a:xfrm>
            <a:off x="50836" y="2323870"/>
            <a:ext cx="7294417" cy="12661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8">
              <a:lnSpc>
                <a:spcPct val="100000"/>
              </a:lnSpc>
              <a:buClr>
                <a:srgbClr val="FFC000"/>
              </a:buClr>
            </a:pPr>
            <a:r>
              <a:rPr lang="en-US" sz="2000" dirty="0">
                <a:solidFill>
                  <a:schemeClr val="bg1"/>
                </a:solidFill>
              </a:rPr>
              <a:t>Three (3) </a:t>
            </a:r>
            <a:r>
              <a:rPr lang="en-US" sz="2400" dirty="0">
                <a:solidFill>
                  <a:schemeClr val="bg1"/>
                </a:solidFill>
              </a:rPr>
              <a:t>sash</a:t>
            </a:r>
            <a:r>
              <a:rPr lang="en-US" sz="2000" dirty="0">
                <a:solidFill>
                  <a:schemeClr val="bg1"/>
                </a:solidFill>
              </a:rPr>
              <a:t> options</a:t>
            </a:r>
          </a:p>
          <a:p>
            <a:pPr marL="103188">
              <a:lnSpc>
                <a:spcPct val="100000"/>
              </a:lnSpc>
              <a:buClr>
                <a:srgbClr val="FFC000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Standard sash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Straight lines sash 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Semi-structural sash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FC66764-DC38-4D26-9EB4-7129A09CFB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59" t="53744" r="35790" b="21208"/>
          <a:stretch/>
        </p:blipFill>
        <p:spPr>
          <a:xfrm rot="16200000">
            <a:off x="3185902" y="3661701"/>
            <a:ext cx="1029960" cy="144050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E29EF34-4DB6-4568-A80D-DB8805381F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3" t="5620" r="57471" b="54444"/>
          <a:stretch/>
        </p:blipFill>
        <p:spPr>
          <a:xfrm rot="16200000">
            <a:off x="3311472" y="5216285"/>
            <a:ext cx="773143" cy="1584941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F88EB72-C57D-4548-BEAC-D27B27BE6D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38" t="11859" r="32873" b="40806"/>
          <a:stretch/>
        </p:blipFill>
        <p:spPr>
          <a:xfrm rot="16200000">
            <a:off x="3277632" y="2630240"/>
            <a:ext cx="840828" cy="14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0" y="2484983"/>
            <a:ext cx="7294417" cy="1266135"/>
          </a:xfrm>
        </p:spPr>
        <p:txBody>
          <a:bodyPr/>
          <a:lstStyle/>
          <a:p>
            <a:pPr marL="103188">
              <a:lnSpc>
                <a:spcPct val="100000"/>
              </a:lnSpc>
              <a:buClr>
                <a:srgbClr val="FFC000"/>
              </a:buClr>
            </a:pPr>
            <a:r>
              <a:rPr lang="en-US" sz="2000" dirty="0">
                <a:solidFill>
                  <a:schemeClr val="bg1"/>
                </a:solidFill>
              </a:rPr>
              <a:t>Three (3) </a:t>
            </a:r>
            <a:r>
              <a:rPr lang="en-US" sz="2400" dirty="0">
                <a:solidFill>
                  <a:schemeClr val="bg1"/>
                </a:solidFill>
              </a:rPr>
              <a:t>threshold</a:t>
            </a:r>
            <a:r>
              <a:rPr lang="en-US" sz="2000" dirty="0">
                <a:solidFill>
                  <a:schemeClr val="bg1"/>
                </a:solidFill>
              </a:rPr>
              <a:t> options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Standard threshold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Low threshold 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Embedded, concealed threshold 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Sub-sill add-on for extra watertightness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FB0960-132E-4460-A0A1-452E1DE22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015909"/>
            <a:ext cx="4862946" cy="364721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11F6289-AEFE-440E-9958-415286301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8" t="49559" r="63377" b="20158"/>
          <a:stretch/>
        </p:blipFill>
        <p:spPr>
          <a:xfrm>
            <a:off x="317246" y="5905742"/>
            <a:ext cx="1878877" cy="790189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35A74385-09B2-404F-8F01-543587338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70" t="54729" r="55862" b="14985"/>
          <a:stretch/>
        </p:blipFill>
        <p:spPr>
          <a:xfrm>
            <a:off x="333390" y="4785328"/>
            <a:ext cx="1708706" cy="843581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B4F46F2F-A7EB-415A-A056-DDF438F451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39" t="66905" r="42403" b="14550"/>
          <a:stretch/>
        </p:blipFill>
        <p:spPr>
          <a:xfrm>
            <a:off x="2088589" y="4785328"/>
            <a:ext cx="2908203" cy="20291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2B4893-9BA2-4C30-9B75-BFE323EE6DB9}"/>
              </a:ext>
            </a:extLst>
          </p:cNvPr>
          <p:cNvSpPr txBox="1"/>
          <p:nvPr/>
        </p:nvSpPr>
        <p:spPr>
          <a:xfrm>
            <a:off x="1104053" y="5905742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0CABEF-83EC-4EE9-8AC2-BBC4AAE1A26F}"/>
              </a:ext>
            </a:extLst>
          </p:cNvPr>
          <p:cNvSpPr txBox="1"/>
          <p:nvPr/>
        </p:nvSpPr>
        <p:spPr>
          <a:xfrm>
            <a:off x="1104053" y="4976203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A4376-5EC5-4B70-A815-047D389C386B}"/>
              </a:ext>
            </a:extLst>
          </p:cNvPr>
          <p:cNvSpPr txBox="1"/>
          <p:nvPr/>
        </p:nvSpPr>
        <p:spPr>
          <a:xfrm>
            <a:off x="3087837" y="5494176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>
                <a:solidFill>
                  <a:srgbClr val="FFC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25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3574473" y="2636426"/>
            <a:ext cx="5569527" cy="2746065"/>
          </a:xfrm>
        </p:spPr>
        <p:txBody>
          <a:bodyPr/>
          <a:lstStyle/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/>
              <a:t>Door holdback magnet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Adequate space for applying ventilation trickle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Easy plaster application (due to the frame wing)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Generally, thin less-noticed glazing gaskets (aesthetical)</a:t>
            </a:r>
          </a:p>
          <a:p>
            <a:pPr marL="560388" indent="-457200">
              <a:lnSpc>
                <a:spcPct val="10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Glazing setting blocks (instructions)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A73C96-C050-44B9-B319-80318D83B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41140" t="13523" r="41945" b="26291"/>
          <a:stretch/>
        </p:blipFill>
        <p:spPr>
          <a:xfrm rot="5400000">
            <a:off x="914198" y="2185336"/>
            <a:ext cx="1119567" cy="162404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6518C97-AB78-4274-A9F0-741EC2B73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27074" t="40132" r="52990" b="25712"/>
          <a:stretch/>
        </p:blipFill>
        <p:spPr>
          <a:xfrm rot="10800000">
            <a:off x="661960" y="3350889"/>
            <a:ext cx="2035777" cy="1422003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B616B71A-727A-44DB-8C98-E949E83164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5697" t="27772" r="73763" b="34195"/>
          <a:stretch/>
        </p:blipFill>
        <p:spPr>
          <a:xfrm rot="10800000">
            <a:off x="661960" y="5017335"/>
            <a:ext cx="1932706" cy="14590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F96771-FE71-4E72-8ED0-D8E29658BA08}"/>
              </a:ext>
            </a:extLst>
          </p:cNvPr>
          <p:cNvSpPr txBox="1"/>
          <p:nvPr/>
        </p:nvSpPr>
        <p:spPr>
          <a:xfrm>
            <a:off x="203984" y="2773012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2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72334C-0D01-4EAD-B99A-37A285CE29EE}"/>
              </a:ext>
            </a:extLst>
          </p:cNvPr>
          <p:cNvSpPr txBox="1"/>
          <p:nvPr/>
        </p:nvSpPr>
        <p:spPr>
          <a:xfrm>
            <a:off x="203984" y="3772952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3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9B1FAD-A2F1-400F-9FDA-A1A5B28AE996}"/>
              </a:ext>
            </a:extLst>
          </p:cNvPr>
          <p:cNvSpPr txBox="1"/>
          <p:nvPr/>
        </p:nvSpPr>
        <p:spPr>
          <a:xfrm>
            <a:off x="267106" y="5403501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4</a:t>
            </a:r>
            <a:endParaRPr lang="el-GR" b="1" u="sng" dirty="0">
              <a:solidFill>
                <a:srgbClr val="FFC000"/>
              </a:solidFill>
            </a:endParaRPr>
          </a:p>
        </p:txBody>
      </p: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AB916C45-C194-4DDB-8E88-0B39BB4C2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909" y="5137590"/>
            <a:ext cx="2035778" cy="102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9C45E7-8820-4579-90D6-DA36D9C161CF}"/>
              </a:ext>
            </a:extLst>
          </p:cNvPr>
          <p:cNvSpPr txBox="1"/>
          <p:nvPr/>
        </p:nvSpPr>
        <p:spPr>
          <a:xfrm>
            <a:off x="6614008" y="5746839"/>
            <a:ext cx="39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5</a:t>
            </a:r>
            <a:endParaRPr lang="el-GR" b="1" u="sng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6EBDA-ACD1-4EBD-86CB-F7E865D04B52}"/>
              </a:ext>
            </a:extLst>
          </p:cNvPr>
          <p:cNvSpPr txBox="1"/>
          <p:nvPr/>
        </p:nvSpPr>
        <p:spPr>
          <a:xfrm>
            <a:off x="2118217" y="2746855"/>
            <a:ext cx="1624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top rail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F1B1C-0C28-4C34-A662-994621170A54}"/>
              </a:ext>
            </a:extLst>
          </p:cNvPr>
          <p:cNvSpPr txBox="1"/>
          <p:nvPr/>
        </p:nvSpPr>
        <p:spPr>
          <a:xfrm>
            <a:off x="2286003" y="5851549"/>
            <a:ext cx="1624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sash profile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8377D-0273-48B7-B512-81F0F7E67944}"/>
              </a:ext>
            </a:extLst>
          </p:cNvPr>
          <p:cNvSpPr txBox="1"/>
          <p:nvPr/>
        </p:nvSpPr>
        <p:spPr>
          <a:xfrm>
            <a:off x="2146386" y="4378632"/>
            <a:ext cx="1624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sz="1800" dirty="0">
                <a:solidFill>
                  <a:schemeClr val="bg1"/>
                </a:solidFill>
              </a:rPr>
              <a:t>rame profiles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0" y="2636178"/>
            <a:ext cx="4267200" cy="4016310"/>
          </a:xfrm>
        </p:spPr>
        <p:txBody>
          <a:bodyPr/>
          <a:lstStyle/>
          <a:p>
            <a:pPr marL="103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2000" dirty="0">
                <a:solidFill>
                  <a:schemeClr val="bg1"/>
                </a:solidFill>
              </a:rPr>
              <a:t>Corner construction for commercial and residential use</a:t>
            </a:r>
          </a:p>
          <a:p>
            <a:pPr marL="103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2000" dirty="0">
                <a:solidFill>
                  <a:schemeClr val="bg1"/>
                </a:solidFill>
              </a:rPr>
              <a:t>Compatible with all solutions (inward/outward, normal/low threshold, semi-structural sash)</a:t>
            </a:r>
          </a:p>
          <a:p>
            <a:pPr marL="103188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646" y="228605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BD5B055-49D4-4170-AC74-B70E77120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83" y="1388203"/>
            <a:ext cx="4849523" cy="2722198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4D020C54-E9E1-4487-A75D-79A56374D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91" y="4110401"/>
            <a:ext cx="4874909" cy="2742949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A12BFA2-0184-45ED-8714-C19E633D0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9" b="28604"/>
          <a:stretch/>
        </p:blipFill>
        <p:spPr>
          <a:xfrm>
            <a:off x="-16792" y="4394701"/>
            <a:ext cx="5378501" cy="2437898"/>
          </a:xfrm>
          <a:prstGeom prst="rect">
            <a:avLst/>
          </a:prstGeom>
        </p:spPr>
      </p:pic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C793A651-C1FB-4D1F-9226-DFE15524F0C7}"/>
              </a:ext>
            </a:extLst>
          </p:cNvPr>
          <p:cNvCxnSpPr/>
          <p:nvPr/>
        </p:nvCxnSpPr>
        <p:spPr>
          <a:xfrm>
            <a:off x="-16792" y="2614857"/>
            <a:ext cx="368829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5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Basic sections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7D66C2-EB51-4E00-BE97-2FF138FB6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2384280"/>
            <a:ext cx="4533900" cy="21907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A1B07D7-A6AA-44C0-A3FB-880A698CD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5697" t="20462" r="19190" b="20858"/>
          <a:stretch/>
        </p:blipFill>
        <p:spPr>
          <a:xfrm>
            <a:off x="363423" y="3982263"/>
            <a:ext cx="8417154" cy="268085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3ECD304-12FF-41F8-A3AD-95A7C26FA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7470" t="4517" r="61962" b="18330"/>
          <a:stretch/>
        </p:blipFill>
        <p:spPr>
          <a:xfrm>
            <a:off x="5772380" y="1023835"/>
            <a:ext cx="2490776" cy="2562973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29FB97D-48E9-4D3F-A395-134391B21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l="12049" t="7982" r="42615" b="14141"/>
          <a:stretch/>
        </p:blipFill>
        <p:spPr>
          <a:xfrm>
            <a:off x="983264" y="1231498"/>
            <a:ext cx="3333717" cy="2334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AA199-A62A-4F53-835A-2BE3EF47AD30}"/>
              </a:ext>
            </a:extLst>
          </p:cNvPr>
          <p:cNvSpPr txBox="1"/>
          <p:nvPr/>
        </p:nvSpPr>
        <p:spPr>
          <a:xfrm>
            <a:off x="6132231" y="3396629"/>
            <a:ext cx="3759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Sas</a:t>
            </a:r>
            <a:r>
              <a:rPr lang="en-US" dirty="0">
                <a:solidFill>
                  <a:schemeClr val="bg1"/>
                </a:solidFill>
              </a:rPr>
              <a:t>h &amp; top rail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72AFE-5B71-495E-B734-D1BA2EA6BCD1}"/>
              </a:ext>
            </a:extLst>
          </p:cNvPr>
          <p:cNvSpPr txBox="1"/>
          <p:nvPr/>
        </p:nvSpPr>
        <p:spPr>
          <a:xfrm>
            <a:off x="363424" y="6494000"/>
            <a:ext cx="8630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sz="1800" dirty="0">
                <a:solidFill>
                  <a:schemeClr val="bg1"/>
                </a:solidFill>
              </a:rPr>
              <a:t>orizontal section with adjustable frame profiles and sash ones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26444-54B9-461C-9489-3AC49FB91694}"/>
              </a:ext>
            </a:extLst>
          </p:cNvPr>
          <p:cNvSpPr txBox="1"/>
          <p:nvPr/>
        </p:nvSpPr>
        <p:spPr>
          <a:xfrm>
            <a:off x="1132001" y="3415346"/>
            <a:ext cx="3759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Sas</a:t>
            </a:r>
            <a:r>
              <a:rPr lang="en-US" dirty="0">
                <a:solidFill>
                  <a:schemeClr val="bg1"/>
                </a:solidFill>
              </a:rPr>
              <a:t>h &amp; bottom rail (threshold)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Basic sections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7D66C2-EB51-4E00-BE97-2FF138FB6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2384280"/>
            <a:ext cx="4533900" cy="21907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7B96F9D-17BE-4D43-ADB0-BC785166D8A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18091" y="3730744"/>
            <a:ext cx="4198046" cy="293863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3EA706D-2973-4FA9-AFD3-88C8553CA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18385" t="3231" r="44965" b="15270"/>
          <a:stretch/>
        </p:blipFill>
        <p:spPr>
          <a:xfrm>
            <a:off x="4727864" y="841254"/>
            <a:ext cx="4533900" cy="4110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7456F-D1FB-4A48-A9FB-645B57852D16}"/>
              </a:ext>
            </a:extLst>
          </p:cNvPr>
          <p:cNvSpPr txBox="1"/>
          <p:nvPr/>
        </p:nvSpPr>
        <p:spPr>
          <a:xfrm>
            <a:off x="656602" y="3452648"/>
            <a:ext cx="3759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Sash &amp; door panel meeting point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014AF-3708-4486-8437-78B6937C6950}"/>
              </a:ext>
            </a:extLst>
          </p:cNvPr>
          <p:cNvSpPr txBox="1"/>
          <p:nvPr/>
        </p:nvSpPr>
        <p:spPr>
          <a:xfrm>
            <a:off x="5309882" y="4970118"/>
            <a:ext cx="3834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Door closing point at a corner structure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0DEA4C6-3CBD-4920-82ED-4D810E9A6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79EBF9-1DE4-4997-9B66-EEA7FC1CC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980317"/>
            <a:ext cx="3581400" cy="523875"/>
          </a:xfrm>
          <a:prstGeom prst="rect">
            <a:avLst/>
          </a:prstGeom>
        </p:spPr>
      </p:pic>
      <p:sp>
        <p:nvSpPr>
          <p:cNvPr id="5" name="Θέση κειμένου 6">
            <a:extLst>
              <a:ext uri="{FF2B5EF4-FFF2-40B4-BE49-F238E27FC236}">
                <a16:creationId xmlns:a16="http://schemas.microsoft.com/office/drawing/2014/main" id="{50B9327B-CF35-4FA3-8FA9-85918132D84A}"/>
              </a:ext>
            </a:extLst>
          </p:cNvPr>
          <p:cNvSpPr txBox="1">
            <a:spLocks/>
          </p:cNvSpPr>
          <p:nvPr/>
        </p:nvSpPr>
        <p:spPr>
          <a:xfrm>
            <a:off x="5122718" y="3504192"/>
            <a:ext cx="4021282" cy="3166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Supreme SF85 is ALUMIL’s proposal for a world-class folding door,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highly-insulated and bottom-slide,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with minimal aesthetics and outstanding performance,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for very large dimensions and extremely low sight-lines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96C2684-7901-4DFD-A3A1-51996375A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56" y="1063550"/>
            <a:ext cx="2272808" cy="646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0F5B1-67F8-440B-85A1-F7E249650804}"/>
              </a:ext>
            </a:extLst>
          </p:cNvPr>
          <p:cNvSpPr txBox="1"/>
          <p:nvPr/>
        </p:nvSpPr>
        <p:spPr>
          <a:xfrm>
            <a:off x="4572000" y="6463115"/>
            <a:ext cx="445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 addition to SMARTIA </a:t>
            </a:r>
            <a:r>
              <a:rPr lang="en-US" dirty="0">
                <a:solidFill>
                  <a:schemeClr val="bg1"/>
                </a:solidFill>
              </a:rPr>
              <a:t>MF65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663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0763">
            <a:off x="6406875" y="3387538"/>
            <a:ext cx="2134825" cy="297937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" y="2393115"/>
            <a:ext cx="8246659" cy="21803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4883" y="2393116"/>
            <a:ext cx="451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Air </a:t>
            </a:r>
            <a:r>
              <a:rPr lang="el-GR" dirty="0" err="1"/>
              <a:t>permeability</a:t>
            </a:r>
            <a:r>
              <a:rPr lang="el-GR" dirty="0"/>
              <a:t> </a:t>
            </a:r>
            <a:r>
              <a:rPr lang="en-US" dirty="0"/>
              <a:t>EN12207:2016-12</a:t>
            </a:r>
            <a:endParaRPr lang="el-GR" dirty="0"/>
          </a:p>
        </p:txBody>
      </p:sp>
      <p:sp>
        <p:nvSpPr>
          <p:cNvPr id="22" name="TextBox 21"/>
          <p:cNvSpPr txBox="1"/>
          <p:nvPr/>
        </p:nvSpPr>
        <p:spPr>
          <a:xfrm>
            <a:off x="5531157" y="2393116"/>
            <a:ext cx="104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4</a:t>
            </a:r>
            <a:endParaRPr lang="el-GR" dirty="0"/>
          </a:p>
        </p:txBody>
      </p:sp>
      <p:sp>
        <p:nvSpPr>
          <p:cNvPr id="23" name="TextBox 22"/>
          <p:cNvSpPr txBox="1"/>
          <p:nvPr/>
        </p:nvSpPr>
        <p:spPr>
          <a:xfrm>
            <a:off x="544883" y="2892250"/>
            <a:ext cx="438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Watertightness</a:t>
            </a:r>
            <a:r>
              <a:rPr lang="el-GR" dirty="0"/>
              <a:t> EN 12208</a:t>
            </a:r>
            <a:r>
              <a:rPr lang="en-US" dirty="0"/>
              <a:t>:1999-11</a:t>
            </a:r>
            <a:endParaRPr lang="el-GR" dirty="0"/>
          </a:p>
        </p:txBody>
      </p:sp>
      <p:sp>
        <p:nvSpPr>
          <p:cNvPr id="24" name="TextBox 23"/>
          <p:cNvSpPr txBox="1"/>
          <p:nvPr/>
        </p:nvSpPr>
        <p:spPr>
          <a:xfrm>
            <a:off x="544883" y="3307788"/>
            <a:ext cx="523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Resistance to windload EN 12210</a:t>
            </a:r>
            <a:r>
              <a:rPr lang="en-US" dirty="0"/>
              <a:t>:2016-03</a:t>
            </a:r>
            <a:endParaRPr lang="el-GR" dirty="0"/>
          </a:p>
        </p:txBody>
      </p:sp>
      <p:sp>
        <p:nvSpPr>
          <p:cNvPr id="25" name="TextBox 24"/>
          <p:cNvSpPr txBox="1"/>
          <p:nvPr/>
        </p:nvSpPr>
        <p:spPr>
          <a:xfrm>
            <a:off x="544883" y="4163234"/>
            <a:ext cx="385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Ther</a:t>
            </a:r>
            <a:r>
              <a:rPr lang="en-US" dirty="0"/>
              <a:t>m</a:t>
            </a:r>
            <a:r>
              <a:rPr lang="el-GR" dirty="0" err="1"/>
              <a:t>al</a:t>
            </a:r>
            <a:r>
              <a:rPr lang="el-GR" dirty="0"/>
              <a:t> insulation </a:t>
            </a:r>
            <a:r>
              <a:rPr lang="en-US" dirty="0"/>
              <a:t>EN 10077-2</a:t>
            </a:r>
            <a:endParaRPr lang="el-GR" dirty="0"/>
          </a:p>
        </p:txBody>
      </p:sp>
      <p:sp>
        <p:nvSpPr>
          <p:cNvPr id="26" name="TextBox 25"/>
          <p:cNvSpPr txBox="1"/>
          <p:nvPr/>
        </p:nvSpPr>
        <p:spPr>
          <a:xfrm>
            <a:off x="5531155" y="2892250"/>
            <a:ext cx="271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7A / 9A (</a:t>
            </a:r>
            <a:r>
              <a:rPr lang="en-US" dirty="0" err="1"/>
              <a:t>subsill</a:t>
            </a:r>
            <a:r>
              <a:rPr lang="en-US" dirty="0"/>
              <a:t>)  </a:t>
            </a:r>
            <a:endParaRPr lang="el-GR" dirty="0"/>
          </a:p>
        </p:txBody>
      </p:sp>
      <p:sp>
        <p:nvSpPr>
          <p:cNvPr id="27" name="TextBox 26"/>
          <p:cNvSpPr txBox="1"/>
          <p:nvPr/>
        </p:nvSpPr>
        <p:spPr>
          <a:xfrm>
            <a:off x="5528885" y="3307788"/>
            <a:ext cx="156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CLASS C3/B3</a:t>
            </a:r>
            <a:endParaRPr lang="el-GR" dirty="0"/>
          </a:p>
        </p:txBody>
      </p:sp>
      <p:sp>
        <p:nvSpPr>
          <p:cNvPr id="28" name="TextBox 27"/>
          <p:cNvSpPr txBox="1"/>
          <p:nvPr/>
        </p:nvSpPr>
        <p:spPr>
          <a:xfrm>
            <a:off x="5531156" y="4163234"/>
            <a:ext cx="316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Uf</a:t>
            </a:r>
            <a:r>
              <a:rPr lang="en-US" dirty="0"/>
              <a:t> </a:t>
            </a:r>
            <a:r>
              <a:rPr lang="el-GR" dirty="0" err="1"/>
              <a:t>from</a:t>
            </a:r>
            <a:r>
              <a:rPr lang="en-US" dirty="0"/>
              <a:t> 1.5</a:t>
            </a:r>
            <a:r>
              <a:rPr lang="el-GR" dirty="0"/>
              <a:t> W/m</a:t>
            </a:r>
            <a:r>
              <a:rPr lang="el-GR" baseline="30000" dirty="0"/>
              <a:t>2</a:t>
            </a:r>
            <a:r>
              <a:rPr lang="el-GR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8769" y="1769229"/>
            <a:ext cx="406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r>
              <a:rPr lang="en-US" dirty="0">
                <a:solidFill>
                  <a:schemeClr val="bg1"/>
                </a:solidFill>
              </a:rPr>
              <a:t>Remarkable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performance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l-GR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l-GR" dirty="0" err="1">
                <a:solidFill>
                  <a:schemeClr val="bg1"/>
                </a:solidFill>
              </a:rPr>
              <a:t>ified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by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German</a:t>
            </a:r>
            <a:r>
              <a:rPr lang="el-GR" dirty="0">
                <a:solidFill>
                  <a:schemeClr val="bg1"/>
                </a:solidFill>
              </a:rPr>
              <a:t> Institute </a:t>
            </a:r>
            <a:r>
              <a:rPr lang="x-none" dirty="0">
                <a:solidFill>
                  <a:schemeClr val="bg1"/>
                </a:solidFill>
              </a:rPr>
              <a:t>IFT </a:t>
            </a:r>
            <a:r>
              <a:rPr lang="en-US" dirty="0">
                <a:solidFill>
                  <a:schemeClr val="bg1"/>
                </a:solidFill>
              </a:rPr>
              <a:t>ROSENHEIM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16" name="Ευθεία γραμμή σύνδεσης 15"/>
          <p:cNvCxnSpPr/>
          <p:nvPr/>
        </p:nvCxnSpPr>
        <p:spPr>
          <a:xfrm flipH="1">
            <a:off x="5323615" y="1808638"/>
            <a:ext cx="385124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Τίτλος 1"/>
          <p:cNvSpPr txBox="1">
            <a:spLocks/>
          </p:cNvSpPr>
          <p:nvPr/>
        </p:nvSpPr>
        <p:spPr>
          <a:xfrm>
            <a:off x="5273154" y="1345856"/>
            <a:ext cx="379568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 err="1">
                <a:solidFill>
                  <a:srgbClr val="FFC000"/>
                </a:solidFill>
              </a:rPr>
              <a:t>Certifications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883" y="3712990"/>
            <a:ext cx="477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Burglar resistance</a:t>
            </a:r>
            <a:r>
              <a:rPr lang="el-GR" dirty="0"/>
              <a:t> </a:t>
            </a:r>
            <a:r>
              <a:rPr lang="en-US" dirty="0"/>
              <a:t>EN 1627-1630 		</a:t>
            </a:r>
            <a:endParaRPr lang="el-GR" dirty="0"/>
          </a:p>
        </p:txBody>
      </p:sp>
      <p:sp>
        <p:nvSpPr>
          <p:cNvPr id="19" name="TextBox 18"/>
          <p:cNvSpPr txBox="1"/>
          <p:nvPr/>
        </p:nvSpPr>
        <p:spPr>
          <a:xfrm>
            <a:off x="5531156" y="3735511"/>
            <a:ext cx="316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RC2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(and PAS24 UK)</a:t>
            </a:r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1F4107E-E45B-4858-9967-5FD4802D4F1F}"/>
              </a:ext>
            </a:extLst>
          </p:cNvPr>
          <p:cNvSpPr/>
          <p:nvPr/>
        </p:nvSpPr>
        <p:spPr>
          <a:xfrm>
            <a:off x="137486" y="4710107"/>
            <a:ext cx="6147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baseline="-25000" dirty="0" err="1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= 1.00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(2.6x3.0m with 3 vents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=0.6 W/m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baseline="-25000" dirty="0" err="1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= 1.16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(2.6x3.0m with 3 vents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=0.8 W/m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pPr>
              <a:buClr>
                <a:srgbClr val="FFC0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</a:pP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baseline="-25000" dirty="0" err="1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= 1.03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(3.45x3.0m with 3+1 vents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=0.6 W/m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  <a:p>
            <a:pPr>
              <a:buClr>
                <a:srgbClr val="FFC000"/>
              </a:buClr>
            </a:pP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baseline="-25000" dirty="0" err="1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= 1.18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(3.45x3.0m with 3+1 vents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=0.8 W/m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D700B48-6992-4603-88BE-63AEA0604C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085"/>
          <a:stretch/>
        </p:blipFill>
        <p:spPr>
          <a:xfrm>
            <a:off x="7905148" y="3712990"/>
            <a:ext cx="478997" cy="4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091E57-FDEB-4A69-A75A-27FBAA8C5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BF69EF-59F3-4BCA-B7AF-8DF15E03D0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40027" y="1633101"/>
            <a:ext cx="3650297" cy="325958"/>
          </a:xfrm>
        </p:spPr>
        <p:txBody>
          <a:bodyPr/>
          <a:lstStyle/>
          <a:p>
            <a:r>
              <a:rPr lang="en-US" dirty="0"/>
              <a:t>Maximum Panel Dimension for given Wind pressure</a:t>
            </a:r>
            <a:endParaRPr lang="el-GR" dirty="0"/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ABA19751-40D7-4033-914D-8ED30E0AEE87}"/>
              </a:ext>
            </a:extLst>
          </p:cNvPr>
          <p:cNvGrpSpPr/>
          <p:nvPr/>
        </p:nvGrpSpPr>
        <p:grpSpPr>
          <a:xfrm>
            <a:off x="2752326" y="4130748"/>
            <a:ext cx="2513584" cy="2181334"/>
            <a:chOff x="0" y="3913965"/>
            <a:chExt cx="2576576" cy="2531232"/>
          </a:xfrm>
        </p:grpSpPr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B392C764-64BD-4545-9ED0-DE65667F3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76564"/>
            <a:stretch/>
          </p:blipFill>
          <p:spPr>
            <a:xfrm>
              <a:off x="0" y="3913965"/>
              <a:ext cx="1164336" cy="2531232"/>
            </a:xfrm>
            <a:prstGeom prst="rect">
              <a:avLst/>
            </a:prstGeom>
          </p:spPr>
        </p:pic>
        <p:pic>
          <p:nvPicPr>
            <p:cNvPr id="19" name="Εικόνα 18">
              <a:extLst>
                <a:ext uri="{FF2B5EF4-FFF2-40B4-BE49-F238E27FC236}">
                  <a16:creationId xmlns:a16="http://schemas.microsoft.com/office/drawing/2014/main" id="{C68BBAEC-4D5F-4CB0-B80E-015E2712C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575"/>
            <a:stretch/>
          </p:blipFill>
          <p:spPr>
            <a:xfrm>
              <a:off x="1164336" y="3913965"/>
              <a:ext cx="1412240" cy="2531232"/>
            </a:xfrm>
            <a:prstGeom prst="rect">
              <a:avLst/>
            </a:prstGeom>
          </p:spPr>
        </p:pic>
      </p:grp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416E71C8-3607-42E7-AB9F-904539C5B4E2}"/>
              </a:ext>
            </a:extLst>
          </p:cNvPr>
          <p:cNvGrpSpPr/>
          <p:nvPr/>
        </p:nvGrpSpPr>
        <p:grpSpPr>
          <a:xfrm>
            <a:off x="148826" y="4130748"/>
            <a:ext cx="2449830" cy="2181334"/>
            <a:chOff x="2653792" y="3913965"/>
            <a:chExt cx="2808224" cy="2520556"/>
          </a:xfrm>
        </p:grpSpPr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C60D8BD7-07A4-43FC-8800-FF2318A42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257" r="3558"/>
            <a:stretch/>
          </p:blipFill>
          <p:spPr>
            <a:xfrm>
              <a:off x="3962400" y="3913965"/>
              <a:ext cx="1499616" cy="2520556"/>
            </a:xfrm>
            <a:prstGeom prst="rect">
              <a:avLst/>
            </a:prstGeom>
          </p:spPr>
        </p:pic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84578114-53BD-489B-8637-2602F2650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73660"/>
            <a:stretch/>
          </p:blipFill>
          <p:spPr>
            <a:xfrm>
              <a:off x="2653792" y="3913965"/>
              <a:ext cx="1308608" cy="2520556"/>
            </a:xfrm>
            <a:prstGeom prst="rect">
              <a:avLst/>
            </a:prstGeom>
          </p:spPr>
        </p:pic>
      </p:grp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67C6700-410F-4585-8489-A704C0F59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72" t="25109" r="38896" b="24312"/>
          <a:stretch/>
        </p:blipFill>
        <p:spPr>
          <a:xfrm>
            <a:off x="6175394" y="3678209"/>
            <a:ext cx="2687700" cy="3086411"/>
          </a:xfrm>
          <a:prstGeom prst="rect">
            <a:avLst/>
          </a:prstGeom>
        </p:spPr>
      </p:pic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83AD1561-2C3F-4969-8C06-473942AF229E}"/>
              </a:ext>
            </a:extLst>
          </p:cNvPr>
          <p:cNvGrpSpPr/>
          <p:nvPr/>
        </p:nvGrpSpPr>
        <p:grpSpPr>
          <a:xfrm>
            <a:off x="1357648" y="1465919"/>
            <a:ext cx="2761425" cy="2531233"/>
            <a:chOff x="92836" y="1223400"/>
            <a:chExt cx="2905634" cy="2792865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16850427-F2E5-4043-8472-E09BC2FE8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494" r="69025"/>
            <a:stretch/>
          </p:blipFill>
          <p:spPr>
            <a:xfrm>
              <a:off x="92836" y="1223401"/>
              <a:ext cx="1872598" cy="2792864"/>
            </a:xfrm>
            <a:prstGeom prst="rect">
              <a:avLst/>
            </a:prstGeom>
          </p:spPr>
        </p:pic>
        <p:pic>
          <p:nvPicPr>
            <p:cNvPr id="22" name="Εικόνα 21">
              <a:extLst>
                <a:ext uri="{FF2B5EF4-FFF2-40B4-BE49-F238E27FC236}">
                  <a16:creationId xmlns:a16="http://schemas.microsoft.com/office/drawing/2014/main" id="{53E2520F-BA2B-43AA-B7BD-42F30D000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2318" r="8253"/>
            <a:stretch/>
          </p:blipFill>
          <p:spPr>
            <a:xfrm>
              <a:off x="1947672" y="1223400"/>
              <a:ext cx="1050798" cy="279148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2043CC-DD36-40C5-9452-3AC714C16DD3}"/>
              </a:ext>
            </a:extLst>
          </p:cNvPr>
          <p:cNvSpPr txBox="1"/>
          <p:nvPr/>
        </p:nvSpPr>
        <p:spPr>
          <a:xfrm>
            <a:off x="99142" y="6312082"/>
            <a:ext cx="260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with steel stiffeners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A49845-48AD-46E5-9277-F3CF9B15FA8D}"/>
              </a:ext>
            </a:extLst>
          </p:cNvPr>
          <p:cNvSpPr txBox="1"/>
          <p:nvPr/>
        </p:nvSpPr>
        <p:spPr>
          <a:xfrm>
            <a:off x="1515573" y="1095333"/>
            <a:ext cx="260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with out steel stiffeners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86BDF1-A6C8-4AD1-AB86-08EAC0D4B498}"/>
              </a:ext>
            </a:extLst>
          </p:cNvPr>
          <p:cNvSpPr txBox="1"/>
          <p:nvPr/>
        </p:nvSpPr>
        <p:spPr>
          <a:xfrm>
            <a:off x="2836527" y="6293787"/>
            <a:ext cx="260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sz="1800" dirty="0">
                <a:solidFill>
                  <a:schemeClr val="bg1"/>
                </a:solidFill>
              </a:rPr>
              <a:t>emi-structural sash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651448-BC98-4160-AB49-D410E3681844}"/>
              </a:ext>
            </a:extLst>
          </p:cNvPr>
          <p:cNvSpPr txBox="1"/>
          <p:nvPr/>
        </p:nvSpPr>
        <p:spPr>
          <a:xfrm>
            <a:off x="5440027" y="2614418"/>
            <a:ext cx="3650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E.g. 800Pa with steel stiffeners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Vent width 1.2m and height 3.6m</a:t>
            </a:r>
            <a:r>
              <a:rPr lang="el-GR" sz="18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091E57-FDEB-4A69-A75A-27FBAA8C5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5F0AA8B-BA3B-4170-88F5-0755EA72D2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15325" y="2025658"/>
            <a:ext cx="3678361" cy="330316"/>
          </a:xfrm>
        </p:spPr>
        <p:txBody>
          <a:bodyPr/>
          <a:lstStyle/>
          <a:p>
            <a:r>
              <a:rPr lang="en-US" dirty="0"/>
              <a:t>Folding door operation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4787D0-3037-456D-B06B-E6C5542BF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19" y="2900853"/>
            <a:ext cx="2117210" cy="386297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7344CB-B372-481E-89F3-08BC3884A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550" y="2903481"/>
            <a:ext cx="2103725" cy="3862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690181-ACBF-468A-90AC-5EF133DC69DD}"/>
              </a:ext>
            </a:extLst>
          </p:cNvPr>
          <p:cNvSpPr txBox="1"/>
          <p:nvPr/>
        </p:nvSpPr>
        <p:spPr>
          <a:xfrm>
            <a:off x="0" y="2900853"/>
            <a:ext cx="1116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Inwards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19DB6-5B7B-4659-83B3-C2ECD0456AC7}"/>
              </a:ext>
            </a:extLst>
          </p:cNvPr>
          <p:cNvSpPr txBox="1"/>
          <p:nvPr/>
        </p:nvSpPr>
        <p:spPr>
          <a:xfrm>
            <a:off x="8126432" y="2900853"/>
            <a:ext cx="1116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Outwards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F7BA2-1CF8-40ED-97B7-B18D6915A885}"/>
              </a:ext>
            </a:extLst>
          </p:cNvPr>
          <p:cNvSpPr txBox="1"/>
          <p:nvPr/>
        </p:nvSpPr>
        <p:spPr>
          <a:xfrm>
            <a:off x="3095329" y="4832342"/>
            <a:ext cx="2811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first to open, last to close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735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091E57-FDEB-4A69-A75A-27FBAA8C5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5F0AA8B-BA3B-4170-88F5-0755EA72D2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15325" y="2025658"/>
            <a:ext cx="3678361" cy="330316"/>
          </a:xfrm>
        </p:spPr>
        <p:txBody>
          <a:bodyPr/>
          <a:lstStyle/>
          <a:p>
            <a:r>
              <a:rPr lang="en-US" dirty="0"/>
              <a:t>Fabrication details</a:t>
            </a:r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F7BA2-1CF8-40ED-97B7-B18D6915A885}"/>
              </a:ext>
            </a:extLst>
          </p:cNvPr>
          <p:cNvSpPr txBox="1"/>
          <p:nvPr/>
        </p:nvSpPr>
        <p:spPr>
          <a:xfrm>
            <a:off x="304799" y="2772159"/>
            <a:ext cx="7176103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technical catalogue serves as a fabrication manual, presenting a wide set of machining instructions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CNC is required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Special Jig tool for hinges installation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Adjustable frame profiles come predrilled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191F495-DA92-48F2-B465-9C4C45E4A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314" y="3540377"/>
            <a:ext cx="1526766" cy="11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8D0465-3DC3-41B7-A9B7-FE9E09B82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Θέση περιεχομένου 7">
            <a:extLst>
              <a:ext uri="{FF2B5EF4-FFF2-40B4-BE49-F238E27FC236}">
                <a16:creationId xmlns:a16="http://schemas.microsoft.com/office/drawing/2014/main" id="{68DDE2D4-E21E-46AA-AED9-175E9E4CFBA1}"/>
              </a:ext>
            </a:extLst>
          </p:cNvPr>
          <p:cNvSpPr txBox="1">
            <a:spLocks/>
          </p:cNvSpPr>
          <p:nvPr/>
        </p:nvSpPr>
        <p:spPr>
          <a:xfrm>
            <a:off x="5663045" y="2996822"/>
            <a:ext cx="3377047" cy="328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Commercial Training</a:t>
            </a:r>
            <a:endParaRPr lang="el-G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r="19611"/>
          <a:stretch/>
        </p:blipFill>
        <p:spPr/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572000" y="2920685"/>
            <a:ext cx="4571999" cy="3837467"/>
          </a:xfrm>
        </p:spPr>
        <p:txBody>
          <a:bodyPr/>
          <a:lstStyle/>
          <a:p>
            <a:pPr marL="363538" lvl="1" indent="-18732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height up to 4.0m</a:t>
            </a:r>
            <a:r>
              <a:rPr lang="el-GR" sz="20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(competition stays at 3.0m</a:t>
            </a:r>
            <a:r>
              <a:rPr lang="el-GR" sz="1600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363538" lvl="1" indent="-18732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total width almost “infinite” </a:t>
            </a:r>
          </a:p>
          <a:p>
            <a:pPr marL="363538" lvl="1" indent="-187325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vent width up to 1.5m 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(competition stays at </a:t>
            </a:r>
            <a:r>
              <a:rPr lang="el-GR" sz="1600" dirty="0">
                <a:solidFill>
                  <a:schemeClr val="bg1">
                    <a:lumMod val="95000"/>
                  </a:schemeClr>
                </a:solidFill>
              </a:rPr>
              <a:t>1.2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l-GR" sz="1600" dirty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363538" lvl="1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Ideal for modern residences, esp. when fewer panels are requested (5 panels of 1.4m instead 7 panels of 1.0m)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tabLst>
                <a:tab pos="357188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Unique for projects with 4.0m high structures and many vents</a:t>
            </a:r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EDE3CB-8EF3-44E3-99D3-AEF6FD7918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0"/>
            <a:ext cx="3741737" cy="359441"/>
          </a:xfrm>
        </p:spPr>
        <p:txBody>
          <a:bodyPr/>
          <a:lstStyle/>
          <a:p>
            <a:pPr marL="269875" indent="-269875"/>
            <a:r>
              <a:rPr lang="en-US" dirty="0"/>
              <a:t>1. Extremely Large Dimensions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A57421F-E5F5-442C-A2FF-0FC537411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0B779532-9500-48A3-B6D8-4467B646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574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19115"/>
          <a:stretch/>
        </p:blipFill>
        <p:spPr>
          <a:xfrm>
            <a:off x="-1" y="1145508"/>
            <a:ext cx="4722853" cy="5712489"/>
          </a:xfrm>
        </p:spPr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760752" y="2831702"/>
            <a:ext cx="4232936" cy="2340099"/>
          </a:xfrm>
        </p:spPr>
        <p:txBody>
          <a:bodyPr/>
          <a:lstStyle/>
          <a:p>
            <a:pPr marL="2698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2000" dirty="0"/>
              <a:t>MINIMAL DESIGN with much less aluminium and amazingly reduced sight lines. Elegance without compromise.</a:t>
            </a:r>
          </a:p>
          <a:p>
            <a:pPr marL="2698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</a:pPr>
            <a:endParaRPr lang="en-US" sz="800" dirty="0"/>
          </a:p>
          <a:p>
            <a:pPr marL="817563" lvl="2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vent/vent 105mm </a:t>
            </a:r>
            <a:r>
              <a:rPr lang="en-US" sz="1600" dirty="0">
                <a:solidFill>
                  <a:schemeClr val="bg1"/>
                </a:solidFill>
              </a:rPr>
              <a:t>(competition usually at 120-125mm)</a:t>
            </a:r>
            <a:endParaRPr lang="en-US" sz="2000" dirty="0">
              <a:solidFill>
                <a:schemeClr val="bg1"/>
              </a:solidFill>
            </a:endParaRPr>
          </a:p>
          <a:p>
            <a:pPr marL="817563" lvl="2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frame/vent 110mm</a:t>
            </a:r>
          </a:p>
          <a:p>
            <a:pPr marL="817563" lvl="2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vent width 1.5m</a:t>
            </a:r>
          </a:p>
          <a:p>
            <a:pPr marL="811213"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1800" dirty="0">
                <a:solidFill>
                  <a:schemeClr val="bg1"/>
                </a:solidFill>
              </a:rPr>
              <a:t>which reduces the number of the necessary panels, e.g. five instead of seven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sz="1600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EDE3CB-8EF3-44E3-99D3-AEF6FD7918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3" y="2061640"/>
            <a:ext cx="3591424" cy="346719"/>
          </a:xfrm>
        </p:spPr>
        <p:txBody>
          <a:bodyPr/>
          <a:lstStyle/>
          <a:p>
            <a:r>
              <a:rPr lang="en-US" dirty="0"/>
              <a:t>2. Incomparable Aesthetics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63AF0D3-30B6-4D6D-889F-F739A82B4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078B991A-A1C7-4499-B202-A96FCD0F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35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εικόνας 3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654" r="50380" b="-216"/>
          <a:stretch/>
        </p:blipFill>
        <p:spPr>
          <a:xfrm>
            <a:off x="0" y="1101667"/>
            <a:ext cx="4722853" cy="5756333"/>
          </a:xfrm>
        </p:spPr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989816" y="2948825"/>
            <a:ext cx="4154184" cy="3953016"/>
          </a:xfrm>
        </p:spPr>
        <p:txBody>
          <a:bodyPr/>
          <a:lstStyle/>
          <a:p>
            <a:pPr marL="269875">
              <a:lnSpc>
                <a:spcPts val="2600"/>
              </a:lnSpc>
              <a:buClr>
                <a:srgbClr val="FFC000"/>
              </a:buClr>
            </a:pPr>
            <a:r>
              <a:rPr lang="en-US" sz="2000" dirty="0"/>
              <a:t>WIDE VARIETY of solutions</a:t>
            </a:r>
          </a:p>
          <a:p>
            <a:pPr marL="269875">
              <a:lnSpc>
                <a:spcPts val="2600"/>
              </a:lnSpc>
              <a:buClr>
                <a:srgbClr val="FFC000"/>
              </a:buClr>
            </a:pPr>
            <a:endParaRPr lang="en-US" sz="800" dirty="0"/>
          </a:p>
          <a:p>
            <a:pPr marL="647700" indent="-285750">
              <a:lnSpc>
                <a:spcPts val="26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All odd &amp; even numbers of vents, i.e. 3+0, 4+1 and 2+3</a:t>
            </a:r>
          </a:p>
          <a:p>
            <a:pPr marL="647700" indent="-285750">
              <a:lnSpc>
                <a:spcPts val="26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Corner construction</a:t>
            </a:r>
          </a:p>
          <a:p>
            <a:pPr marL="647700" indent="-285750">
              <a:lnSpc>
                <a:spcPts val="26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Semi-structural version (vents)</a:t>
            </a:r>
          </a:p>
          <a:p>
            <a:pPr marL="647700" indent="-285750">
              <a:lnSpc>
                <a:spcPts val="26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In and outwards opening</a:t>
            </a:r>
          </a:p>
          <a:p>
            <a:pPr marL="3556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dirty="0"/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3. Complete Range of Solutions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CE41D35-A900-4E5E-AC15-F3C388EC6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06248616-7D83-4F32-B2E7-F8A2EEA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46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572000" y="2580204"/>
            <a:ext cx="4458984" cy="3953016"/>
          </a:xfrm>
        </p:spPr>
        <p:txBody>
          <a:bodyPr/>
          <a:lstStyle/>
          <a:p>
            <a:pPr marL="446088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2000" dirty="0"/>
              <a:t>EXTREME PERFORMANCE as with all ALUMIL SUPREME series </a:t>
            </a: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air permeability, class </a:t>
            </a:r>
            <a:r>
              <a:rPr lang="en-US" sz="1800" dirty="0">
                <a:solidFill>
                  <a:srgbClr val="FFC000"/>
                </a:solidFill>
              </a:rPr>
              <a:t>4</a:t>
            </a: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wind load resistance, class </a:t>
            </a:r>
            <a:r>
              <a:rPr lang="en-US" sz="1800" dirty="0">
                <a:solidFill>
                  <a:srgbClr val="FFC000"/>
                </a:solidFill>
              </a:rPr>
              <a:t>C3/B3</a:t>
            </a: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water tightness, class </a:t>
            </a:r>
            <a:r>
              <a:rPr lang="en-US" sz="1800" dirty="0">
                <a:solidFill>
                  <a:srgbClr val="FFC000"/>
                </a:solidFill>
              </a:rPr>
              <a:t>9A</a:t>
            </a:r>
          </a:p>
          <a:p>
            <a:pPr marL="446088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dirty="0"/>
              <a:t>IFT Rosenheim certified</a:t>
            </a:r>
          </a:p>
          <a:p>
            <a:pPr marL="446088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dirty="0"/>
          </a:p>
          <a:p>
            <a:pPr marL="446088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dirty="0"/>
              <a:t>thanks to co-extruded special central gaskets, NRG, quadruple locking latches, profile sturdiness, etc.</a:t>
            </a:r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6413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419619" cy="349050"/>
          </a:xfrm>
        </p:spPr>
        <p:txBody>
          <a:bodyPr/>
          <a:lstStyle/>
          <a:p>
            <a:r>
              <a:rPr lang="en-US" dirty="0"/>
              <a:t>4. Extreme Performance</a:t>
            </a: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2D5C0BAB-B353-4867-BB5F-564FF4A9CB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-17405" r="1646" b="8875"/>
          <a:stretch/>
        </p:blipFill>
        <p:spPr>
          <a:xfrm>
            <a:off x="-1" y="1145508"/>
            <a:ext cx="4722853" cy="5712489"/>
          </a:xfr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B7ACB5C-1DAB-4A07-B2D6-966AF597A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B6A35EB5-E936-4C71-9CC5-F6BE2077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37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966854" y="2647537"/>
            <a:ext cx="4074403" cy="3109028"/>
          </a:xfrm>
        </p:spPr>
        <p:txBody>
          <a:bodyPr/>
          <a:lstStyle/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2000" dirty="0"/>
              <a:t>Market-leading THERMAL EFFICIENCY and excellent overall U-values</a:t>
            </a: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dirty="0"/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2000" dirty="0" err="1"/>
              <a:t>U</a:t>
            </a:r>
            <a:r>
              <a:rPr lang="en-US" sz="2400" b="1" baseline="-25000" dirty="0" err="1"/>
              <a:t>f</a:t>
            </a:r>
            <a:r>
              <a:rPr lang="en-US" sz="2000" b="1" baseline="-25000" dirty="0"/>
              <a:t>  </a:t>
            </a:r>
            <a:r>
              <a:rPr lang="en-US" sz="2000" dirty="0"/>
              <a:t>from 1.5 W/m</a:t>
            </a:r>
            <a:r>
              <a:rPr lang="en-US" sz="2000" baseline="30000" dirty="0"/>
              <a:t>2</a:t>
            </a:r>
            <a:r>
              <a:rPr lang="en-US" sz="2000" dirty="0"/>
              <a:t>K</a:t>
            </a: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sz="2000" dirty="0">
              <a:solidFill>
                <a:srgbClr val="FF0000"/>
              </a:solidFill>
            </a:endParaRP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1600" dirty="0">
                <a:solidFill>
                  <a:schemeClr val="bg1"/>
                </a:solidFill>
              </a:rPr>
              <a:t>2.6x3.0m with 3 vents </a:t>
            </a:r>
            <a:r>
              <a:rPr lang="en-US" sz="1600" dirty="0" err="1">
                <a:solidFill>
                  <a:schemeClr val="bg1"/>
                </a:solidFill>
              </a:rPr>
              <a:t>U</a:t>
            </a:r>
            <a:r>
              <a:rPr lang="en-US" sz="1600" baseline="-25000" dirty="0" err="1">
                <a:solidFill>
                  <a:schemeClr val="bg1"/>
                </a:solidFill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=0.6 W/m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K</a:t>
            </a: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2000" dirty="0" err="1">
                <a:solidFill>
                  <a:schemeClr val="bg1"/>
                </a:solidFill>
              </a:rPr>
              <a:t>U</a:t>
            </a:r>
            <a:r>
              <a:rPr lang="en-US" sz="2000" baseline="-25000" dirty="0" err="1">
                <a:solidFill>
                  <a:schemeClr val="bg1"/>
                </a:solidFill>
              </a:rPr>
              <a:t>w</a:t>
            </a:r>
            <a:r>
              <a:rPr lang="en-US" sz="2000" dirty="0">
                <a:solidFill>
                  <a:schemeClr val="bg1"/>
                </a:solidFill>
              </a:rPr>
              <a:t>= 1.0 W/m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K </a:t>
            </a:r>
            <a:r>
              <a:rPr lang="en-US" sz="1600" dirty="0">
                <a:solidFill>
                  <a:schemeClr val="bg1"/>
                </a:solidFill>
              </a:rPr>
              <a:t>with </a:t>
            </a:r>
            <a:r>
              <a:rPr lang="en-US" sz="1600" dirty="0" err="1">
                <a:solidFill>
                  <a:schemeClr val="bg1"/>
                </a:solidFill>
              </a:rPr>
              <a:t>U</a:t>
            </a:r>
            <a:r>
              <a:rPr lang="en-US" sz="1600" baseline="-25000" dirty="0" err="1">
                <a:solidFill>
                  <a:schemeClr val="bg1"/>
                </a:solidFill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=0.6 W/m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K</a:t>
            </a:r>
            <a:endParaRPr lang="en-US" sz="2000" dirty="0">
              <a:solidFill>
                <a:schemeClr val="bg1"/>
              </a:solidFill>
            </a:endParaRP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2000" dirty="0" err="1">
                <a:solidFill>
                  <a:schemeClr val="bg1"/>
                </a:solidFill>
              </a:rPr>
              <a:t>U</a:t>
            </a:r>
            <a:r>
              <a:rPr lang="en-US" sz="2000" baseline="-25000" dirty="0" err="1">
                <a:solidFill>
                  <a:schemeClr val="bg1"/>
                </a:solidFill>
              </a:rPr>
              <a:t>w</a:t>
            </a:r>
            <a:r>
              <a:rPr lang="en-US" sz="2000" dirty="0">
                <a:solidFill>
                  <a:schemeClr val="bg1"/>
                </a:solidFill>
              </a:rPr>
              <a:t>= 1.16 W/m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K </a:t>
            </a:r>
            <a:r>
              <a:rPr lang="en-US" sz="1600" dirty="0">
                <a:solidFill>
                  <a:schemeClr val="bg1"/>
                </a:solidFill>
              </a:rPr>
              <a:t>with </a:t>
            </a:r>
            <a:r>
              <a:rPr lang="en-US" sz="1600" dirty="0" err="1">
                <a:solidFill>
                  <a:schemeClr val="bg1"/>
                </a:solidFill>
              </a:rPr>
              <a:t>U</a:t>
            </a:r>
            <a:r>
              <a:rPr lang="en-US" sz="1600" baseline="-25000" dirty="0" err="1">
                <a:solidFill>
                  <a:schemeClr val="bg1"/>
                </a:solidFill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=0.8 W/m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K</a:t>
            </a:r>
          </a:p>
          <a:p>
            <a:pPr marL="269875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sz="2000" dirty="0" err="1">
                <a:solidFill>
                  <a:schemeClr val="bg1"/>
                </a:solidFill>
              </a:rPr>
              <a:t>U</a:t>
            </a:r>
            <a:r>
              <a:rPr lang="en-US" sz="2000" baseline="-25000" dirty="0" err="1">
                <a:solidFill>
                  <a:schemeClr val="bg1"/>
                </a:solidFill>
              </a:rPr>
              <a:t>w</a:t>
            </a:r>
            <a:r>
              <a:rPr lang="en-US" sz="2000" dirty="0">
                <a:solidFill>
                  <a:schemeClr val="bg1"/>
                </a:solidFill>
              </a:rPr>
              <a:t>= 1.39 W/m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K </a:t>
            </a:r>
            <a:r>
              <a:rPr lang="en-US" sz="1600" dirty="0">
                <a:solidFill>
                  <a:schemeClr val="bg1"/>
                </a:solidFill>
              </a:rPr>
              <a:t>with </a:t>
            </a:r>
            <a:r>
              <a:rPr lang="en-US" sz="1600" dirty="0" err="1">
                <a:solidFill>
                  <a:schemeClr val="bg1"/>
                </a:solidFill>
              </a:rPr>
              <a:t>U</a:t>
            </a:r>
            <a:r>
              <a:rPr lang="en-US" sz="1600" baseline="-25000" dirty="0" err="1">
                <a:solidFill>
                  <a:schemeClr val="bg1"/>
                </a:solidFill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=1.1 W/m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K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endParaRPr lang="en-US" sz="16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5. Energy Saving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F9AD18E-692C-4D75-BB48-758763C07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1121"/>
            <a:ext cx="4883727" cy="301544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0637ADB-F067-4688-B15D-4450CE7C6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E071CAA9-9E53-460C-A5B3-B41AA749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4757F93-C034-4FEF-9DCE-9A01AE442357}"/>
              </a:ext>
            </a:extLst>
          </p:cNvPr>
          <p:cNvSpPr/>
          <p:nvPr/>
        </p:nvSpPr>
        <p:spPr>
          <a:xfrm>
            <a:off x="304800" y="6016503"/>
            <a:ext cx="8589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</a:pPr>
            <a:r>
              <a:rPr lang="en-US" dirty="0">
                <a:solidFill>
                  <a:schemeClr val="bg1"/>
                </a:solidFill>
              </a:rPr>
              <a:t>co-extruded foam EPDM central gasket, </a:t>
            </a:r>
            <a:r>
              <a:rPr lang="en-US" dirty="0" err="1">
                <a:solidFill>
                  <a:schemeClr val="bg1"/>
                </a:solidFill>
              </a:rPr>
              <a:t>kooltherm</a:t>
            </a:r>
            <a:r>
              <a:rPr lang="en-US" dirty="0">
                <a:solidFill>
                  <a:schemeClr val="bg1"/>
                </a:solidFill>
              </a:rPr>
              <a:t> core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double </a:t>
            </a:r>
            <a:r>
              <a:rPr lang="el-GR" dirty="0">
                <a:solidFill>
                  <a:schemeClr val="bg1"/>
                </a:solidFill>
              </a:rPr>
              <a:t>40</a:t>
            </a:r>
            <a:r>
              <a:rPr lang="en-US" dirty="0">
                <a:solidFill>
                  <a:schemeClr val="bg1"/>
                </a:solidFill>
              </a:rPr>
              <a:t>mm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polyamides, PE insulation foam</a:t>
            </a:r>
          </a:p>
        </p:txBody>
      </p:sp>
    </p:spTree>
    <p:extLst>
      <p:ext uri="{BB962C8B-B14F-4D97-AF65-F5344CB8AC3E}">
        <p14:creationId xmlns:p14="http://schemas.microsoft.com/office/powerpoint/2010/main" val="4854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3D83E5-6414-4DA0-BF8B-13AB159DE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9410177-4018-49E4-A27A-6DD849C7A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7" t="714"/>
          <a:stretch/>
        </p:blipFill>
        <p:spPr>
          <a:xfrm>
            <a:off x="5569527" y="3065318"/>
            <a:ext cx="3574473" cy="501219"/>
          </a:xfrm>
          <a:prstGeom prst="rect">
            <a:avLst/>
          </a:prstGeom>
        </p:spPr>
      </p:pic>
      <p:sp>
        <p:nvSpPr>
          <p:cNvPr id="5" name="Θέση κειμένου 6">
            <a:extLst>
              <a:ext uri="{FF2B5EF4-FFF2-40B4-BE49-F238E27FC236}">
                <a16:creationId xmlns:a16="http://schemas.microsoft.com/office/drawing/2014/main" id="{50B9327B-CF35-4FA3-8FA9-85918132D84A}"/>
              </a:ext>
            </a:extLst>
          </p:cNvPr>
          <p:cNvSpPr txBox="1">
            <a:spLocks/>
          </p:cNvSpPr>
          <p:nvPr/>
        </p:nvSpPr>
        <p:spPr>
          <a:xfrm>
            <a:off x="4873337" y="3548210"/>
            <a:ext cx="4374572" cy="33097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None/>
            </a:pPr>
            <a:r>
              <a:rPr lang="en-US" sz="2000" dirty="0">
                <a:solidFill>
                  <a:srgbClr val="FFFFFF"/>
                </a:solidFill>
              </a:rPr>
              <a:t>SUPREME SF85 </a:t>
            </a:r>
            <a:r>
              <a:rPr lang="el-GR" sz="2000" dirty="0" err="1">
                <a:solidFill>
                  <a:srgbClr val="FFFFFF"/>
                </a:solidFill>
              </a:rPr>
              <a:t>was</a:t>
            </a:r>
            <a:r>
              <a:rPr lang="el-GR" sz="2000" dirty="0">
                <a:solidFill>
                  <a:srgbClr val="FFFFFF"/>
                </a:solidFill>
              </a:rPr>
              <a:t> </a:t>
            </a:r>
            <a:r>
              <a:rPr lang="el-GR" sz="2000" dirty="0" err="1">
                <a:solidFill>
                  <a:srgbClr val="FFFFFF"/>
                </a:solidFill>
              </a:rPr>
              <a:t>designed</a:t>
            </a:r>
            <a:r>
              <a:rPr lang="el-GR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to offer competitive solutions for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FontTx/>
              <a:buChar char="-"/>
            </a:pPr>
            <a:r>
              <a:rPr lang="en-US" sz="1800" dirty="0">
                <a:solidFill>
                  <a:srgbClr val="FFFFFF"/>
                </a:solidFill>
              </a:rPr>
              <a:t>high-end projects (extreme performance and large dimensions)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residential use (minimal design, long-lasting flawless use)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FFC000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and strengthen the brand of ALUMIL by creating a unique product in the segment of high-end folding doors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47" y="1044642"/>
            <a:ext cx="2272808" cy="6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801911" y="3004529"/>
            <a:ext cx="4350303" cy="3853471"/>
          </a:xfrm>
        </p:spPr>
        <p:txBody>
          <a:bodyPr/>
          <a:lstStyle/>
          <a:p>
            <a:pPr marL="446088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2000" dirty="0"/>
              <a:t>Top levels of SECURITY and burglar protection, meeting all industry security standards.</a:t>
            </a:r>
          </a:p>
          <a:p>
            <a:pPr marL="446088" lvl="1" indent="-176213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quadruple locking latches from glass reinforced polyamide (instead double)</a:t>
            </a:r>
          </a:p>
          <a:p>
            <a:pPr marL="446088" lvl="1" indent="-176213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Bottom roller-hinge with anti-lift mechanism, profile and hinges sturdiness, 5-point lock, extensions, thick glazing</a:t>
            </a:r>
          </a:p>
          <a:p>
            <a:pPr marL="360363" lvl="1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2000" b="1" dirty="0">
                <a:solidFill>
                  <a:srgbClr val="FFC000"/>
                </a:solidFill>
              </a:rPr>
              <a:t>“PAS24:2016” and RC2 certification</a:t>
            </a:r>
          </a:p>
          <a:p>
            <a:pPr marL="360363" lvl="1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149600" cy="325958"/>
          </a:xfrm>
        </p:spPr>
        <p:txBody>
          <a:bodyPr/>
          <a:lstStyle/>
          <a:p>
            <a:r>
              <a:rPr lang="en-US" dirty="0"/>
              <a:t>6. Burglar Resistance &amp;</a:t>
            </a:r>
          </a:p>
          <a:p>
            <a:r>
              <a:rPr lang="en-US" dirty="0"/>
              <a:t>Safety Feeling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9"/>
          <a:stretch/>
        </p:blipFill>
        <p:spPr bwMode="auto">
          <a:xfrm>
            <a:off x="0" y="2774022"/>
            <a:ext cx="4724400" cy="287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837B0AE-4575-4B0C-A33C-F6C220A62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40EA68F1-16AA-4ED4-A221-1E62A6B1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  <p:sp>
        <p:nvSpPr>
          <p:cNvPr id="10" name="Θέση περιεχομένου 7">
            <a:extLst>
              <a:ext uri="{FF2B5EF4-FFF2-40B4-BE49-F238E27FC236}">
                <a16:creationId xmlns:a16="http://schemas.microsoft.com/office/drawing/2014/main" id="{EA85EB84-B837-405A-8069-48612321F9DC}"/>
              </a:ext>
            </a:extLst>
          </p:cNvPr>
          <p:cNvSpPr txBox="1">
            <a:spLocks/>
          </p:cNvSpPr>
          <p:nvPr/>
        </p:nvSpPr>
        <p:spPr>
          <a:xfrm>
            <a:off x="386456" y="2061641"/>
            <a:ext cx="3149600" cy="3259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highlight>
                  <a:srgbClr val="808080"/>
                </a:highlight>
                <a:hlinkClick r:id="rId5" action="ppaction://hlinkfile"/>
              </a:rPr>
              <a:t>VIDEO RC2</a:t>
            </a:r>
            <a:endParaRPr lang="en-US" b="1" dirty="0">
              <a:highlight>
                <a:srgbClr val="808080"/>
              </a:highligh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64EE632-083A-4ABB-A83E-4E603F4E48AA}"/>
              </a:ext>
            </a:extLst>
          </p:cNvPr>
          <p:cNvSpPr/>
          <p:nvPr/>
        </p:nvSpPr>
        <p:spPr>
          <a:xfrm>
            <a:off x="187048" y="5938555"/>
            <a:ext cx="4350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Speaking of safety, there’s no risk of injuring fingers when operating (sufficient space)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εικόνας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-21007" r="-5761" b="790"/>
          <a:stretch/>
        </p:blipFill>
        <p:spPr/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866640" y="2899064"/>
            <a:ext cx="4155440" cy="3776055"/>
          </a:xfrm>
        </p:spPr>
        <p:txBody>
          <a:bodyPr/>
          <a:lstStyle/>
          <a:p>
            <a:pPr marL="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</a:pPr>
            <a:r>
              <a:rPr lang="en-US" sz="2000" dirty="0"/>
              <a:t>Smooth OPERATION and long-lasting flawless FUNCTIONALITY</a:t>
            </a:r>
          </a:p>
          <a:p>
            <a:pPr marL="446088" indent="-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</a:pPr>
            <a:endParaRPr lang="en-US" sz="2400" dirty="0"/>
          </a:p>
          <a:p>
            <a:pPr marL="446088" indent="-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Special roller hinges, both bottom and top</a:t>
            </a:r>
          </a:p>
          <a:p>
            <a:pPr marL="446088" indent="-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Heavy-duty hinges</a:t>
            </a:r>
          </a:p>
          <a:p>
            <a:pPr marL="446088" indent="-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46088" indent="-446088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A 5+1 structure (6 vents) which may weigh more than 1tn, is operated just with two sets of roller-hinges</a:t>
            </a:r>
            <a:endParaRPr lang="en-US" dirty="0"/>
          </a:p>
          <a:p>
            <a:pPr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</a:pPr>
            <a:endParaRPr lang="en-US" sz="2000" dirty="0"/>
          </a:p>
          <a:p>
            <a:pPr marL="361950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>
          <a:xfrm>
            <a:off x="5402263" y="2061641"/>
            <a:ext cx="3591424" cy="325958"/>
          </a:xfrm>
        </p:spPr>
        <p:txBody>
          <a:bodyPr/>
          <a:lstStyle/>
          <a:p>
            <a:r>
              <a:rPr lang="en-US" dirty="0"/>
              <a:t>7. Flawless &amp; Long-lasting Operation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C0F6378-0DD2-48DB-8B6E-4A38BB4F3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41C3877A-0923-4EFB-8E23-A94EDE9B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29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εικόνας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-21007" r="-5761" b="790"/>
          <a:stretch/>
        </p:blipFill>
        <p:spPr/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722852" y="2847108"/>
            <a:ext cx="4421148" cy="3620192"/>
          </a:xfrm>
        </p:spPr>
        <p:txBody>
          <a:bodyPr/>
          <a:lstStyle/>
          <a:p>
            <a:pPr marL="53975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Easy FABRICATION and trouble-free INSTALLATION</a:t>
            </a:r>
          </a:p>
          <a:p>
            <a:pPr marL="893763" indent="-369888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en-US" dirty="0"/>
              <a:t>roller-hinges can hold the unhinged vents</a:t>
            </a:r>
          </a:p>
          <a:p>
            <a:pPr marL="893763" indent="-369888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en-US" dirty="0"/>
              <a:t>single gasket instead of pair</a:t>
            </a:r>
          </a:p>
          <a:p>
            <a:pPr marL="893763" indent="-369888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en-US" dirty="0"/>
              <a:t>frame adjustment -6 &amp; +10mm</a:t>
            </a:r>
          </a:p>
          <a:p>
            <a:pPr marL="893763" indent="-369888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en-US" dirty="0"/>
              <a:t>easy plaster application </a:t>
            </a:r>
          </a:p>
          <a:p>
            <a:pPr marL="893763" indent="-369888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809625" algn="l"/>
              </a:tabLst>
            </a:pPr>
            <a:r>
              <a:rPr lang="en-US" dirty="0"/>
              <a:t>easily applied vent trickle</a:t>
            </a:r>
          </a:p>
          <a:p>
            <a:pPr marL="285750" indent="-28575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8. Fabrication &amp; Installation Ease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091E57-FDEB-4A69-A75A-27FBAA8C5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FDBA89E5-5021-4A1B-BBAF-D945049E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73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5122718" y="2847108"/>
            <a:ext cx="4021282" cy="3620192"/>
          </a:xfrm>
        </p:spPr>
        <p:txBody>
          <a:bodyPr/>
          <a:lstStyle/>
          <a:p>
            <a:pPr marL="17621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dirty="0"/>
              <a:t>Coating &amp; </a:t>
            </a:r>
            <a:r>
              <a:rPr lang="en-US" dirty="0" err="1"/>
              <a:t>Anodising</a:t>
            </a:r>
            <a:r>
              <a:rPr lang="en-US" dirty="0"/>
              <a:t> by ALUMIL</a:t>
            </a:r>
          </a:p>
          <a:p>
            <a:pPr marL="446088" indent="-28575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Rust free fittings </a:t>
            </a:r>
          </a:p>
          <a:p>
            <a:pPr marL="446088" indent="-28575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Great variety of colors</a:t>
            </a:r>
          </a:p>
          <a:p>
            <a:pPr marL="446088" indent="-28575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Unparalleled quality </a:t>
            </a:r>
          </a:p>
          <a:p>
            <a:pPr marL="446088" indent="-28575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Possibility for pre-anodizing for maximum corrosion protection</a:t>
            </a:r>
          </a:p>
          <a:p>
            <a:pPr marL="446088" indent="-285750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Possibility for bi-color profiles (in/out side) for multiple aesthetic needs</a:t>
            </a:r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9. Surface treatment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091E57-FDEB-4A69-A75A-27FBAA8C5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FDBA89E5-5021-4A1B-BBAF-D945049E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Unparalleled benefits</a:t>
            </a:r>
            <a:endParaRPr lang="el-GR" dirty="0"/>
          </a:p>
        </p:txBody>
      </p:sp>
      <p:pic>
        <p:nvPicPr>
          <p:cNvPr id="14" name="Θέση εικόνας 13">
            <a:extLst>
              <a:ext uri="{FF2B5EF4-FFF2-40B4-BE49-F238E27FC236}">
                <a16:creationId xmlns:a16="http://schemas.microsoft.com/office/drawing/2014/main" id="{6B473E18-6435-4954-983C-1D1BB35A01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599" r="7746" b="21177"/>
          <a:stretch/>
        </p:blipFill>
        <p:spPr>
          <a:xfrm>
            <a:off x="-1" y="1145508"/>
            <a:ext cx="4722853" cy="5712489"/>
          </a:xfrm>
        </p:spPr>
      </p:pic>
    </p:spTree>
    <p:extLst>
      <p:ext uri="{BB962C8B-B14F-4D97-AF65-F5344CB8AC3E}">
        <p14:creationId xmlns:p14="http://schemas.microsoft.com/office/powerpoint/2010/main" val="2249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216358" y="1799980"/>
            <a:ext cx="40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32" name="Τίτλος 1">
            <a:extLst>
              <a:ext uri="{FF2B5EF4-FFF2-40B4-BE49-F238E27FC236}">
                <a16:creationId xmlns:a16="http://schemas.microsoft.com/office/drawing/2014/main" id="{4E6E2A58-4219-44DC-B326-C8CFAC5724E2}"/>
              </a:ext>
            </a:extLst>
          </p:cNvPr>
          <p:cNvSpPr txBox="1">
            <a:spLocks/>
          </p:cNvSpPr>
          <p:nvPr/>
        </p:nvSpPr>
        <p:spPr>
          <a:xfrm>
            <a:off x="5216358" y="1505001"/>
            <a:ext cx="379568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Benefits for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ARCHITECTS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7D18CDDC-5AB8-460F-9721-735D4663DD8D}"/>
              </a:ext>
            </a:extLst>
          </p:cNvPr>
          <p:cNvCxnSpPr>
            <a:cxnSpLocks/>
          </p:cNvCxnSpPr>
          <p:nvPr/>
        </p:nvCxnSpPr>
        <p:spPr>
          <a:xfrm flipH="1">
            <a:off x="5323615" y="1854633"/>
            <a:ext cx="38203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58978B76-9A83-4EEB-BDCB-F8EF148B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" y="1142477"/>
            <a:ext cx="23082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Θέση κειμένου 6">
            <a:extLst>
              <a:ext uri="{FF2B5EF4-FFF2-40B4-BE49-F238E27FC236}">
                <a16:creationId xmlns:a16="http://schemas.microsoft.com/office/drawing/2014/main" id="{2EB575E8-AD3B-43BC-A2EA-A0E892620E83}"/>
              </a:ext>
            </a:extLst>
          </p:cNvPr>
          <p:cNvSpPr txBox="1">
            <a:spLocks/>
          </p:cNvSpPr>
          <p:nvPr/>
        </p:nvSpPr>
        <p:spPr>
          <a:xfrm>
            <a:off x="378007" y="2826814"/>
            <a:ext cx="8615680" cy="362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AF8DF40-CBF4-4293-9F66-A7663D57DFC5}"/>
              </a:ext>
            </a:extLst>
          </p:cNvPr>
          <p:cNvSpPr/>
          <p:nvPr/>
        </p:nvSpPr>
        <p:spPr>
          <a:xfrm>
            <a:off x="513079" y="2926101"/>
            <a:ext cx="8480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A very helpful architectural tool, which offers freedom of design, thanks to the great </a:t>
            </a:r>
            <a:r>
              <a:rPr lang="en-US" sz="2000" dirty="0">
                <a:solidFill>
                  <a:srgbClr val="FFC000"/>
                </a:solidFill>
              </a:rPr>
              <a:t>variety</a:t>
            </a:r>
            <a:r>
              <a:rPr lang="en-US" sz="2000" dirty="0">
                <a:solidFill>
                  <a:schemeClr val="bg1"/>
                </a:solidFill>
              </a:rPr>
              <a:t> of solutions (vent number combinations, corner, semi-str, oversizing)</a:t>
            </a:r>
            <a:endParaRPr lang="el-GR" sz="2000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The series meets the standards required in </a:t>
            </a:r>
            <a:r>
              <a:rPr lang="en-US" sz="2000" dirty="0">
                <a:solidFill>
                  <a:srgbClr val="FFC000"/>
                </a:solidFill>
              </a:rPr>
              <a:t>high-end projects </a:t>
            </a:r>
            <a:r>
              <a:rPr lang="en-US" sz="2000" dirty="0">
                <a:solidFill>
                  <a:schemeClr val="bg1"/>
                </a:solidFill>
              </a:rPr>
              <a:t>and provides the architect with a competitive advantage against other bidders</a:t>
            </a:r>
            <a:endParaRPr lang="el-GR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Allow the designing of buildings with </a:t>
            </a:r>
            <a:r>
              <a:rPr lang="en-US" sz="2000" dirty="0">
                <a:solidFill>
                  <a:srgbClr val="FFC000"/>
                </a:solidFill>
              </a:rPr>
              <a:t>energy / money saving</a:t>
            </a:r>
            <a:r>
              <a:rPr lang="en-US" sz="2000" dirty="0">
                <a:solidFill>
                  <a:schemeClr val="bg1"/>
                </a:solidFill>
              </a:rPr>
              <a:t> systems</a:t>
            </a:r>
            <a:endParaRPr lang="el-GR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Help them </a:t>
            </a:r>
            <a:r>
              <a:rPr lang="en-US" sz="2000" dirty="0">
                <a:solidFill>
                  <a:srgbClr val="FFC000"/>
                </a:solidFill>
              </a:rPr>
              <a:t>differentiate</a:t>
            </a:r>
            <a:r>
              <a:rPr lang="en-US" sz="2000" dirty="0">
                <a:solidFill>
                  <a:schemeClr val="bg1"/>
                </a:solidFill>
              </a:rPr>
              <a:t> from the market with a world-class product, thus upgrading of his/her status with such innovative solutions</a:t>
            </a:r>
            <a:endParaRPr lang="el-GR" sz="2000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Have their clients satisfied and architects </a:t>
            </a:r>
            <a:r>
              <a:rPr lang="en-US" sz="2000" dirty="0">
                <a:solidFill>
                  <a:srgbClr val="FFC000"/>
                </a:solidFill>
              </a:rPr>
              <a:t>credibility </a:t>
            </a:r>
            <a:r>
              <a:rPr lang="en-US" sz="2000" dirty="0">
                <a:solidFill>
                  <a:schemeClr val="bg1"/>
                </a:solidFill>
              </a:rPr>
              <a:t>guaranteed </a:t>
            </a:r>
            <a:endParaRPr lang="el-G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216358" y="1799980"/>
            <a:ext cx="40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32" name="Τίτλος 1">
            <a:extLst>
              <a:ext uri="{FF2B5EF4-FFF2-40B4-BE49-F238E27FC236}">
                <a16:creationId xmlns:a16="http://schemas.microsoft.com/office/drawing/2014/main" id="{4E6E2A58-4219-44DC-B326-C8CFAC5724E2}"/>
              </a:ext>
            </a:extLst>
          </p:cNvPr>
          <p:cNvSpPr txBox="1">
            <a:spLocks/>
          </p:cNvSpPr>
          <p:nvPr/>
        </p:nvSpPr>
        <p:spPr>
          <a:xfrm>
            <a:off x="5216358" y="1505001"/>
            <a:ext cx="379568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Benefits for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FABRICATORS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7D18CDDC-5AB8-460F-9721-735D4663DD8D}"/>
              </a:ext>
            </a:extLst>
          </p:cNvPr>
          <p:cNvCxnSpPr>
            <a:cxnSpLocks/>
          </p:cNvCxnSpPr>
          <p:nvPr/>
        </p:nvCxnSpPr>
        <p:spPr>
          <a:xfrm flipH="1">
            <a:off x="5323615" y="1854633"/>
            <a:ext cx="38203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58978B76-9A83-4EEB-BDCB-F8EF148B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" y="1142477"/>
            <a:ext cx="23082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Θέση κειμένου 6">
            <a:extLst>
              <a:ext uri="{FF2B5EF4-FFF2-40B4-BE49-F238E27FC236}">
                <a16:creationId xmlns:a16="http://schemas.microsoft.com/office/drawing/2014/main" id="{2EB575E8-AD3B-43BC-A2EA-A0E892620E83}"/>
              </a:ext>
            </a:extLst>
          </p:cNvPr>
          <p:cNvSpPr txBox="1">
            <a:spLocks/>
          </p:cNvSpPr>
          <p:nvPr/>
        </p:nvSpPr>
        <p:spPr>
          <a:xfrm>
            <a:off x="406400" y="3054927"/>
            <a:ext cx="8615680" cy="362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75BF25B-BC6F-466E-8A48-347207761946}"/>
              </a:ext>
            </a:extLst>
          </p:cNvPr>
          <p:cNvSpPr/>
          <p:nvPr/>
        </p:nvSpPr>
        <p:spPr>
          <a:xfrm>
            <a:off x="513080" y="2718919"/>
            <a:ext cx="811784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Manufacturing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easy &amp; time-saving, with simple cuttings and millings, without any punching machines required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Installation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easy and without risk of damaging the structure due to the special set of roller-hinges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Fixed cost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profiles due to sales per meter €/m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Higher margins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since the product meets the specs of the demanding high-end projects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Product that responds to a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wide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needs thanks to the variety of solutions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</a:rPr>
              <a:t>Increased clientele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with minimal products ideal for hotel solutions &amp; LSP</a:t>
            </a:r>
            <a:endParaRPr lang="el-G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216358" y="1799980"/>
            <a:ext cx="40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32" name="Τίτλος 1">
            <a:extLst>
              <a:ext uri="{FF2B5EF4-FFF2-40B4-BE49-F238E27FC236}">
                <a16:creationId xmlns:a16="http://schemas.microsoft.com/office/drawing/2014/main" id="{4E6E2A58-4219-44DC-B326-C8CFAC5724E2}"/>
              </a:ext>
            </a:extLst>
          </p:cNvPr>
          <p:cNvSpPr txBox="1">
            <a:spLocks/>
          </p:cNvSpPr>
          <p:nvPr/>
        </p:nvSpPr>
        <p:spPr>
          <a:xfrm>
            <a:off x="5216358" y="1505001"/>
            <a:ext cx="3795685" cy="393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</a:rPr>
              <a:t>Benefits for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OWNERS</a:t>
            </a:r>
            <a:endParaRPr lang="el-GR" sz="2400" b="1" dirty="0">
              <a:solidFill>
                <a:srgbClr val="FFC000"/>
              </a:solidFill>
            </a:endParaRPr>
          </a:p>
        </p:txBody>
      </p: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7D18CDDC-5AB8-460F-9721-735D4663DD8D}"/>
              </a:ext>
            </a:extLst>
          </p:cNvPr>
          <p:cNvCxnSpPr>
            <a:cxnSpLocks/>
          </p:cNvCxnSpPr>
          <p:nvPr/>
        </p:nvCxnSpPr>
        <p:spPr>
          <a:xfrm flipH="1">
            <a:off x="5323615" y="1854633"/>
            <a:ext cx="38203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58978B76-9A83-4EEB-BDCB-F8EF148B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5" y="1142477"/>
            <a:ext cx="23082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Θέση κειμένου 6">
            <a:extLst>
              <a:ext uri="{FF2B5EF4-FFF2-40B4-BE49-F238E27FC236}">
                <a16:creationId xmlns:a16="http://schemas.microsoft.com/office/drawing/2014/main" id="{2EB575E8-AD3B-43BC-A2EA-A0E892620E83}"/>
              </a:ext>
            </a:extLst>
          </p:cNvPr>
          <p:cNvSpPr txBox="1">
            <a:spLocks/>
          </p:cNvSpPr>
          <p:nvPr/>
        </p:nvSpPr>
        <p:spPr>
          <a:xfrm>
            <a:off x="406400" y="3054927"/>
            <a:ext cx="8615680" cy="362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FEBF94E-139F-43DB-BB52-0618F2CC7A2F}"/>
              </a:ext>
            </a:extLst>
          </p:cNvPr>
          <p:cNvSpPr/>
          <p:nvPr/>
        </p:nvSpPr>
        <p:spPr>
          <a:xfrm>
            <a:off x="619760" y="3011278"/>
            <a:ext cx="81178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Elegant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coziness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full of natural light thanks to the limited sight lines and the fewer vents needed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Money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&amp;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energy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saving due to the great overall performance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Smooth operation and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long-lasting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flawless functionality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Product that responds to a wide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range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needs (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m+n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corner, semi-str.) and the structures for people with disabilities (low threshold)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Increased 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security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feeling thanks to the high levels of burglar resistance (RC2, PAS24)</a:t>
            </a:r>
          </a:p>
        </p:txBody>
      </p:sp>
    </p:spTree>
    <p:extLst>
      <p:ext uri="{BB962C8B-B14F-4D97-AF65-F5344CB8AC3E}">
        <p14:creationId xmlns:p14="http://schemas.microsoft.com/office/powerpoint/2010/main" val="39850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216358" y="1799980"/>
            <a:ext cx="40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Θέση κειμένου 6">
            <a:extLst>
              <a:ext uri="{FF2B5EF4-FFF2-40B4-BE49-F238E27FC236}">
                <a16:creationId xmlns:a16="http://schemas.microsoft.com/office/drawing/2014/main" id="{2EB575E8-AD3B-43BC-A2EA-A0E892620E83}"/>
              </a:ext>
            </a:extLst>
          </p:cNvPr>
          <p:cNvSpPr txBox="1">
            <a:spLocks/>
          </p:cNvSpPr>
          <p:nvPr/>
        </p:nvSpPr>
        <p:spPr>
          <a:xfrm>
            <a:off x="406400" y="3054927"/>
            <a:ext cx="8615680" cy="362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A1BA699-8424-44F7-858C-E4508AFCC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02076"/>
            <a:ext cx="4617055" cy="259665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90537FD-3C03-4986-998D-45BEC5821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45" y="4261340"/>
            <a:ext cx="4617055" cy="259666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F5524D9A-4D01-4DEF-8BBD-DB1D9D97A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261341"/>
            <a:ext cx="4617055" cy="259665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12777C7-8762-4FF4-A5A5-C46C9EE8F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02854"/>
            <a:ext cx="4617054" cy="25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216358" y="1799980"/>
            <a:ext cx="406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FFC000"/>
              </a:buClr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0F7EC2AD-CCD8-4B7F-9D9F-9F291CC58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9" name="Θέση κειμένου 6">
            <a:extLst>
              <a:ext uri="{FF2B5EF4-FFF2-40B4-BE49-F238E27FC236}">
                <a16:creationId xmlns:a16="http://schemas.microsoft.com/office/drawing/2014/main" id="{2EB575E8-AD3B-43BC-A2EA-A0E892620E83}"/>
              </a:ext>
            </a:extLst>
          </p:cNvPr>
          <p:cNvSpPr txBox="1">
            <a:spLocks/>
          </p:cNvSpPr>
          <p:nvPr/>
        </p:nvSpPr>
        <p:spPr>
          <a:xfrm>
            <a:off x="406400" y="3054927"/>
            <a:ext cx="8615680" cy="362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+mj-lt"/>
              <a:buAutoNum type="arabicPeriod" startAt="8"/>
            </a:pPr>
            <a:endParaRPr lang="en-US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40BAC0-0756-4927-A647-6485D1C7E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702075"/>
            <a:ext cx="4617055" cy="257371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1B1BEA-1D48-4D45-BD25-53ACF8E62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053" y="1702075"/>
            <a:ext cx="4526947" cy="257371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CB847AD-EBDA-43CC-ADD8-22BBEE04E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" y="4262260"/>
            <a:ext cx="4617055" cy="2573712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2F608225-AA29-451E-992D-D33D2A046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810" y="4275786"/>
            <a:ext cx="4527190" cy="25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CB9A6DC6-9BA6-459C-AA94-9DFE4ACA5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Θέση κειμένου 6"/>
          <p:cNvSpPr txBox="1">
            <a:spLocks/>
          </p:cNvSpPr>
          <p:nvPr/>
        </p:nvSpPr>
        <p:spPr>
          <a:xfrm>
            <a:off x="5185064" y="3874875"/>
            <a:ext cx="3671299" cy="1171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0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None/>
            </a:pPr>
            <a:r>
              <a:rPr lang="en-US" b="1" dirty="0">
                <a:solidFill>
                  <a:srgbClr val="FFC000"/>
                </a:solidFill>
              </a:rPr>
              <a:t>THANK YOU </a:t>
            </a:r>
          </a:p>
          <a:p>
            <a:pPr marL="133350" indent="0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None/>
            </a:pPr>
            <a:r>
              <a:rPr lang="en-US" b="1" dirty="0">
                <a:solidFill>
                  <a:srgbClr val="FFC000"/>
                </a:solidFill>
              </a:rPr>
              <a:t>FOR YOUR ATTENTION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8D0465-3DC3-41B7-A9B7-FE9E09B82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Θέση περιεχομένου 7">
            <a:extLst>
              <a:ext uri="{FF2B5EF4-FFF2-40B4-BE49-F238E27FC236}">
                <a16:creationId xmlns:a16="http://schemas.microsoft.com/office/drawing/2014/main" id="{68DDE2D4-E21E-46AA-AED9-175E9E4CFBA1}"/>
              </a:ext>
            </a:extLst>
          </p:cNvPr>
          <p:cNvSpPr txBox="1">
            <a:spLocks/>
          </p:cNvSpPr>
          <p:nvPr/>
        </p:nvSpPr>
        <p:spPr>
          <a:xfrm>
            <a:off x="6036108" y="2996823"/>
            <a:ext cx="3003983" cy="30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Technical Session</a:t>
            </a:r>
            <a:endParaRPr lang="el-G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εικόνας 3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-689" r="22332"/>
          <a:stretch/>
        </p:blipFill>
        <p:spPr>
          <a:xfrm>
            <a:off x="-1" y="1145508"/>
            <a:ext cx="4722853" cy="5712489"/>
          </a:xfr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5060516" y="2592888"/>
            <a:ext cx="3933172" cy="417116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Sash depth: 	85 mm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Operation	bottom slide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Insulated	highly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Glazing: 	20-5</a:t>
            </a:r>
            <a:r>
              <a:rPr lang="el-GR" sz="2000" dirty="0"/>
              <a:t>3</a:t>
            </a:r>
            <a:r>
              <a:rPr lang="en-US" sz="2000" dirty="0"/>
              <a:t>mm </a:t>
            </a:r>
            <a:r>
              <a:rPr lang="en-US" sz="1600" dirty="0"/>
              <a:t>standard</a:t>
            </a:r>
            <a:r>
              <a:rPr lang="el-GR" sz="2000" dirty="0"/>
              <a:t>		</a:t>
            </a:r>
            <a:r>
              <a:rPr lang="en-US" sz="2000" dirty="0"/>
              <a:t>	</a:t>
            </a:r>
            <a:r>
              <a:rPr lang="el-GR" sz="2000" dirty="0"/>
              <a:t>34-75</a:t>
            </a:r>
            <a:r>
              <a:rPr lang="en-US" sz="2000" dirty="0"/>
              <a:t>mm </a:t>
            </a:r>
            <a:r>
              <a:rPr lang="en-US" sz="1600" dirty="0"/>
              <a:t>structural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Max weight: 	200 Kg/vent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Max height 	4.0 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Vent width	up to 1.5 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Technical Characteristics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E3502AD-65FF-42AD-B74D-E9AD139D2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/>
          <p:cNvSpPr txBox="1">
            <a:spLocks/>
          </p:cNvSpPr>
          <p:nvPr/>
        </p:nvSpPr>
        <p:spPr>
          <a:xfrm>
            <a:off x="5317676" y="1588000"/>
            <a:ext cx="3826324" cy="386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>
                <a:solidFill>
                  <a:srgbClr val="FFC000"/>
                </a:solidFill>
              </a:rPr>
              <a:t>Flexibility of construction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Typologies*</a:t>
            </a: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H="1" flipV="1">
            <a:off x="5317675" y="1975229"/>
            <a:ext cx="3826325" cy="915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4D83B64-964E-4744-824D-AAAAAA86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6" name="Θέση κειμένου 6">
            <a:extLst>
              <a:ext uri="{FF2B5EF4-FFF2-40B4-BE49-F238E27FC236}">
                <a16:creationId xmlns:a16="http://schemas.microsoft.com/office/drawing/2014/main" id="{B2530AD4-651D-4E54-86C3-ED5E06B9F34D}"/>
              </a:ext>
            </a:extLst>
          </p:cNvPr>
          <p:cNvSpPr txBox="1">
            <a:spLocks/>
          </p:cNvSpPr>
          <p:nvPr/>
        </p:nvSpPr>
        <p:spPr>
          <a:xfrm>
            <a:off x="4722853" y="2372290"/>
            <a:ext cx="4421147" cy="4171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Odd numbers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n+0 	e.g. 3+0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n+1 	e.g. 3+1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bg1"/>
                </a:solidFill>
              </a:rPr>
              <a:t>n+m</a:t>
            </a:r>
            <a:r>
              <a:rPr lang="en-US" sz="1800" dirty="0">
                <a:solidFill>
                  <a:schemeClr val="bg1"/>
                </a:solidFill>
              </a:rPr>
              <a:t> 	e.g. 5+7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l-GR" sz="3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Semi-structural sash version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Corner construction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Inward / outward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opening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Even numbers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m</a:t>
            </a:r>
            <a:r>
              <a:rPr lang="el-GR" sz="1800" dirty="0">
                <a:solidFill>
                  <a:schemeClr val="bg1"/>
                </a:solidFill>
              </a:rPr>
              <a:t>+</a:t>
            </a:r>
            <a:r>
              <a:rPr lang="en-US" sz="1800" dirty="0">
                <a:solidFill>
                  <a:schemeClr val="bg1"/>
                </a:solidFill>
              </a:rPr>
              <a:t>0	</a:t>
            </a:r>
            <a:r>
              <a:rPr lang="en-US" sz="1800" dirty="0" err="1">
                <a:solidFill>
                  <a:schemeClr val="bg1"/>
                </a:solidFill>
              </a:rPr>
              <a:t>e.g</a:t>
            </a:r>
            <a:r>
              <a:rPr lang="en-US" sz="1800" dirty="0">
                <a:solidFill>
                  <a:schemeClr val="bg1"/>
                </a:solidFill>
              </a:rPr>
              <a:t> 4+0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m+1	</a:t>
            </a:r>
            <a:r>
              <a:rPr lang="en-US" sz="1800" dirty="0" err="1">
                <a:solidFill>
                  <a:schemeClr val="bg1"/>
                </a:solidFill>
              </a:rPr>
              <a:t>e.g</a:t>
            </a:r>
            <a:r>
              <a:rPr lang="en-US" sz="1800" dirty="0">
                <a:solidFill>
                  <a:schemeClr val="bg1"/>
                </a:solidFill>
              </a:rPr>
              <a:t> 2+1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bg1"/>
                </a:solidFill>
              </a:rPr>
              <a:t>m+n</a:t>
            </a:r>
            <a:r>
              <a:rPr lang="en-US" sz="1800" dirty="0">
                <a:solidFill>
                  <a:schemeClr val="bg1"/>
                </a:solidFill>
              </a:rPr>
              <a:t> 	</a:t>
            </a:r>
            <a:r>
              <a:rPr lang="en-US" sz="1800" dirty="0" err="1">
                <a:solidFill>
                  <a:schemeClr val="bg1"/>
                </a:solidFill>
              </a:rPr>
              <a:t>e.g</a:t>
            </a:r>
            <a:r>
              <a:rPr lang="en-US" sz="1800" dirty="0">
                <a:solidFill>
                  <a:schemeClr val="bg1"/>
                </a:solidFill>
              </a:rPr>
              <a:t> 2+3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bg1"/>
                </a:solidFill>
              </a:rPr>
              <a:t>m+m</a:t>
            </a:r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err="1">
                <a:solidFill>
                  <a:schemeClr val="bg1"/>
                </a:solidFill>
              </a:rPr>
              <a:t>e.g</a:t>
            </a:r>
            <a:r>
              <a:rPr lang="en-US" sz="1800" dirty="0">
                <a:solidFill>
                  <a:schemeClr val="bg1"/>
                </a:solidFill>
              </a:rPr>
              <a:t> 2+2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None/>
            </a:pP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" name="Θέση εικόνας 3">
            <a:extLst>
              <a:ext uri="{FF2B5EF4-FFF2-40B4-BE49-F238E27FC236}">
                <a16:creationId xmlns:a16="http://schemas.microsoft.com/office/drawing/2014/main" id="{15823D06-31A0-4A32-AB87-5376DD4E2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654" r="50380" b="-216"/>
          <a:stretch/>
        </p:blipFill>
        <p:spPr>
          <a:xfrm>
            <a:off x="0" y="1101667"/>
            <a:ext cx="4722853" cy="5756333"/>
          </a:xfrm>
          <a:custGeom>
            <a:avLst/>
            <a:gdLst>
              <a:gd name="connsiteX0" fmla="*/ 0 w 4863402"/>
              <a:gd name="connsiteY0" fmla="*/ 0 h 4403076"/>
              <a:gd name="connsiteX1" fmla="*/ 4863402 w 4863402"/>
              <a:gd name="connsiteY1" fmla="*/ 0 h 4403076"/>
              <a:gd name="connsiteX2" fmla="*/ 4863402 w 4863402"/>
              <a:gd name="connsiteY2" fmla="*/ 4403076 h 4403076"/>
              <a:gd name="connsiteX3" fmla="*/ 0 w 4863402"/>
              <a:gd name="connsiteY3" fmla="*/ 4403076 h 4403076"/>
              <a:gd name="connsiteX4" fmla="*/ 0 w 4863402"/>
              <a:gd name="connsiteY4" fmla="*/ 0 h 4403076"/>
              <a:gd name="connsiteX0" fmla="*/ 0 w 4863402"/>
              <a:gd name="connsiteY0" fmla="*/ 13175 h 4416251"/>
              <a:gd name="connsiteX1" fmla="*/ 4561952 w 4863402"/>
              <a:gd name="connsiteY1" fmla="*/ 0 h 4416251"/>
              <a:gd name="connsiteX2" fmla="*/ 4863402 w 4863402"/>
              <a:gd name="connsiteY2" fmla="*/ 13175 h 4416251"/>
              <a:gd name="connsiteX3" fmla="*/ 4863402 w 4863402"/>
              <a:gd name="connsiteY3" fmla="*/ 4416251 h 4416251"/>
              <a:gd name="connsiteX4" fmla="*/ 0 w 4863402"/>
              <a:gd name="connsiteY4" fmla="*/ 4416251 h 4416251"/>
              <a:gd name="connsiteX5" fmla="*/ 0 w 4863402"/>
              <a:gd name="connsiteY5" fmla="*/ 13175 h 4416251"/>
              <a:gd name="connsiteX0" fmla="*/ 0 w 4863402"/>
              <a:gd name="connsiteY0" fmla="*/ 325884 h 4728960"/>
              <a:gd name="connsiteX1" fmla="*/ 4561952 w 4863402"/>
              <a:gd name="connsiteY1" fmla="*/ 312709 h 4728960"/>
              <a:gd name="connsiteX2" fmla="*/ 4863402 w 4863402"/>
              <a:gd name="connsiteY2" fmla="*/ 325884 h 4728960"/>
              <a:gd name="connsiteX3" fmla="*/ 4863402 w 4863402"/>
              <a:gd name="connsiteY3" fmla="*/ 4728960 h 4728960"/>
              <a:gd name="connsiteX4" fmla="*/ 0 w 4863402"/>
              <a:gd name="connsiteY4" fmla="*/ 4728960 h 4728960"/>
              <a:gd name="connsiteX5" fmla="*/ 0 w 4863402"/>
              <a:gd name="connsiteY5" fmla="*/ 325884 h 4728960"/>
              <a:gd name="connsiteX0" fmla="*/ 0 w 4863402"/>
              <a:gd name="connsiteY0" fmla="*/ 386111 h 4789187"/>
              <a:gd name="connsiteX1" fmla="*/ 1668026 w 4863402"/>
              <a:gd name="connsiteY1" fmla="*/ 222212 h 4789187"/>
              <a:gd name="connsiteX2" fmla="*/ 4561952 w 4863402"/>
              <a:gd name="connsiteY2" fmla="*/ 372936 h 4789187"/>
              <a:gd name="connsiteX3" fmla="*/ 4863402 w 4863402"/>
              <a:gd name="connsiteY3" fmla="*/ 386111 h 4789187"/>
              <a:gd name="connsiteX4" fmla="*/ 4863402 w 4863402"/>
              <a:gd name="connsiteY4" fmla="*/ 4789187 h 4789187"/>
              <a:gd name="connsiteX5" fmla="*/ 0 w 4863402"/>
              <a:gd name="connsiteY5" fmla="*/ 4789187 h 4789187"/>
              <a:gd name="connsiteX6" fmla="*/ 0 w 4863402"/>
              <a:gd name="connsiteY6" fmla="*/ 386111 h 4789187"/>
              <a:gd name="connsiteX0" fmla="*/ 0 w 4863402"/>
              <a:gd name="connsiteY0" fmla="*/ 937626 h 5340702"/>
              <a:gd name="connsiteX1" fmla="*/ 1647929 w 4863402"/>
              <a:gd name="connsiteY1" fmla="*/ 4 h 5340702"/>
              <a:gd name="connsiteX2" fmla="*/ 4561952 w 4863402"/>
              <a:gd name="connsiteY2" fmla="*/ 924451 h 5340702"/>
              <a:gd name="connsiteX3" fmla="*/ 4863402 w 4863402"/>
              <a:gd name="connsiteY3" fmla="*/ 937626 h 5340702"/>
              <a:gd name="connsiteX4" fmla="*/ 4863402 w 4863402"/>
              <a:gd name="connsiteY4" fmla="*/ 5340702 h 5340702"/>
              <a:gd name="connsiteX5" fmla="*/ 0 w 4863402"/>
              <a:gd name="connsiteY5" fmla="*/ 5340702 h 5340702"/>
              <a:gd name="connsiteX6" fmla="*/ 0 w 4863402"/>
              <a:gd name="connsiteY6" fmla="*/ 937626 h 5340702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1037322 h 5440398"/>
              <a:gd name="connsiteX1" fmla="*/ 1647929 w 4863402"/>
              <a:gd name="connsiteY1" fmla="*/ 99700 h 5440398"/>
              <a:gd name="connsiteX2" fmla="*/ 4561952 w 4863402"/>
              <a:gd name="connsiteY2" fmla="*/ 1024147 h 5440398"/>
              <a:gd name="connsiteX3" fmla="*/ 4863402 w 4863402"/>
              <a:gd name="connsiteY3" fmla="*/ 1037322 h 5440398"/>
              <a:gd name="connsiteX4" fmla="*/ 4863402 w 4863402"/>
              <a:gd name="connsiteY4" fmla="*/ 5440398 h 5440398"/>
              <a:gd name="connsiteX5" fmla="*/ 0 w 4863402"/>
              <a:gd name="connsiteY5" fmla="*/ 5440398 h 5440398"/>
              <a:gd name="connsiteX6" fmla="*/ 0 w 4863402"/>
              <a:gd name="connsiteY6" fmla="*/ 1037322 h 5440398"/>
              <a:gd name="connsiteX0" fmla="*/ 0 w 4863402"/>
              <a:gd name="connsiteY0" fmla="*/ 886960 h 5290036"/>
              <a:gd name="connsiteX1" fmla="*/ 904351 w 4863402"/>
              <a:gd name="connsiteY1" fmla="*/ 110111 h 5290036"/>
              <a:gd name="connsiteX2" fmla="*/ 4561952 w 4863402"/>
              <a:gd name="connsiteY2" fmla="*/ 873785 h 5290036"/>
              <a:gd name="connsiteX3" fmla="*/ 4863402 w 4863402"/>
              <a:gd name="connsiteY3" fmla="*/ 886960 h 5290036"/>
              <a:gd name="connsiteX4" fmla="*/ 4863402 w 4863402"/>
              <a:gd name="connsiteY4" fmla="*/ 5290036 h 5290036"/>
              <a:gd name="connsiteX5" fmla="*/ 0 w 4863402"/>
              <a:gd name="connsiteY5" fmla="*/ 5290036 h 5290036"/>
              <a:gd name="connsiteX6" fmla="*/ 0 w 4863402"/>
              <a:gd name="connsiteY6" fmla="*/ 886960 h 5290036"/>
              <a:gd name="connsiteX0" fmla="*/ 0 w 4863402"/>
              <a:gd name="connsiteY0" fmla="*/ 980698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80698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900311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900311 h 5383774"/>
              <a:gd name="connsiteX0" fmla="*/ 0 w 4863402"/>
              <a:gd name="connsiteY0" fmla="*/ 870166 h 5383774"/>
              <a:gd name="connsiteX1" fmla="*/ 592852 w 4863402"/>
              <a:gd name="connsiteY1" fmla="*/ 103366 h 5383774"/>
              <a:gd name="connsiteX2" fmla="*/ 4561952 w 4863402"/>
              <a:gd name="connsiteY2" fmla="*/ 967523 h 5383774"/>
              <a:gd name="connsiteX3" fmla="*/ 4863402 w 4863402"/>
              <a:gd name="connsiteY3" fmla="*/ 980698 h 5383774"/>
              <a:gd name="connsiteX4" fmla="*/ 4863402 w 4863402"/>
              <a:gd name="connsiteY4" fmla="*/ 5383774 h 5383774"/>
              <a:gd name="connsiteX5" fmla="*/ 0 w 4863402"/>
              <a:gd name="connsiteY5" fmla="*/ 5383774 h 5383774"/>
              <a:gd name="connsiteX6" fmla="*/ 0 w 4863402"/>
              <a:gd name="connsiteY6" fmla="*/ 870166 h 5383774"/>
              <a:gd name="connsiteX0" fmla="*/ 0 w 4863402"/>
              <a:gd name="connsiteY0" fmla="*/ 860756 h 5374364"/>
              <a:gd name="connsiteX1" fmla="*/ 663191 w 4863402"/>
              <a:gd name="connsiteY1" fmla="*/ 104004 h 5374364"/>
              <a:gd name="connsiteX2" fmla="*/ 4561952 w 4863402"/>
              <a:gd name="connsiteY2" fmla="*/ 958113 h 5374364"/>
              <a:gd name="connsiteX3" fmla="*/ 4863402 w 4863402"/>
              <a:gd name="connsiteY3" fmla="*/ 971288 h 5374364"/>
              <a:gd name="connsiteX4" fmla="*/ 4863402 w 4863402"/>
              <a:gd name="connsiteY4" fmla="*/ 5374364 h 5374364"/>
              <a:gd name="connsiteX5" fmla="*/ 0 w 4863402"/>
              <a:gd name="connsiteY5" fmla="*/ 5374364 h 5374364"/>
              <a:gd name="connsiteX6" fmla="*/ 0 w 4863402"/>
              <a:gd name="connsiteY6" fmla="*/ 860756 h 5374364"/>
              <a:gd name="connsiteX0" fmla="*/ 0 w 4863402"/>
              <a:gd name="connsiteY0" fmla="*/ 885780 h 5399388"/>
              <a:gd name="connsiteX1" fmla="*/ 663191 w 4863402"/>
              <a:gd name="connsiteY1" fmla="*/ 129028 h 5399388"/>
              <a:gd name="connsiteX2" fmla="*/ 4561952 w 4863402"/>
              <a:gd name="connsiteY2" fmla="*/ 983137 h 5399388"/>
              <a:gd name="connsiteX3" fmla="*/ 4863402 w 4863402"/>
              <a:gd name="connsiteY3" fmla="*/ 996312 h 5399388"/>
              <a:gd name="connsiteX4" fmla="*/ 4863402 w 4863402"/>
              <a:gd name="connsiteY4" fmla="*/ 5399388 h 5399388"/>
              <a:gd name="connsiteX5" fmla="*/ 0 w 4863402"/>
              <a:gd name="connsiteY5" fmla="*/ 5399388 h 5399388"/>
              <a:gd name="connsiteX6" fmla="*/ 0 w 4863402"/>
              <a:gd name="connsiteY6" fmla="*/ 885780 h 5399388"/>
              <a:gd name="connsiteX0" fmla="*/ 0 w 4863402"/>
              <a:gd name="connsiteY0" fmla="*/ 756752 h 5270360"/>
              <a:gd name="connsiteX1" fmla="*/ 663191 w 4863402"/>
              <a:gd name="connsiteY1" fmla="*/ 0 h 5270360"/>
              <a:gd name="connsiteX2" fmla="*/ 4561952 w 4863402"/>
              <a:gd name="connsiteY2" fmla="*/ 854109 h 5270360"/>
              <a:gd name="connsiteX3" fmla="*/ 4863402 w 4863402"/>
              <a:gd name="connsiteY3" fmla="*/ 867284 h 5270360"/>
              <a:gd name="connsiteX4" fmla="*/ 4863402 w 4863402"/>
              <a:gd name="connsiteY4" fmla="*/ 5270360 h 5270360"/>
              <a:gd name="connsiteX5" fmla="*/ 0 w 4863402"/>
              <a:gd name="connsiteY5" fmla="*/ 5270360 h 5270360"/>
              <a:gd name="connsiteX6" fmla="*/ 0 w 4863402"/>
              <a:gd name="connsiteY6" fmla="*/ 756752 h 5270360"/>
              <a:gd name="connsiteX0" fmla="*/ 0 w 4863402"/>
              <a:gd name="connsiteY0" fmla="*/ 1078300 h 5591908"/>
              <a:gd name="connsiteX1" fmla="*/ 984738 w 4863402"/>
              <a:gd name="connsiteY1" fmla="*/ 0 h 5591908"/>
              <a:gd name="connsiteX2" fmla="*/ 4561952 w 4863402"/>
              <a:gd name="connsiteY2" fmla="*/ 1175657 h 5591908"/>
              <a:gd name="connsiteX3" fmla="*/ 4863402 w 4863402"/>
              <a:gd name="connsiteY3" fmla="*/ 1188832 h 5591908"/>
              <a:gd name="connsiteX4" fmla="*/ 4863402 w 4863402"/>
              <a:gd name="connsiteY4" fmla="*/ 5591908 h 5591908"/>
              <a:gd name="connsiteX5" fmla="*/ 0 w 4863402"/>
              <a:gd name="connsiteY5" fmla="*/ 5591908 h 5591908"/>
              <a:gd name="connsiteX6" fmla="*/ 0 w 4863402"/>
              <a:gd name="connsiteY6" fmla="*/ 1078300 h 5591908"/>
              <a:gd name="connsiteX0" fmla="*/ 0 w 4863402"/>
              <a:gd name="connsiteY0" fmla="*/ 1198881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0 w 4863402"/>
              <a:gd name="connsiteY6" fmla="*/ 1198881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96238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561952 w 4863402"/>
              <a:gd name="connsiteY2" fmla="*/ 1286190 h 5712489"/>
              <a:gd name="connsiteX3" fmla="*/ 4863402 w 4863402"/>
              <a:gd name="connsiteY3" fmla="*/ 1309413 h 5712489"/>
              <a:gd name="connsiteX4" fmla="*/ 4863402 w 4863402"/>
              <a:gd name="connsiteY4" fmla="*/ 5712489 h 5712489"/>
              <a:gd name="connsiteX5" fmla="*/ 0 w 4863402"/>
              <a:gd name="connsiteY5" fmla="*/ 5712489 h 5712489"/>
              <a:gd name="connsiteX6" fmla="*/ 30145 w 4863402"/>
              <a:gd name="connsiteY6" fmla="*/ 1218977 h 5712489"/>
              <a:gd name="connsiteX0" fmla="*/ 30145 w 5269559"/>
              <a:gd name="connsiteY0" fmla="*/ 1218977 h 5712489"/>
              <a:gd name="connsiteX1" fmla="*/ 1055076 w 5269559"/>
              <a:gd name="connsiteY1" fmla="*/ 0 h 5712489"/>
              <a:gd name="connsiteX2" fmla="*/ 4561952 w 5269559"/>
              <a:gd name="connsiteY2" fmla="*/ 1286190 h 5712489"/>
              <a:gd name="connsiteX3" fmla="*/ 4863402 w 5269559"/>
              <a:gd name="connsiteY3" fmla="*/ 5712489 h 5712489"/>
              <a:gd name="connsiteX4" fmla="*/ 0 w 5269559"/>
              <a:gd name="connsiteY4" fmla="*/ 5712489 h 5712489"/>
              <a:gd name="connsiteX5" fmla="*/ 30145 w 5269559"/>
              <a:gd name="connsiteY5" fmla="*/ 1218977 h 5712489"/>
              <a:gd name="connsiteX0" fmla="*/ 30145 w 5260007"/>
              <a:gd name="connsiteY0" fmla="*/ 1218977 h 5712489"/>
              <a:gd name="connsiteX1" fmla="*/ 1055076 w 5260007"/>
              <a:gd name="connsiteY1" fmla="*/ 0 h 5712489"/>
              <a:gd name="connsiteX2" fmla="*/ 4531807 w 5260007"/>
              <a:gd name="connsiteY2" fmla="*/ 1497205 h 5712489"/>
              <a:gd name="connsiteX3" fmla="*/ 4863402 w 5260007"/>
              <a:gd name="connsiteY3" fmla="*/ 5712489 h 5712489"/>
              <a:gd name="connsiteX4" fmla="*/ 0 w 5260007"/>
              <a:gd name="connsiteY4" fmla="*/ 5712489 h 5712489"/>
              <a:gd name="connsiteX5" fmla="*/ 30145 w 5260007"/>
              <a:gd name="connsiteY5" fmla="*/ 1218977 h 5712489"/>
              <a:gd name="connsiteX0" fmla="*/ 30145 w 5146848"/>
              <a:gd name="connsiteY0" fmla="*/ 1218977 h 5712489"/>
              <a:gd name="connsiteX1" fmla="*/ 1055076 w 5146848"/>
              <a:gd name="connsiteY1" fmla="*/ 0 h 5712489"/>
              <a:gd name="connsiteX2" fmla="*/ 4531807 w 5146848"/>
              <a:gd name="connsiteY2" fmla="*/ 1497205 h 5712489"/>
              <a:gd name="connsiteX3" fmla="*/ 4863402 w 5146848"/>
              <a:gd name="connsiteY3" fmla="*/ 5712489 h 5712489"/>
              <a:gd name="connsiteX4" fmla="*/ 0 w 5146848"/>
              <a:gd name="connsiteY4" fmla="*/ 5712489 h 5712489"/>
              <a:gd name="connsiteX5" fmla="*/ 30145 w 5146848"/>
              <a:gd name="connsiteY5" fmla="*/ 1218977 h 5712489"/>
              <a:gd name="connsiteX0" fmla="*/ 30145 w 5154344"/>
              <a:gd name="connsiteY0" fmla="*/ 1218977 h 5712489"/>
              <a:gd name="connsiteX1" fmla="*/ 1055076 w 5154344"/>
              <a:gd name="connsiteY1" fmla="*/ 0 h 5712489"/>
              <a:gd name="connsiteX2" fmla="*/ 4572001 w 5154344"/>
              <a:gd name="connsiteY2" fmla="*/ 1657979 h 5712489"/>
              <a:gd name="connsiteX3" fmla="*/ 4863402 w 5154344"/>
              <a:gd name="connsiteY3" fmla="*/ 5712489 h 5712489"/>
              <a:gd name="connsiteX4" fmla="*/ 0 w 5154344"/>
              <a:gd name="connsiteY4" fmla="*/ 5712489 h 5712489"/>
              <a:gd name="connsiteX5" fmla="*/ 30145 w 5154344"/>
              <a:gd name="connsiteY5" fmla="*/ 1218977 h 5712489"/>
              <a:gd name="connsiteX0" fmla="*/ 30145 w 5164275"/>
              <a:gd name="connsiteY0" fmla="*/ 1218977 h 5712489"/>
              <a:gd name="connsiteX1" fmla="*/ 1055076 w 5164275"/>
              <a:gd name="connsiteY1" fmla="*/ 0 h 5712489"/>
              <a:gd name="connsiteX2" fmla="*/ 4622243 w 5164275"/>
              <a:gd name="connsiteY2" fmla="*/ 2019719 h 5712489"/>
              <a:gd name="connsiteX3" fmla="*/ 4863402 w 5164275"/>
              <a:gd name="connsiteY3" fmla="*/ 5712489 h 5712489"/>
              <a:gd name="connsiteX4" fmla="*/ 0 w 5164275"/>
              <a:gd name="connsiteY4" fmla="*/ 5712489 h 5712489"/>
              <a:gd name="connsiteX5" fmla="*/ 30145 w 5164275"/>
              <a:gd name="connsiteY5" fmla="*/ 1218977 h 5712489"/>
              <a:gd name="connsiteX0" fmla="*/ 30145 w 5174885"/>
              <a:gd name="connsiteY0" fmla="*/ 1218977 h 5712489"/>
              <a:gd name="connsiteX1" fmla="*/ 1055076 w 5174885"/>
              <a:gd name="connsiteY1" fmla="*/ 0 h 5712489"/>
              <a:gd name="connsiteX2" fmla="*/ 4672485 w 5174885"/>
              <a:gd name="connsiteY2" fmla="*/ 2491991 h 5712489"/>
              <a:gd name="connsiteX3" fmla="*/ 4863402 w 5174885"/>
              <a:gd name="connsiteY3" fmla="*/ 5712489 h 5712489"/>
              <a:gd name="connsiteX4" fmla="*/ 0 w 5174885"/>
              <a:gd name="connsiteY4" fmla="*/ 5712489 h 5712489"/>
              <a:gd name="connsiteX5" fmla="*/ 30145 w 5174885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672485 w 4863402"/>
              <a:gd name="connsiteY2" fmla="*/ 2491991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863402"/>
              <a:gd name="connsiteY0" fmla="*/ 1218977 h 5712489"/>
              <a:gd name="connsiteX1" fmla="*/ 1055076 w 4863402"/>
              <a:gd name="connsiteY1" fmla="*/ 0 h 5712489"/>
              <a:gd name="connsiteX2" fmla="*/ 4722726 w 4863402"/>
              <a:gd name="connsiteY2" fmla="*/ 2642716 h 5712489"/>
              <a:gd name="connsiteX3" fmla="*/ 4863402 w 4863402"/>
              <a:gd name="connsiteY3" fmla="*/ 5712489 h 5712489"/>
              <a:gd name="connsiteX4" fmla="*/ 0 w 4863402"/>
              <a:gd name="connsiteY4" fmla="*/ 5712489 h 5712489"/>
              <a:gd name="connsiteX5" fmla="*/ 30145 w 4863402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642716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72967"/>
              <a:gd name="connsiteY0" fmla="*/ 1218977 h 5712489"/>
              <a:gd name="connsiteX1" fmla="*/ 1055076 w 4772967"/>
              <a:gd name="connsiteY1" fmla="*/ 0 h 5712489"/>
              <a:gd name="connsiteX2" fmla="*/ 4722726 w 4772967"/>
              <a:gd name="connsiteY2" fmla="*/ 2713054 h 5712489"/>
              <a:gd name="connsiteX3" fmla="*/ 4772967 w 4772967"/>
              <a:gd name="connsiteY3" fmla="*/ 5702441 h 5712489"/>
              <a:gd name="connsiteX4" fmla="*/ 0 w 4772967"/>
              <a:gd name="connsiteY4" fmla="*/ 5712489 h 5712489"/>
              <a:gd name="connsiteX5" fmla="*/ 30145 w 4772967"/>
              <a:gd name="connsiteY5" fmla="*/ 1218977 h 5712489"/>
              <a:gd name="connsiteX0" fmla="*/ 30145 w 4722731"/>
              <a:gd name="connsiteY0" fmla="*/ 1218977 h 5712489"/>
              <a:gd name="connsiteX1" fmla="*/ 1055076 w 4722731"/>
              <a:gd name="connsiteY1" fmla="*/ 0 h 5712489"/>
              <a:gd name="connsiteX2" fmla="*/ 4722726 w 4722731"/>
              <a:gd name="connsiteY2" fmla="*/ 2713054 h 5712489"/>
              <a:gd name="connsiteX3" fmla="*/ 4360984 w 4722731"/>
              <a:gd name="connsiteY3" fmla="*/ 5682345 h 5712489"/>
              <a:gd name="connsiteX4" fmla="*/ 0 w 4722731"/>
              <a:gd name="connsiteY4" fmla="*/ 5712489 h 5712489"/>
              <a:gd name="connsiteX5" fmla="*/ 30145 w 4722731"/>
              <a:gd name="connsiteY5" fmla="*/ 1218977 h 5712489"/>
              <a:gd name="connsiteX0" fmla="*/ 30145 w 4722747"/>
              <a:gd name="connsiteY0" fmla="*/ 1218977 h 5712489"/>
              <a:gd name="connsiteX1" fmla="*/ 1055076 w 4722747"/>
              <a:gd name="connsiteY1" fmla="*/ 0 h 5712489"/>
              <a:gd name="connsiteX2" fmla="*/ 4722726 w 4722747"/>
              <a:gd name="connsiteY2" fmla="*/ 2713054 h 5712489"/>
              <a:gd name="connsiteX3" fmla="*/ 4642338 w 4722747"/>
              <a:gd name="connsiteY3" fmla="*/ 5672297 h 5712489"/>
              <a:gd name="connsiteX4" fmla="*/ 0 w 4722747"/>
              <a:gd name="connsiteY4" fmla="*/ 5712489 h 5712489"/>
              <a:gd name="connsiteX5" fmla="*/ 30145 w 4722747"/>
              <a:gd name="connsiteY5" fmla="*/ 1218977 h 5712489"/>
              <a:gd name="connsiteX0" fmla="*/ 30145 w 4722757"/>
              <a:gd name="connsiteY0" fmla="*/ 1218977 h 5712489"/>
              <a:gd name="connsiteX1" fmla="*/ 1055076 w 4722757"/>
              <a:gd name="connsiteY1" fmla="*/ 0 h 5712489"/>
              <a:gd name="connsiteX2" fmla="*/ 4722726 w 4722757"/>
              <a:gd name="connsiteY2" fmla="*/ 2713054 h 5712489"/>
              <a:gd name="connsiteX3" fmla="*/ 4642338 w 4722757"/>
              <a:gd name="connsiteY3" fmla="*/ 5672297 h 5712489"/>
              <a:gd name="connsiteX4" fmla="*/ 0 w 4722757"/>
              <a:gd name="connsiteY4" fmla="*/ 5712489 h 5712489"/>
              <a:gd name="connsiteX5" fmla="*/ 30145 w 4722757"/>
              <a:gd name="connsiteY5" fmla="*/ 1218977 h 5712489"/>
              <a:gd name="connsiteX0" fmla="*/ 30145 w 4722853"/>
              <a:gd name="connsiteY0" fmla="*/ 1218977 h 5712489"/>
              <a:gd name="connsiteX1" fmla="*/ 1055076 w 4722853"/>
              <a:gd name="connsiteY1" fmla="*/ 0 h 5712489"/>
              <a:gd name="connsiteX2" fmla="*/ 4722726 w 4722853"/>
              <a:gd name="connsiteY2" fmla="*/ 2713054 h 5712489"/>
              <a:gd name="connsiteX3" fmla="*/ 4692580 w 4722853"/>
              <a:gd name="connsiteY3" fmla="*/ 5702442 h 5712489"/>
              <a:gd name="connsiteX4" fmla="*/ 0 w 4722853"/>
              <a:gd name="connsiteY4" fmla="*/ 5712489 h 5712489"/>
              <a:gd name="connsiteX5" fmla="*/ 30145 w 4722853"/>
              <a:gd name="connsiteY5" fmla="*/ 1218977 h 571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2853" h="5712489">
                <a:moveTo>
                  <a:pt x="30145" y="1218977"/>
                </a:moveTo>
                <a:cubicBezTo>
                  <a:pt x="609600" y="518105"/>
                  <a:pt x="535911" y="595049"/>
                  <a:pt x="1055076" y="0"/>
                </a:cubicBezTo>
                <a:lnTo>
                  <a:pt x="4722726" y="2713054"/>
                </a:lnTo>
                <a:cubicBezTo>
                  <a:pt x="4724401" y="3835957"/>
                  <a:pt x="4709326" y="4633130"/>
                  <a:pt x="4692580" y="5702442"/>
                </a:cubicBezTo>
                <a:lnTo>
                  <a:pt x="0" y="5712489"/>
                </a:lnTo>
                <a:lnTo>
                  <a:pt x="30145" y="12189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82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14D83B64-964E-4744-824D-AAAAAA86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6D448E-5235-44FC-B76D-084FB85D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460" y="934059"/>
            <a:ext cx="4318438" cy="192557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E242EF6-119E-46F0-B683-F4549B56E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038" y="3060790"/>
            <a:ext cx="4334860" cy="178067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7649EF5-BF04-4548-9197-74814B45C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249" y="4934271"/>
            <a:ext cx="4318438" cy="1762628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7AEB820E-30C8-4C67-A559-65D830CBD03C}"/>
              </a:ext>
            </a:extLst>
          </p:cNvPr>
          <p:cNvSpPr txBox="1">
            <a:spLocks/>
          </p:cNvSpPr>
          <p:nvPr/>
        </p:nvSpPr>
        <p:spPr>
          <a:xfrm>
            <a:off x="980575" y="1286447"/>
            <a:ext cx="3591425" cy="30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Standard structure</a:t>
            </a:r>
            <a:endParaRPr lang="el-GR" sz="2000" dirty="0">
              <a:solidFill>
                <a:srgbClr val="FFC000"/>
              </a:solidFill>
            </a:endParaRPr>
          </a:p>
        </p:txBody>
      </p:sp>
      <p:sp>
        <p:nvSpPr>
          <p:cNvPr id="14" name="Θέση περιεχομένου 7">
            <a:extLst>
              <a:ext uri="{FF2B5EF4-FFF2-40B4-BE49-F238E27FC236}">
                <a16:creationId xmlns:a16="http://schemas.microsoft.com/office/drawing/2014/main" id="{AE96CAB7-D4D4-465A-AD79-EDCF92A19660}"/>
              </a:ext>
            </a:extLst>
          </p:cNvPr>
          <p:cNvSpPr txBox="1">
            <a:spLocks/>
          </p:cNvSpPr>
          <p:nvPr/>
        </p:nvSpPr>
        <p:spPr>
          <a:xfrm>
            <a:off x="980575" y="3275257"/>
            <a:ext cx="3591425" cy="30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Corner structure</a:t>
            </a:r>
            <a:endParaRPr lang="el-GR" sz="2000" dirty="0">
              <a:solidFill>
                <a:srgbClr val="FFC000"/>
              </a:solidFill>
            </a:endParaRPr>
          </a:p>
        </p:txBody>
      </p:sp>
      <p:sp>
        <p:nvSpPr>
          <p:cNvPr id="15" name="Θέση περιεχομένου 7">
            <a:extLst>
              <a:ext uri="{FF2B5EF4-FFF2-40B4-BE49-F238E27FC236}">
                <a16:creationId xmlns:a16="http://schemas.microsoft.com/office/drawing/2014/main" id="{2B72C8C6-CBAC-4E4B-8756-2FC327AFB4D2}"/>
              </a:ext>
            </a:extLst>
          </p:cNvPr>
          <p:cNvSpPr txBox="1">
            <a:spLocks/>
          </p:cNvSpPr>
          <p:nvPr/>
        </p:nvSpPr>
        <p:spPr>
          <a:xfrm>
            <a:off x="980575" y="5110324"/>
            <a:ext cx="3591425" cy="307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Corner structure</a:t>
            </a:r>
            <a:endParaRPr lang="el-GR" sz="2000" dirty="0">
              <a:solidFill>
                <a:srgbClr val="FFC000"/>
              </a:solidFill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BB295BB-FCFD-495B-BB27-692AB11AD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2" y="3678785"/>
            <a:ext cx="1343025" cy="86677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63D6F7B-3059-44C5-B155-10ACBD9A9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587" y="3683546"/>
            <a:ext cx="1295400" cy="862013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456BB9AF-F57E-47BB-8D72-7BDD965083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587" y="5619939"/>
            <a:ext cx="1390650" cy="878217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3000CA04-3E57-404F-9151-3F840559C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49" y="5634031"/>
            <a:ext cx="1390650" cy="8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r="19611"/>
          <a:stretch/>
        </p:blipFill>
        <p:spPr/>
      </p:pic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478482" y="2647537"/>
            <a:ext cx="4665518" cy="4016310"/>
          </a:xfrm>
        </p:spPr>
        <p:txBody>
          <a:bodyPr/>
          <a:lstStyle/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2000" b="1" dirty="0"/>
              <a:t>Special bottom roller-hinge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Max weight 500Kg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compet</a:t>
            </a:r>
            <a:r>
              <a:rPr lang="en-US" sz="2000" dirty="0">
                <a:solidFill>
                  <a:schemeClr val="bg1"/>
                </a:solidFill>
              </a:rPr>
              <a:t>. 200Kg)</a:t>
            </a:r>
            <a:endParaRPr lang="en-US" sz="19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/>
                </a:solidFill>
              </a:rPr>
              <a:t>Anodised</a:t>
            </a:r>
            <a:r>
              <a:rPr lang="en-US" sz="1900" dirty="0">
                <a:solidFill>
                  <a:schemeClr val="bg1"/>
                </a:solidFill>
              </a:rPr>
              <a:t> body, stainless steel rollers and rust-protected bearings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Allows very large dimensions (height, panel width and overall width)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Enables very easy installation and long-lasting flawless operation</a:t>
            </a:r>
          </a:p>
          <a:p>
            <a:pPr marL="800100" lvl="1" indent="-342900">
              <a:lnSpc>
                <a:spcPts val="26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Anti-lift protection for burglar protection</a:t>
            </a:r>
            <a:endParaRPr lang="en-US" sz="1900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4232936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62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/>
          <p:cNvSpPr>
            <a:spLocks noGrp="1"/>
          </p:cNvSpPr>
          <p:nvPr>
            <p:ph type="body" sz="half" idx="2"/>
          </p:nvPr>
        </p:nvSpPr>
        <p:spPr>
          <a:xfrm>
            <a:off x="4876800" y="2647537"/>
            <a:ext cx="3966575" cy="4016310"/>
          </a:xfrm>
        </p:spPr>
        <p:txBody>
          <a:bodyPr/>
          <a:lstStyle/>
          <a:p>
            <a:pPr marL="446088" indent="93663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2000" b="1" dirty="0"/>
              <a:t>Special top roller-hinge</a:t>
            </a:r>
          </a:p>
          <a:p>
            <a:pPr defTabSz="53975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r>
              <a:rPr lang="en-US" sz="1900" dirty="0">
                <a:solidFill>
                  <a:schemeClr val="bg1"/>
                </a:solidFill>
              </a:rPr>
              <a:t>	Apart from just guiding the 	vents, </a:t>
            </a:r>
          </a:p>
          <a:p>
            <a:pPr marL="539750" lvl="1" indent="-446088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it takes some of the weight “helping out” the bottom one (special spring system)</a:t>
            </a:r>
          </a:p>
          <a:p>
            <a:pPr marL="539750" lvl="1" indent="-446088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it is quite longer than usual to prevent vents from turning while operation</a:t>
            </a: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 marL="342900" indent="-342900"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  <a:buAutoNum type="arabicPeriod"/>
            </a:pPr>
            <a:endParaRPr lang="en-US" dirty="0"/>
          </a:p>
          <a:p>
            <a:pPr>
              <a:lnSpc>
                <a:spcPts val="2600"/>
              </a:lnSpc>
              <a:spcAft>
                <a:spcPts val="1000"/>
              </a:spcAft>
              <a:buClr>
                <a:srgbClr val="FFC000"/>
              </a:buClr>
            </a:pPr>
            <a:endParaRPr lang="en-US" dirty="0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CBF70643-3315-4547-A315-06CE955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91" y="741829"/>
            <a:ext cx="6576860" cy="522768"/>
          </a:xfrm>
        </p:spPr>
        <p:txBody>
          <a:bodyPr/>
          <a:lstStyle/>
          <a:p>
            <a:r>
              <a:rPr lang="en-US" dirty="0"/>
              <a:t>Emphasis to detail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69FEB18-6BE5-478C-A22E-A45E71A9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9" y="194881"/>
            <a:ext cx="2272808" cy="646374"/>
          </a:xfrm>
          <a:prstGeom prst="rect">
            <a:avLst/>
          </a:prstGeom>
        </p:spPr>
      </p:pic>
      <p:sp>
        <p:nvSpPr>
          <p:cNvPr id="12" name="Θέση περιεχομένου 7">
            <a:extLst>
              <a:ext uri="{FF2B5EF4-FFF2-40B4-BE49-F238E27FC236}">
                <a16:creationId xmlns:a16="http://schemas.microsoft.com/office/drawing/2014/main" id="{D3640F3A-DFB3-4F27-9D48-7061879AE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02262" y="2061641"/>
            <a:ext cx="3591425" cy="307486"/>
          </a:xfrm>
        </p:spPr>
        <p:txBody>
          <a:bodyPr/>
          <a:lstStyle/>
          <a:p>
            <a:r>
              <a:rPr lang="en-US" dirty="0"/>
              <a:t>Features &amp; Fittings</a:t>
            </a:r>
            <a:endParaRPr lang="el-GR" dirty="0"/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42053839-F0B7-4037-9096-68DC0982BA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-504" r="353"/>
          <a:stretch/>
        </p:blipFill>
        <p:spPr>
          <a:xfrm>
            <a:off x="-1" y="1145508"/>
            <a:ext cx="4722853" cy="5712489"/>
          </a:xfrm>
        </p:spPr>
      </p:pic>
    </p:spTree>
    <p:extLst>
      <p:ext uri="{BB962C8B-B14F-4D97-AF65-F5344CB8AC3E}">
        <p14:creationId xmlns:p14="http://schemas.microsoft.com/office/powerpoint/2010/main" val="36436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IN SCREEN CORPOR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TER 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REEN TRANSPARENT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CREENS IN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7289" ma:contentTypeDescription="Presentations" ma:contentTypeScope="" ma:versionID="1fcf4aa697a2ffc8a749f9fa115c120b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ab9fcd2bd9b11a64e5ceb1b819ba434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 xmlns="4185b8d0-a6ee-43ce-b45d-70896bd8c6c6">
      <Value>SF85</Value>
    </System>
    <SystemType xmlns="4185b8d0-a6ee-43ce-b45d-70896bd8c6c6">
      <Value>Complementary Systems</Value>
    </SystemType>
    <Lang xmlns="4185b8d0-a6ee-43ce-b45d-70896bd8c6c6">
      <Value>English</Value>
    </Lang>
    <SpecialSystems xmlns="4185b8d0-a6ee-43ce-b45d-70896bd8c6c6">
      <Value>Folding doors</Value>
    </SpecialSystems>
    <Tier xmlns="4185b8d0-a6ee-43ce-b45d-70896bd8c6c6">
      <Value>Supreme</Value>
    </Tier>
    <SurfaceTreatments xmlns="4185b8d0-a6ee-43ce-b45d-70896bd8c6c6" xsi:nil="true"/>
    <Year xmlns="4185b8d0-a6ee-43ce-b45d-70896bd8c6c6">2022</Year>
    <SharedFlag xmlns="4185b8d0-a6ee-43ce-b45d-70896bd8c6c6">Yes</SharedFlag>
  </documentManagement>
</p:properties>
</file>

<file path=customXml/itemProps1.xml><?xml version="1.0" encoding="utf-8"?>
<ds:datastoreItem xmlns:ds="http://schemas.openxmlformats.org/officeDocument/2006/customXml" ds:itemID="{883C72E7-5278-4673-93B1-A3F5D35E414E}"/>
</file>

<file path=customXml/itemProps2.xml><?xml version="1.0" encoding="utf-8"?>
<ds:datastoreItem xmlns:ds="http://schemas.openxmlformats.org/officeDocument/2006/customXml" ds:itemID="{19313613-D861-43A5-992B-E5C93E7F6768}"/>
</file>

<file path=customXml/itemProps3.xml><?xml version="1.0" encoding="utf-8"?>
<ds:datastoreItem xmlns:ds="http://schemas.openxmlformats.org/officeDocument/2006/customXml" ds:itemID="{5E2F7D35-8C30-442C-BB7D-5FB49AABC18C}"/>
</file>

<file path=customXml/itemProps4.xml><?xml version="1.0" encoding="utf-8"?>
<ds:datastoreItem xmlns:ds="http://schemas.openxmlformats.org/officeDocument/2006/customXml" ds:itemID="{CDDDBCB5-807D-4EFC-B312-D2D7831F0E7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4350</TotalTime>
  <Words>1775</Words>
  <Application>Microsoft Office PowerPoint</Application>
  <PresentationFormat>Προβολή στην οθόνη (4:3)</PresentationFormat>
  <Paragraphs>342</Paragraphs>
  <Slides>39</Slides>
  <Notes>35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6</vt:i4>
      </vt:variant>
      <vt:variant>
        <vt:lpstr>Τίτλοι διαφανειών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MAIN SCREEN CORPORATE</vt:lpstr>
      <vt:lpstr>CHAPTER SCREEN</vt:lpstr>
      <vt:lpstr>SCREENS INSIDE</vt:lpstr>
      <vt:lpstr>SCREEN TRANSPARENT LOGO</vt:lpstr>
      <vt:lpstr>EMPTY</vt:lpstr>
      <vt:lpstr>1_SCREENS INSIDE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Emphasis to detail</vt:lpstr>
      <vt:lpstr>Παρουσίαση του PowerPoint</vt:lpstr>
      <vt:lpstr>Παρουσίαση του PowerPoint</vt:lpstr>
      <vt:lpstr>Emphasis to detail</vt:lpstr>
      <vt:lpstr>Emphasis to detail</vt:lpstr>
      <vt:lpstr>Emphasis to detail</vt:lpstr>
      <vt:lpstr>Emphasis to detail</vt:lpstr>
      <vt:lpstr>Emphasis to detail</vt:lpstr>
      <vt:lpstr>Emphasis to detail</vt:lpstr>
      <vt:lpstr>Emphasis to detail</vt:lpstr>
      <vt:lpstr>Emphasis to detail</vt:lpstr>
      <vt:lpstr>Emphasis to detail</vt:lpstr>
      <vt:lpstr>Emphasis to detail</vt:lpstr>
      <vt:lpstr>Basic sections</vt:lpstr>
      <vt:lpstr>Basic sections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Unparalleled benefits</vt:lpstr>
      <vt:lpstr>Unparalleled benefits</vt:lpstr>
      <vt:lpstr>Unparalleled benefits</vt:lpstr>
      <vt:lpstr>Unparalleled benefits</vt:lpstr>
      <vt:lpstr>Unparalleled benefits</vt:lpstr>
      <vt:lpstr>Unparalleled benefits</vt:lpstr>
      <vt:lpstr>Unparalleled benefits</vt:lpstr>
      <vt:lpstr>Unparalleled benefits</vt:lpstr>
      <vt:lpstr>Unparalleled benefits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Tzivanidou Anastasia</dc:creator>
  <cp:lastModifiedBy>Harris Pouftis</cp:lastModifiedBy>
  <cp:revision>412</cp:revision>
  <dcterms:created xsi:type="dcterms:W3CDTF">2016-03-24T08:23:05Z</dcterms:created>
  <dcterms:modified xsi:type="dcterms:W3CDTF">2022-04-27T06:40:23Z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  <property fmtid="{D5CDD505-2E9C-101B-9397-08002B2CF9AE}" pid="3" name="SharedWithUsers">
    <vt:lpwstr>817;#Alumil Connect Constructors</vt:lpwstr>
  </property>
</Properties>
</file>