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ink/ink1.xml" ContentType="application/inkml+xml"/>
  <Override PartName="/ppt/ink/ink2.xml" ContentType="application/inkml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9" r:id="rId1"/>
    <p:sldMasterId id="2147483685" r:id="rId2"/>
    <p:sldMasterId id="2147483668" r:id="rId3"/>
    <p:sldMasterId id="2147483676" r:id="rId4"/>
  </p:sldMasterIdLst>
  <p:notesMasterIdLst>
    <p:notesMasterId r:id="rId43"/>
  </p:notesMasterIdLst>
  <p:sldIdLst>
    <p:sldId id="381" r:id="rId5"/>
    <p:sldId id="437" r:id="rId6"/>
    <p:sldId id="410" r:id="rId7"/>
    <p:sldId id="400" r:id="rId8"/>
    <p:sldId id="411" r:id="rId9"/>
    <p:sldId id="412" r:id="rId10"/>
    <p:sldId id="382" r:id="rId11"/>
    <p:sldId id="445" r:id="rId12"/>
    <p:sldId id="390" r:id="rId13"/>
    <p:sldId id="389" r:id="rId14"/>
    <p:sldId id="394" r:id="rId15"/>
    <p:sldId id="443" r:id="rId16"/>
    <p:sldId id="405" r:id="rId17"/>
    <p:sldId id="398" r:id="rId18"/>
    <p:sldId id="448" r:id="rId19"/>
    <p:sldId id="449" r:id="rId20"/>
    <p:sldId id="442" r:id="rId21"/>
    <p:sldId id="452" r:id="rId22"/>
    <p:sldId id="447" r:id="rId23"/>
    <p:sldId id="430" r:id="rId24"/>
    <p:sldId id="451" r:id="rId25"/>
    <p:sldId id="444" r:id="rId26"/>
    <p:sldId id="408" r:id="rId27"/>
    <p:sldId id="409" r:id="rId28"/>
    <p:sldId id="338" r:id="rId29"/>
    <p:sldId id="446" r:id="rId30"/>
    <p:sldId id="414" r:id="rId31"/>
    <p:sldId id="370" r:id="rId32"/>
    <p:sldId id="438" r:id="rId33"/>
    <p:sldId id="450" r:id="rId34"/>
    <p:sldId id="407" r:id="rId35"/>
    <p:sldId id="392" r:id="rId36"/>
    <p:sldId id="425" r:id="rId37"/>
    <p:sldId id="439" r:id="rId38"/>
    <p:sldId id="434" r:id="rId39"/>
    <p:sldId id="435" r:id="rId40"/>
    <p:sldId id="436" r:id="rId41"/>
    <p:sldId id="440" r:id="rId42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044C41-B1CE-D645-F33F-37EA16E90766}" name="Harris Pouftis" initials="HP" userId="S::c.pouftis@alumil.com::b54fa1b5-a242-464e-8962-2ab12d8c74af" providerId="AD"/>
  <p188:author id="{376698B8-FA6C-264D-29AC-C23EDECE98EB}" name="Nikoleta Pitaraki" initials="NP" userId="S::n.pitaraki@alumil.com::8f0990ba-6612-4e02-8cac-3cd9fb73be10" providerId="AD"/>
  <p188:author id="{B8FC18D9-49F4-FAD4-F2F6-7A587C2677FF}" name="Zoi Papakyriakou" initials="ZP" userId="S::z.papakyriakou@alumil.com::9fb70d74-29db-4123-9fa0-32ea3a65fb8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s Pouftis" initials="HP" lastIdx="3" clrIdx="0">
    <p:extLst>
      <p:ext uri="{19B8F6BF-5375-455C-9EA6-DF929625EA0E}">
        <p15:presenceInfo xmlns:p15="http://schemas.microsoft.com/office/powerpoint/2012/main" userId="S::c.pouftis@alumil.com::b54fa1b5-a242-464e-8962-2ab12d8c74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Φωτεινό στυλ 1 - Έμφαση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Μεσαίο στυλ 3 - 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Μεσαίο στυλ 1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08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15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8" Type="http://schemas.openxmlformats.org/officeDocument/2006/relationships/customXml" Target="../customXml/item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customXml" Target="../customXml/item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customXml" Target="../customXml/item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60" Type="http://schemas.openxmlformats.org/officeDocument/2006/relationships/customXml" Target="../customXml/item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 Pouftis" userId="b54fa1b5-a242-464e-8962-2ab12d8c74af" providerId="ADAL" clId="{9DD846DC-95E8-40C3-B53B-739686FBC9F5}"/>
    <pc:docChg chg="undo redo custSel addSld delSld modSld">
      <pc:chgData name="Harris Pouftis" userId="b54fa1b5-a242-464e-8962-2ab12d8c74af" providerId="ADAL" clId="{9DD846DC-95E8-40C3-B53B-739686FBC9F5}" dt="2023-03-15T14:45:11.048" v="720" actId="1076"/>
      <pc:docMkLst>
        <pc:docMk/>
      </pc:docMkLst>
      <pc:sldChg chg="modSp mod">
        <pc:chgData name="Harris Pouftis" userId="b54fa1b5-a242-464e-8962-2ab12d8c74af" providerId="ADAL" clId="{9DD846DC-95E8-40C3-B53B-739686FBC9F5}" dt="2023-03-15T14:16:00.521" v="266" actId="404"/>
        <pc:sldMkLst>
          <pc:docMk/>
          <pc:sldMk cId="470946965" sldId="338"/>
        </pc:sldMkLst>
        <pc:spChg chg="mod">
          <ac:chgData name="Harris Pouftis" userId="b54fa1b5-a242-464e-8962-2ab12d8c74af" providerId="ADAL" clId="{9DD846DC-95E8-40C3-B53B-739686FBC9F5}" dt="2023-03-15T14:16:00.521" v="266" actId="404"/>
          <ac:spMkLst>
            <pc:docMk/>
            <pc:sldMk cId="470946965" sldId="338"/>
            <ac:spMk id="33" creationId="{3F375A98-FC47-40BD-B5D2-B373AD0C796B}"/>
          </ac:spMkLst>
        </pc:spChg>
      </pc:sldChg>
      <pc:sldChg chg="delCm">
        <pc:chgData name="Harris Pouftis" userId="b54fa1b5-a242-464e-8962-2ab12d8c74af" providerId="ADAL" clId="{9DD846DC-95E8-40C3-B53B-739686FBC9F5}" dt="2023-03-15T13:25:18.967" v="0"/>
        <pc:sldMkLst>
          <pc:docMk/>
          <pc:sldMk cId="1377568002" sldId="381"/>
        </pc:sldMkLst>
        <pc:extLst>
          <p:ext xmlns:p="http://schemas.openxmlformats.org/presentationml/2006/main" uri="{D6D511B9-2390-475A-947B-AFAB55BFBCF1}">
            <pc226:cmChg xmlns="" xmlns:pc226="http://schemas.microsoft.com/office/powerpoint/2022/06/main/command" chg="del">
              <pc226:chgData name="Harris Pouftis" userId="b54fa1b5-a242-464e-8962-2ab12d8c74af" providerId="ADAL" clId="{9DD846DC-95E8-40C3-B53B-739686FBC9F5}" dt="2023-03-15T13:25:18.967" v="0"/>
              <pc2:cmMkLst xmlns:pc2="http://schemas.microsoft.com/office/powerpoint/2019/9/main/command">
                <pc:docMk/>
                <pc:sldMk cId="1377568002" sldId="381"/>
                <pc2:cmMk id="{BA63F6C2-BA77-474A-8D3E-534D9A75D1EB}"/>
              </pc2:cmMkLst>
            </pc226:cmChg>
          </p:ext>
        </pc:extLst>
      </pc:sldChg>
      <pc:sldChg chg="modSp del mod">
        <pc:chgData name="Harris Pouftis" userId="b54fa1b5-a242-464e-8962-2ab12d8c74af" providerId="ADAL" clId="{9DD846DC-95E8-40C3-B53B-739686FBC9F5}" dt="2023-03-15T14:25:17.324" v="360" actId="47"/>
        <pc:sldMkLst>
          <pc:docMk/>
          <pc:sldMk cId="2732220877" sldId="384"/>
        </pc:sldMkLst>
        <pc:spChg chg="mod">
          <ac:chgData name="Harris Pouftis" userId="b54fa1b5-a242-464e-8962-2ab12d8c74af" providerId="ADAL" clId="{9DD846DC-95E8-40C3-B53B-739686FBC9F5}" dt="2023-03-15T14:22:08.721" v="344" actId="21"/>
          <ac:spMkLst>
            <pc:docMk/>
            <pc:sldMk cId="2732220877" sldId="384"/>
            <ac:spMk id="15" creationId="{81110077-3FB4-4907-B264-040CD43830BB}"/>
          </ac:spMkLst>
        </pc:spChg>
      </pc:sldChg>
      <pc:sldChg chg="modSp mod">
        <pc:chgData name="Harris Pouftis" userId="b54fa1b5-a242-464e-8962-2ab12d8c74af" providerId="ADAL" clId="{9DD846DC-95E8-40C3-B53B-739686FBC9F5}" dt="2023-03-15T13:37:53.440" v="14" actId="20577"/>
        <pc:sldMkLst>
          <pc:docMk/>
          <pc:sldMk cId="1771900597" sldId="394"/>
        </pc:sldMkLst>
        <pc:spChg chg="mod">
          <ac:chgData name="Harris Pouftis" userId="b54fa1b5-a242-464e-8962-2ab12d8c74af" providerId="ADAL" clId="{9DD846DC-95E8-40C3-B53B-739686FBC9F5}" dt="2023-03-15T13:37:53.440" v="14" actId="20577"/>
          <ac:spMkLst>
            <pc:docMk/>
            <pc:sldMk cId="1771900597" sldId="394"/>
            <ac:spMk id="8" creationId="{B82FAC86-2E69-45B2-9973-F39CC718704F}"/>
          </ac:spMkLst>
        </pc:spChg>
      </pc:sldChg>
      <pc:sldChg chg="modSp mod">
        <pc:chgData name="Harris Pouftis" userId="b54fa1b5-a242-464e-8962-2ab12d8c74af" providerId="ADAL" clId="{9DD846DC-95E8-40C3-B53B-739686FBC9F5}" dt="2023-03-15T13:55:56.359" v="35" actId="1076"/>
        <pc:sldMkLst>
          <pc:docMk/>
          <pc:sldMk cId="3379245261" sldId="398"/>
        </pc:sldMkLst>
        <pc:spChg chg="mod">
          <ac:chgData name="Harris Pouftis" userId="b54fa1b5-a242-464e-8962-2ab12d8c74af" providerId="ADAL" clId="{9DD846DC-95E8-40C3-B53B-739686FBC9F5}" dt="2023-03-15T13:55:56.359" v="35" actId="1076"/>
          <ac:spMkLst>
            <pc:docMk/>
            <pc:sldMk cId="3379245261" sldId="398"/>
            <ac:spMk id="13" creationId="{6E403005-65D3-4CDD-9FBB-174BA8D97290}"/>
          </ac:spMkLst>
        </pc:spChg>
      </pc:sldChg>
      <pc:sldChg chg="addSp delSp modSp mod">
        <pc:chgData name="Harris Pouftis" userId="b54fa1b5-a242-464e-8962-2ab12d8c74af" providerId="ADAL" clId="{9DD846DC-95E8-40C3-B53B-739686FBC9F5}" dt="2023-03-15T14:27:46.512" v="412" actId="20577"/>
        <pc:sldMkLst>
          <pc:docMk/>
          <pc:sldMk cId="3956364136" sldId="407"/>
        </pc:sldMkLst>
        <pc:spChg chg="add del mod">
          <ac:chgData name="Harris Pouftis" userId="b54fa1b5-a242-464e-8962-2ab12d8c74af" providerId="ADAL" clId="{9DD846DC-95E8-40C3-B53B-739686FBC9F5}" dt="2023-03-15T14:27:46.512" v="412" actId="20577"/>
          <ac:spMkLst>
            <pc:docMk/>
            <pc:sldMk cId="3956364136" sldId="407"/>
            <ac:spMk id="3" creationId="{00000000-0000-0000-0000-000000000000}"/>
          </ac:spMkLst>
        </pc:spChg>
      </pc:sldChg>
      <pc:sldChg chg="addCm">
        <pc:chgData name="Harris Pouftis" userId="b54fa1b5-a242-464e-8962-2ab12d8c74af" providerId="ADAL" clId="{9DD846DC-95E8-40C3-B53B-739686FBC9F5}" dt="2023-03-15T14:10:05.305" v="243"/>
        <pc:sldMkLst>
          <pc:docMk/>
          <pc:sldMk cId="3298179285" sldId="408"/>
        </pc:sldMkLst>
        <pc:extLst>
          <p:ext xmlns:p="http://schemas.openxmlformats.org/presentationml/2006/main" uri="{D6D511B9-2390-475A-947B-AFAB55BFBCF1}">
            <pc226:cmChg xmlns="" xmlns:pc226="http://schemas.microsoft.com/office/powerpoint/2022/06/main/command" chg="add">
              <pc226:chgData name="Harris Pouftis" userId="b54fa1b5-a242-464e-8962-2ab12d8c74af" providerId="ADAL" clId="{9DD846DC-95E8-40C3-B53B-739686FBC9F5}" dt="2023-03-15T14:10:05.305" v="243"/>
              <pc2:cmMkLst xmlns:pc2="http://schemas.microsoft.com/office/powerpoint/2019/9/main/command">
                <pc:docMk/>
                <pc:sldMk cId="3298179285" sldId="408"/>
                <pc2:cmMk id="{8F7BFE3E-311F-488F-9878-11C21A229BD1}"/>
              </pc2:cmMkLst>
            </pc226:cmChg>
          </p:ext>
        </pc:extLst>
      </pc:sldChg>
      <pc:sldChg chg="addSp delSp modSp mod delAnim">
        <pc:chgData name="Harris Pouftis" userId="b54fa1b5-a242-464e-8962-2ab12d8c74af" providerId="ADAL" clId="{9DD846DC-95E8-40C3-B53B-739686FBC9F5}" dt="2023-03-15T14:44:54.939" v="715"/>
        <pc:sldMkLst>
          <pc:docMk/>
          <pc:sldMk cId="2938596999" sldId="416"/>
        </pc:sldMkLst>
        <pc:spChg chg="del topLvl">
          <ac:chgData name="Harris Pouftis" userId="b54fa1b5-a242-464e-8962-2ab12d8c74af" providerId="ADAL" clId="{9DD846DC-95E8-40C3-B53B-739686FBC9F5}" dt="2023-03-15T14:43:37.068" v="700" actId="478"/>
          <ac:spMkLst>
            <pc:docMk/>
            <pc:sldMk cId="2938596999" sldId="416"/>
            <ac:spMk id="7" creationId="{D0F80954-9C80-483E-B5D7-389A14477409}"/>
          </ac:spMkLst>
        </pc:spChg>
        <pc:spChg chg="del topLvl">
          <ac:chgData name="Harris Pouftis" userId="b54fa1b5-a242-464e-8962-2ab12d8c74af" providerId="ADAL" clId="{9DD846DC-95E8-40C3-B53B-739686FBC9F5}" dt="2023-03-15T14:43:36.230" v="699" actId="478"/>
          <ac:spMkLst>
            <pc:docMk/>
            <pc:sldMk cId="2938596999" sldId="416"/>
            <ac:spMk id="10" creationId="{B8BAD015-91D6-4E20-A0E3-81D48296F026}"/>
          </ac:spMkLst>
        </pc:spChg>
        <pc:grpChg chg="del">
          <ac:chgData name="Harris Pouftis" userId="b54fa1b5-a242-464e-8962-2ab12d8c74af" providerId="ADAL" clId="{9DD846DC-95E8-40C3-B53B-739686FBC9F5}" dt="2023-03-15T14:43:36.230" v="699" actId="478"/>
          <ac:grpSpMkLst>
            <pc:docMk/>
            <pc:sldMk cId="2938596999" sldId="416"/>
            <ac:grpSpMk id="4" creationId="{2F3AB85F-2766-4A34-82D9-33A36FF0B873}"/>
          </ac:grpSpMkLst>
        </pc:grpChg>
        <pc:picChg chg="add mod">
          <ac:chgData name="Harris Pouftis" userId="b54fa1b5-a242-464e-8962-2ab12d8c74af" providerId="ADAL" clId="{9DD846DC-95E8-40C3-B53B-739686FBC9F5}" dt="2023-03-15T14:44:54.939" v="715"/>
          <ac:picMkLst>
            <pc:docMk/>
            <pc:sldMk cId="2938596999" sldId="416"/>
            <ac:picMk id="2" creationId="{72254ECD-781C-71C8-859B-77C08A568F0A}"/>
          </ac:picMkLst>
        </pc:picChg>
        <pc:picChg chg="del">
          <ac:chgData name="Harris Pouftis" userId="b54fa1b5-a242-464e-8962-2ab12d8c74af" providerId="ADAL" clId="{9DD846DC-95E8-40C3-B53B-739686FBC9F5}" dt="2023-03-15T14:44:53.723" v="714" actId="478"/>
          <ac:picMkLst>
            <pc:docMk/>
            <pc:sldMk cId="2938596999" sldId="416"/>
            <ac:picMk id="13" creationId="{90736514-29AD-4570-AC1B-252D70E5C5AB}"/>
          </ac:picMkLst>
        </pc:picChg>
      </pc:sldChg>
      <pc:sldChg chg="modSp modAnim">
        <pc:chgData name="Harris Pouftis" userId="b54fa1b5-a242-464e-8962-2ab12d8c74af" providerId="ADAL" clId="{9DD846DC-95E8-40C3-B53B-739686FBC9F5}" dt="2023-03-15T14:40:52.313" v="697" actId="20577"/>
        <pc:sldMkLst>
          <pc:docMk/>
          <pc:sldMk cId="1926949126" sldId="417"/>
        </pc:sldMkLst>
        <pc:spChg chg="mod">
          <ac:chgData name="Harris Pouftis" userId="b54fa1b5-a242-464e-8962-2ab12d8c74af" providerId="ADAL" clId="{9DD846DC-95E8-40C3-B53B-739686FBC9F5}" dt="2023-03-15T14:40:49.266" v="694" actId="20577"/>
          <ac:spMkLst>
            <pc:docMk/>
            <pc:sldMk cId="1926949126" sldId="417"/>
            <ac:spMk id="4" creationId="{F1473C15-ABC1-48A5-9C8B-FBD2194B1FB7}"/>
          </ac:spMkLst>
        </pc:spChg>
      </pc:sldChg>
      <pc:sldChg chg="delSp modSp mod">
        <pc:chgData name="Harris Pouftis" userId="b54fa1b5-a242-464e-8962-2ab12d8c74af" providerId="ADAL" clId="{9DD846DC-95E8-40C3-B53B-739686FBC9F5}" dt="2023-03-15T14:37:13.373" v="547" actId="20577"/>
        <pc:sldMkLst>
          <pc:docMk/>
          <pc:sldMk cId="1158715639" sldId="430"/>
        </pc:sldMkLst>
        <pc:spChg chg="mod">
          <ac:chgData name="Harris Pouftis" userId="b54fa1b5-a242-464e-8962-2ab12d8c74af" providerId="ADAL" clId="{9DD846DC-95E8-40C3-B53B-739686FBC9F5}" dt="2023-03-15T14:37:13.373" v="547" actId="20577"/>
          <ac:spMkLst>
            <pc:docMk/>
            <pc:sldMk cId="1158715639" sldId="430"/>
            <ac:spMk id="8" creationId="{ADF4303F-FD97-430A-B479-546F41879DBD}"/>
          </ac:spMkLst>
        </pc:spChg>
        <pc:picChg chg="del">
          <ac:chgData name="Harris Pouftis" userId="b54fa1b5-a242-464e-8962-2ab12d8c74af" providerId="ADAL" clId="{9DD846DC-95E8-40C3-B53B-739686FBC9F5}" dt="2023-03-15T14:29:06.599" v="413" actId="478"/>
          <ac:picMkLst>
            <pc:docMk/>
            <pc:sldMk cId="1158715639" sldId="430"/>
            <ac:picMk id="15" creationId="{6CB88384-E062-47EE-C480-E46FC1AC596D}"/>
          </ac:picMkLst>
        </pc:picChg>
        <pc:picChg chg="mod modCrop">
          <ac:chgData name="Harris Pouftis" userId="b54fa1b5-a242-464e-8962-2ab12d8c74af" providerId="ADAL" clId="{9DD846DC-95E8-40C3-B53B-739686FBC9F5}" dt="2023-03-15T14:30:16.233" v="425" actId="1076"/>
          <ac:picMkLst>
            <pc:docMk/>
            <pc:sldMk cId="1158715639" sldId="430"/>
            <ac:picMk id="20" creationId="{9FA45696-19BB-B742-B66F-DE658B0B0831}"/>
          </ac:picMkLst>
        </pc:picChg>
        <pc:picChg chg="del">
          <ac:chgData name="Harris Pouftis" userId="b54fa1b5-a242-464e-8962-2ab12d8c74af" providerId="ADAL" clId="{9DD846DC-95E8-40C3-B53B-739686FBC9F5}" dt="2023-03-15T14:29:59.332" v="419" actId="478"/>
          <ac:picMkLst>
            <pc:docMk/>
            <pc:sldMk cId="1158715639" sldId="430"/>
            <ac:picMk id="22" creationId="{3B05F8B2-4431-DEC8-397B-443DC7BE61F2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29.189" v="704"/>
        <pc:sldMkLst>
          <pc:docMk/>
          <pc:sldMk cId="771135431" sldId="432"/>
        </pc:sldMkLst>
        <pc:picChg chg="add mod">
          <ac:chgData name="Harris Pouftis" userId="b54fa1b5-a242-464e-8962-2ab12d8c74af" providerId="ADAL" clId="{9DD846DC-95E8-40C3-B53B-739686FBC9F5}" dt="2023-03-15T14:44:29.189" v="704"/>
          <ac:picMkLst>
            <pc:docMk/>
            <pc:sldMk cId="771135431" sldId="432"/>
            <ac:picMk id="2" creationId="{7624155B-0BA9-E88D-887C-B031A4CB6270}"/>
          </ac:picMkLst>
        </pc:picChg>
        <pc:picChg chg="del">
          <ac:chgData name="Harris Pouftis" userId="b54fa1b5-a242-464e-8962-2ab12d8c74af" providerId="ADAL" clId="{9DD846DC-95E8-40C3-B53B-739686FBC9F5}" dt="2023-03-15T14:44:28.655" v="703" actId="478"/>
          <ac:picMkLst>
            <pc:docMk/>
            <pc:sldMk cId="771135431" sldId="432"/>
            <ac:picMk id="15" creationId="{A16BC642-2B96-4416-ADDD-FD9BB4A974FC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33.582" v="706"/>
        <pc:sldMkLst>
          <pc:docMk/>
          <pc:sldMk cId="2612288777" sldId="433"/>
        </pc:sldMkLst>
        <pc:spChg chg="mod">
          <ac:chgData name="Harris Pouftis" userId="b54fa1b5-a242-464e-8962-2ab12d8c74af" providerId="ADAL" clId="{9DD846DC-95E8-40C3-B53B-739686FBC9F5}" dt="2023-03-15T14:41:30.028" v="698" actId="20577"/>
          <ac:spMkLst>
            <pc:docMk/>
            <pc:sldMk cId="2612288777" sldId="433"/>
            <ac:spMk id="11" creationId="{A19514DF-D2D8-43F1-A40E-DBCB5FC32AC0}"/>
          </ac:spMkLst>
        </pc:spChg>
        <pc:picChg chg="add mod">
          <ac:chgData name="Harris Pouftis" userId="b54fa1b5-a242-464e-8962-2ab12d8c74af" providerId="ADAL" clId="{9DD846DC-95E8-40C3-B53B-739686FBC9F5}" dt="2023-03-15T14:44:33.582" v="706"/>
          <ac:picMkLst>
            <pc:docMk/>
            <pc:sldMk cId="2612288777" sldId="433"/>
            <ac:picMk id="2" creationId="{1142998C-38C4-0E5C-4DCA-53B7675EE421}"/>
          </ac:picMkLst>
        </pc:picChg>
        <pc:picChg chg="del">
          <ac:chgData name="Harris Pouftis" userId="b54fa1b5-a242-464e-8962-2ab12d8c74af" providerId="ADAL" clId="{9DD846DC-95E8-40C3-B53B-739686FBC9F5}" dt="2023-03-15T14:44:33.062" v="705" actId="478"/>
          <ac:picMkLst>
            <pc:docMk/>
            <pc:sldMk cId="2612288777" sldId="433"/>
            <ac:picMk id="15" creationId="{A16BC642-2B96-4416-ADDD-FD9BB4A974FC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41.091" v="708"/>
        <pc:sldMkLst>
          <pc:docMk/>
          <pc:sldMk cId="2163374146" sldId="434"/>
        </pc:sldMkLst>
        <pc:picChg chg="add mod">
          <ac:chgData name="Harris Pouftis" userId="b54fa1b5-a242-464e-8962-2ab12d8c74af" providerId="ADAL" clId="{9DD846DC-95E8-40C3-B53B-739686FBC9F5}" dt="2023-03-15T14:44:41.091" v="708"/>
          <ac:picMkLst>
            <pc:docMk/>
            <pc:sldMk cId="2163374146" sldId="434"/>
            <ac:picMk id="2" creationId="{859E78C2-A017-79F0-9BA9-884C60BAF74E}"/>
          </ac:picMkLst>
        </pc:picChg>
        <pc:picChg chg="del">
          <ac:chgData name="Harris Pouftis" userId="b54fa1b5-a242-464e-8962-2ab12d8c74af" providerId="ADAL" clId="{9DD846DC-95E8-40C3-B53B-739686FBC9F5}" dt="2023-03-15T14:44:39.828" v="707" actId="478"/>
          <ac:picMkLst>
            <pc:docMk/>
            <pc:sldMk cId="2163374146" sldId="434"/>
            <ac:picMk id="7" creationId="{74DE6D1F-628F-497B-9F9C-87F230FCB3FE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45.156" v="711" actId="1076"/>
        <pc:sldMkLst>
          <pc:docMk/>
          <pc:sldMk cId="1558671734" sldId="435"/>
        </pc:sldMkLst>
        <pc:picChg chg="add mod">
          <ac:chgData name="Harris Pouftis" userId="b54fa1b5-a242-464e-8962-2ab12d8c74af" providerId="ADAL" clId="{9DD846DC-95E8-40C3-B53B-739686FBC9F5}" dt="2023-03-15T14:44:45.156" v="711" actId="1076"/>
          <ac:picMkLst>
            <pc:docMk/>
            <pc:sldMk cId="1558671734" sldId="435"/>
            <ac:picMk id="2" creationId="{27705A87-0998-69CA-1016-3CF810EF0232}"/>
          </ac:picMkLst>
        </pc:picChg>
        <pc:picChg chg="del">
          <ac:chgData name="Harris Pouftis" userId="b54fa1b5-a242-464e-8962-2ab12d8c74af" providerId="ADAL" clId="{9DD846DC-95E8-40C3-B53B-739686FBC9F5}" dt="2023-03-15T14:44:43.318" v="709" actId="478"/>
          <ac:picMkLst>
            <pc:docMk/>
            <pc:sldMk cId="1558671734" sldId="435"/>
            <ac:picMk id="6" creationId="{9AE14F37-3758-4B40-8D69-450E96F84FA1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51.258" v="713"/>
        <pc:sldMkLst>
          <pc:docMk/>
          <pc:sldMk cId="45741494" sldId="436"/>
        </pc:sldMkLst>
        <pc:picChg chg="add mod">
          <ac:chgData name="Harris Pouftis" userId="b54fa1b5-a242-464e-8962-2ab12d8c74af" providerId="ADAL" clId="{9DD846DC-95E8-40C3-B53B-739686FBC9F5}" dt="2023-03-15T14:44:51.258" v="713"/>
          <ac:picMkLst>
            <pc:docMk/>
            <pc:sldMk cId="45741494" sldId="436"/>
            <ac:picMk id="2" creationId="{937B69ED-302A-C962-7626-8A4C0A2A5C05}"/>
          </ac:picMkLst>
        </pc:picChg>
        <pc:picChg chg="del">
          <ac:chgData name="Harris Pouftis" userId="b54fa1b5-a242-464e-8962-2ab12d8c74af" providerId="ADAL" clId="{9DD846DC-95E8-40C3-B53B-739686FBC9F5}" dt="2023-03-15T14:44:48.372" v="712" actId="478"/>
          <ac:picMkLst>
            <pc:docMk/>
            <pc:sldMk cId="45741494" sldId="436"/>
            <ac:picMk id="8" creationId="{3EFD088C-22C4-4062-A5BB-F53CE0D71B96}"/>
          </ac:picMkLst>
        </pc:picChg>
      </pc:sldChg>
      <pc:sldChg chg="addCm delCm">
        <pc:chgData name="Harris Pouftis" userId="b54fa1b5-a242-464e-8962-2ab12d8c74af" providerId="ADAL" clId="{9DD846DC-95E8-40C3-B53B-739686FBC9F5}" dt="2023-03-15T13:26:51.144" v="2"/>
        <pc:sldMkLst>
          <pc:docMk/>
          <pc:sldMk cId="1100026347" sldId="437"/>
        </pc:sldMkLst>
        <pc:extLst>
          <p:ext xmlns:p="http://schemas.openxmlformats.org/presentationml/2006/main" uri="{D6D511B9-2390-475A-947B-AFAB55BFBCF1}">
            <pc226:cmChg xmlns="" xmlns:pc226="http://schemas.microsoft.com/office/powerpoint/2022/06/main/command" chg="add del">
              <pc226:chgData name="Harris Pouftis" userId="b54fa1b5-a242-464e-8962-2ab12d8c74af" providerId="ADAL" clId="{9DD846DC-95E8-40C3-B53B-739686FBC9F5}" dt="2023-03-15T13:26:51.144" v="2"/>
              <pc2:cmMkLst xmlns:pc2="http://schemas.microsoft.com/office/powerpoint/2019/9/main/command">
                <pc:docMk/>
                <pc:sldMk cId="1100026347" sldId="437"/>
                <pc2:cmMk id="{85DF1C53-2E8D-44F5-BAFF-5234A2DD1271}"/>
              </pc2:cmMkLst>
            </pc226:cmChg>
          </p:ext>
        </pc:extLst>
      </pc:sldChg>
      <pc:sldChg chg="modSp mod">
        <pc:chgData name="Harris Pouftis" userId="b54fa1b5-a242-464e-8962-2ab12d8c74af" providerId="ADAL" clId="{9DD846DC-95E8-40C3-B53B-739686FBC9F5}" dt="2023-03-15T14:16:32.513" v="271" actId="6549"/>
        <pc:sldMkLst>
          <pc:docMk/>
          <pc:sldMk cId="1041924310" sldId="438"/>
        </pc:sldMkLst>
        <pc:spChg chg="mod">
          <ac:chgData name="Harris Pouftis" userId="b54fa1b5-a242-464e-8962-2ab12d8c74af" providerId="ADAL" clId="{9DD846DC-95E8-40C3-B53B-739686FBC9F5}" dt="2023-03-15T14:16:32.513" v="271" actId="6549"/>
          <ac:spMkLst>
            <pc:docMk/>
            <pc:sldMk cId="1041924310" sldId="438"/>
            <ac:spMk id="15" creationId="{C025D39E-253E-4DA1-95B9-E26B30959A32}"/>
          </ac:spMkLst>
        </pc:spChg>
      </pc:sldChg>
      <pc:sldChg chg="addSp delSp modSp mod">
        <pc:chgData name="Harris Pouftis" userId="b54fa1b5-a242-464e-8962-2ab12d8c74af" providerId="ADAL" clId="{9DD846DC-95E8-40C3-B53B-739686FBC9F5}" dt="2023-03-15T14:45:11.048" v="720" actId="1076"/>
        <pc:sldMkLst>
          <pc:docMk/>
          <pc:sldMk cId="647645770" sldId="440"/>
        </pc:sldMkLst>
        <pc:picChg chg="add mod">
          <ac:chgData name="Harris Pouftis" userId="b54fa1b5-a242-464e-8962-2ab12d8c74af" providerId="ADAL" clId="{9DD846DC-95E8-40C3-B53B-739686FBC9F5}" dt="2023-03-15T14:45:05.641" v="718"/>
          <ac:picMkLst>
            <pc:docMk/>
            <pc:sldMk cId="647645770" sldId="440"/>
            <ac:picMk id="2" creationId="{A054496D-8065-2E30-78C1-938A7DD16436}"/>
          </ac:picMkLst>
        </pc:picChg>
        <pc:picChg chg="mod">
          <ac:chgData name="Harris Pouftis" userId="b54fa1b5-a242-464e-8962-2ab12d8c74af" providerId="ADAL" clId="{9DD846DC-95E8-40C3-B53B-739686FBC9F5}" dt="2023-03-15T14:45:11.048" v="720" actId="1076"/>
          <ac:picMkLst>
            <pc:docMk/>
            <pc:sldMk cId="647645770" sldId="440"/>
            <ac:picMk id="9" creationId="{EE850FDB-EC0C-4A9F-987B-0A78C99487C0}"/>
          </ac:picMkLst>
        </pc:picChg>
        <pc:picChg chg="del">
          <ac:chgData name="Harris Pouftis" userId="b54fa1b5-a242-464e-8962-2ab12d8c74af" providerId="ADAL" clId="{9DD846DC-95E8-40C3-B53B-739686FBC9F5}" dt="2023-03-15T14:45:04.389" v="717" actId="478"/>
          <ac:picMkLst>
            <pc:docMk/>
            <pc:sldMk cId="647645770" sldId="440"/>
            <ac:picMk id="45" creationId="{6B6188A2-B437-46D0-9CA3-2968F4357B2B}"/>
          </ac:picMkLst>
        </pc:picChg>
      </pc:sldChg>
      <pc:sldChg chg="addSp delSp modSp mod">
        <pc:chgData name="Harris Pouftis" userId="b54fa1b5-a242-464e-8962-2ab12d8c74af" providerId="ADAL" clId="{9DD846DC-95E8-40C3-B53B-739686FBC9F5}" dt="2023-03-15T14:44:16.802" v="702"/>
        <pc:sldMkLst>
          <pc:docMk/>
          <pc:sldMk cId="2471032954" sldId="441"/>
        </pc:sldMkLst>
        <pc:spChg chg="mod">
          <ac:chgData name="Harris Pouftis" userId="b54fa1b5-a242-464e-8962-2ab12d8c74af" providerId="ADAL" clId="{9DD846DC-95E8-40C3-B53B-739686FBC9F5}" dt="2023-03-15T14:38:55.204" v="566" actId="14100"/>
          <ac:spMkLst>
            <pc:docMk/>
            <pc:sldMk cId="2471032954" sldId="441"/>
            <ac:spMk id="3" creationId="{5352FD32-239B-4DC4-88B9-36A2182CA4A7}"/>
          </ac:spMkLst>
        </pc:spChg>
        <pc:spChg chg="mod">
          <ac:chgData name="Harris Pouftis" userId="b54fa1b5-a242-464e-8962-2ab12d8c74af" providerId="ADAL" clId="{9DD846DC-95E8-40C3-B53B-739686FBC9F5}" dt="2023-03-15T14:40:41.966" v="690" actId="404"/>
          <ac:spMkLst>
            <pc:docMk/>
            <pc:sldMk cId="2471032954" sldId="441"/>
            <ac:spMk id="4" creationId="{F1473C15-ABC1-48A5-9C8B-FBD2194B1FB7}"/>
          </ac:spMkLst>
        </pc:spChg>
        <pc:picChg chg="add mod">
          <ac:chgData name="Harris Pouftis" userId="b54fa1b5-a242-464e-8962-2ab12d8c74af" providerId="ADAL" clId="{9DD846DC-95E8-40C3-B53B-739686FBC9F5}" dt="2023-03-15T14:44:16.802" v="702"/>
          <ac:picMkLst>
            <pc:docMk/>
            <pc:sldMk cId="2471032954" sldId="441"/>
            <ac:picMk id="5" creationId="{DD934FDA-BB87-42D1-FAD1-A89F051E4489}"/>
          </ac:picMkLst>
        </pc:picChg>
        <pc:picChg chg="del">
          <ac:chgData name="Harris Pouftis" userId="b54fa1b5-a242-464e-8962-2ab12d8c74af" providerId="ADAL" clId="{9DD846DC-95E8-40C3-B53B-739686FBC9F5}" dt="2023-03-15T14:44:16.218" v="701" actId="478"/>
          <ac:picMkLst>
            <pc:docMk/>
            <pc:sldMk cId="2471032954" sldId="441"/>
            <ac:picMk id="10" creationId="{EDE165F5-BCC1-4AE5-B53B-7F1E5866EC3B}"/>
          </ac:picMkLst>
        </pc:picChg>
      </pc:sldChg>
      <pc:sldChg chg="modSp mod">
        <pc:chgData name="Harris Pouftis" userId="b54fa1b5-a242-464e-8962-2ab12d8c74af" providerId="ADAL" clId="{9DD846DC-95E8-40C3-B53B-739686FBC9F5}" dt="2023-03-15T13:38:18.683" v="24" actId="20577"/>
        <pc:sldMkLst>
          <pc:docMk/>
          <pc:sldMk cId="1168721420" sldId="443"/>
        </pc:sldMkLst>
        <pc:spChg chg="mod">
          <ac:chgData name="Harris Pouftis" userId="b54fa1b5-a242-464e-8962-2ab12d8c74af" providerId="ADAL" clId="{9DD846DC-95E8-40C3-B53B-739686FBC9F5}" dt="2023-03-15T13:38:18.683" v="24" actId="20577"/>
          <ac:spMkLst>
            <pc:docMk/>
            <pc:sldMk cId="1168721420" sldId="443"/>
            <ac:spMk id="13" creationId="{B4864204-5A29-1C47-8D22-2B2A6F8C3AF9}"/>
          </ac:spMkLst>
        </pc:spChg>
      </pc:sldChg>
      <pc:sldChg chg="addCm">
        <pc:chgData name="Harris Pouftis" userId="b54fa1b5-a242-464e-8962-2ab12d8c74af" providerId="ADAL" clId="{9DD846DC-95E8-40C3-B53B-739686FBC9F5}" dt="2023-03-15T14:09:16.302" v="242"/>
        <pc:sldMkLst>
          <pc:docMk/>
          <pc:sldMk cId="3640437548" sldId="444"/>
        </pc:sldMkLst>
        <pc:extLst>
          <p:ext xmlns:p="http://schemas.openxmlformats.org/presentationml/2006/main" uri="{D6D511B9-2390-475A-947B-AFAB55BFBCF1}">
            <pc226:cmChg xmlns="" xmlns:pc226="http://schemas.microsoft.com/office/powerpoint/2022/06/main/command" chg="add">
              <pc226:chgData name="Harris Pouftis" userId="b54fa1b5-a242-464e-8962-2ab12d8c74af" providerId="ADAL" clId="{9DD846DC-95E8-40C3-B53B-739686FBC9F5}" dt="2023-03-15T14:09:16.302" v="242"/>
              <pc2:cmMkLst xmlns:pc2="http://schemas.microsoft.com/office/powerpoint/2019/9/main/command">
                <pc:docMk/>
                <pc:sldMk cId="3640437548" sldId="444"/>
                <pc2:cmMk id="{7ACC42C3-4E6F-41BA-8908-BE0F617BC9D4}"/>
              </pc2:cmMkLst>
            </pc226:cmChg>
          </p:ext>
        </pc:extLst>
      </pc:sldChg>
      <pc:sldChg chg="modSp">
        <pc:chgData name="Harris Pouftis" userId="b54fa1b5-a242-464e-8962-2ab12d8c74af" providerId="ADAL" clId="{9DD846DC-95E8-40C3-B53B-739686FBC9F5}" dt="2023-03-15T13:33:16.153" v="4" actId="6549"/>
        <pc:sldMkLst>
          <pc:docMk/>
          <pc:sldMk cId="1907703730" sldId="445"/>
        </pc:sldMkLst>
        <pc:spChg chg="mod">
          <ac:chgData name="Harris Pouftis" userId="b54fa1b5-a242-464e-8962-2ab12d8c74af" providerId="ADAL" clId="{9DD846DC-95E8-40C3-B53B-739686FBC9F5}" dt="2023-03-15T13:33:16.153" v="4" actId="6549"/>
          <ac:spMkLst>
            <pc:docMk/>
            <pc:sldMk cId="1907703730" sldId="445"/>
            <ac:spMk id="28" creationId="{1FD7507A-219A-CD61-D406-287E9717EFD3}"/>
          </ac:spMkLst>
        </pc:spChg>
        <pc:spChg chg="mod">
          <ac:chgData name="Harris Pouftis" userId="b54fa1b5-a242-464e-8962-2ab12d8c74af" providerId="ADAL" clId="{9DD846DC-95E8-40C3-B53B-739686FBC9F5}" dt="2023-03-15T13:33:06.584" v="3" actId="20577"/>
          <ac:spMkLst>
            <pc:docMk/>
            <pc:sldMk cId="1907703730" sldId="445"/>
            <ac:spMk id="29" creationId="{0BD5ED0D-8984-8BBE-E02A-6679B6870CDD}"/>
          </ac:spMkLst>
        </pc:spChg>
      </pc:sldChg>
      <pc:sldChg chg="modSp mod">
        <pc:chgData name="Harris Pouftis" userId="b54fa1b5-a242-464e-8962-2ab12d8c74af" providerId="ADAL" clId="{9DD846DC-95E8-40C3-B53B-739686FBC9F5}" dt="2023-03-15T14:16:08.114" v="268"/>
        <pc:sldMkLst>
          <pc:docMk/>
          <pc:sldMk cId="2082480908" sldId="446"/>
        </pc:sldMkLst>
        <pc:spChg chg="mod">
          <ac:chgData name="Harris Pouftis" userId="b54fa1b5-a242-464e-8962-2ab12d8c74af" providerId="ADAL" clId="{9DD846DC-95E8-40C3-B53B-739686FBC9F5}" dt="2023-03-15T14:16:08.114" v="268"/>
          <ac:spMkLst>
            <pc:docMk/>
            <pc:sldMk cId="2082480908" sldId="446"/>
            <ac:spMk id="7" creationId="{33FBAE73-8FD7-5307-5E0D-EDCA78EFAAC5}"/>
          </ac:spMkLst>
        </pc:spChg>
        <pc:graphicFrameChg chg="modGraphic">
          <ac:chgData name="Harris Pouftis" userId="b54fa1b5-a242-464e-8962-2ab12d8c74af" providerId="ADAL" clId="{9DD846DC-95E8-40C3-B53B-739686FBC9F5}" dt="2023-03-15T14:15:25.137" v="252" actId="14734"/>
          <ac:graphicFrameMkLst>
            <pc:docMk/>
            <pc:sldMk cId="2082480908" sldId="446"/>
            <ac:graphicFrameMk id="14" creationId="{2E11EE3A-EE0A-9E6B-DF8C-9E4DEFB4B338}"/>
          </ac:graphicFrameMkLst>
        </pc:graphicFrameChg>
      </pc:sldChg>
      <pc:sldChg chg="modSp mod addCm">
        <pc:chgData name="Harris Pouftis" userId="b54fa1b5-a242-464e-8962-2ab12d8c74af" providerId="ADAL" clId="{9DD846DC-95E8-40C3-B53B-739686FBC9F5}" dt="2023-03-15T14:02:57.423" v="60"/>
        <pc:sldMkLst>
          <pc:docMk/>
          <pc:sldMk cId="3645406861" sldId="447"/>
        </pc:sldMkLst>
        <pc:picChg chg="mod">
          <ac:chgData name="Harris Pouftis" userId="b54fa1b5-a242-464e-8962-2ab12d8c74af" providerId="ADAL" clId="{9DD846DC-95E8-40C3-B53B-739686FBC9F5}" dt="2023-03-15T14:02:38.968" v="59" actId="1076"/>
          <ac:picMkLst>
            <pc:docMk/>
            <pc:sldMk cId="3645406861" sldId="447"/>
            <ac:picMk id="7" creationId="{2DE93EE1-DB85-268B-F2CA-358C7CE46A06}"/>
          </ac:picMkLst>
        </pc:picChg>
        <pc:extLst>
          <p:ext xmlns:p="http://schemas.openxmlformats.org/presentationml/2006/main" uri="{D6D511B9-2390-475A-947B-AFAB55BFBCF1}">
            <pc226:cmChg xmlns="" xmlns:pc226="http://schemas.microsoft.com/office/powerpoint/2022/06/main/command" chg="add">
              <pc226:chgData name="Harris Pouftis" userId="b54fa1b5-a242-464e-8962-2ab12d8c74af" providerId="ADAL" clId="{9DD846DC-95E8-40C3-B53B-739686FBC9F5}" dt="2023-03-15T14:02:57.423" v="60"/>
              <pc2:cmMkLst xmlns:pc2="http://schemas.microsoft.com/office/powerpoint/2019/9/main/command">
                <pc:docMk/>
                <pc:sldMk cId="3645406861" sldId="447"/>
                <pc2:cmMk id="{AE237306-612E-4042-875D-31773A6FBB77}"/>
              </pc2:cmMkLst>
            </pc226:cmChg>
          </p:ext>
        </pc:extLst>
      </pc:sldChg>
      <pc:sldChg chg="modSp mod addCm delCm">
        <pc:chgData name="Harris Pouftis" userId="b54fa1b5-a242-464e-8962-2ab12d8c74af" providerId="ADAL" clId="{9DD846DC-95E8-40C3-B53B-739686FBC9F5}" dt="2023-03-15T13:57:22.785" v="43"/>
        <pc:sldMkLst>
          <pc:docMk/>
          <pc:sldMk cId="2727910513" sldId="448"/>
        </pc:sldMkLst>
        <pc:spChg chg="mod">
          <ac:chgData name="Harris Pouftis" userId="b54fa1b5-a242-464e-8962-2ab12d8c74af" providerId="ADAL" clId="{9DD846DC-95E8-40C3-B53B-739686FBC9F5}" dt="2023-03-15T13:56:25.109" v="42" actId="20577"/>
          <ac:spMkLst>
            <pc:docMk/>
            <pc:sldMk cId="2727910513" sldId="448"/>
            <ac:spMk id="8" creationId="{C209B839-5718-ACF8-BC72-F0526F7442C0}"/>
          </ac:spMkLst>
        </pc:spChg>
        <pc:extLst>
          <p:ext xmlns:p="http://schemas.openxmlformats.org/presentationml/2006/main" uri="{D6D511B9-2390-475A-947B-AFAB55BFBCF1}">
            <pc226:cmChg xmlns="" xmlns:pc226="http://schemas.microsoft.com/office/powerpoint/2022/06/main/command" chg="add del">
              <pc226:chgData name="Harris Pouftis" userId="b54fa1b5-a242-464e-8962-2ab12d8c74af" providerId="ADAL" clId="{9DD846DC-95E8-40C3-B53B-739686FBC9F5}" dt="2023-03-15T13:57:22.785" v="43"/>
              <pc2:cmMkLst xmlns:pc2="http://schemas.microsoft.com/office/powerpoint/2019/9/main/command">
                <pc:docMk/>
                <pc:sldMk cId="2727910513" sldId="448"/>
                <pc2:cmMk id="{D45776F9-042B-4CC1-9964-B37EC2759147}"/>
              </pc2:cmMkLst>
            </pc226:cmChg>
          </p:ext>
        </pc:extLst>
      </pc:sldChg>
      <pc:sldChg chg="modSp mod addCm delCm modCm">
        <pc:chgData name="Harris Pouftis" userId="b54fa1b5-a242-464e-8962-2ab12d8c74af" providerId="ADAL" clId="{9DD846DC-95E8-40C3-B53B-739686FBC9F5}" dt="2023-03-15T14:02:34.860" v="57"/>
        <pc:sldMkLst>
          <pc:docMk/>
          <pc:sldMk cId="182680139" sldId="449"/>
        </pc:sldMkLst>
        <pc:spChg chg="mod">
          <ac:chgData name="Harris Pouftis" userId="b54fa1b5-a242-464e-8962-2ab12d8c74af" providerId="ADAL" clId="{9DD846DC-95E8-40C3-B53B-739686FBC9F5}" dt="2023-03-15T13:57:41.985" v="47" actId="20577"/>
          <ac:spMkLst>
            <pc:docMk/>
            <pc:sldMk cId="182680139" sldId="449"/>
            <ac:spMk id="8" creationId="{CF2588B9-515C-B0EF-9AA2-3550A55EBE93}"/>
          </ac:spMkLst>
        </pc:spChg>
        <pc:extLst>
          <p:ext xmlns:p="http://schemas.openxmlformats.org/presentationml/2006/main" uri="{D6D511B9-2390-475A-947B-AFAB55BFBCF1}">
            <pc226:cmChg xmlns="" xmlns:pc226="http://schemas.microsoft.com/office/powerpoint/2022/06/main/command" chg="mod">
              <pc226:chgData name="Harris Pouftis" userId="b54fa1b5-a242-464e-8962-2ab12d8c74af" providerId="ADAL" clId="{9DD846DC-95E8-40C3-B53B-739686FBC9F5}" dt="2023-03-15T13:59:22.406" v="51"/>
              <pc2:cmMkLst xmlns:pc2="http://schemas.microsoft.com/office/powerpoint/2019/9/main/command">
                <pc:docMk/>
                <pc:sldMk cId="182680139" sldId="449"/>
                <pc2:cmMk id="{7FEF5410-0F2E-4939-B530-DFEE18A0B90B}"/>
              </pc2:cmMkLst>
            </pc226:cmChg>
            <pc226:cmChg xmlns="" xmlns:pc226="http://schemas.microsoft.com/office/powerpoint/2022/06/main/command" chg="mod">
              <pc226:chgData name="Harris Pouftis" userId="b54fa1b5-a242-464e-8962-2ab12d8c74af" providerId="ADAL" clId="{9DD846DC-95E8-40C3-B53B-739686FBC9F5}" dt="2023-03-15T13:58:55.935" v="48"/>
              <pc2:cmMkLst xmlns:pc2="http://schemas.microsoft.com/office/powerpoint/2019/9/main/command">
                <pc:docMk/>
                <pc:sldMk cId="182680139" sldId="449"/>
                <pc2:cmMk id="{3B689E19-E79A-4F39-B2E9-CBFF14D4CA3A}"/>
              </pc2:cmMkLst>
            </pc226:cmChg>
            <pc226:cmChg xmlns="" xmlns:pc226="http://schemas.microsoft.com/office/powerpoint/2022/06/main/command" chg="add del">
              <pc226:chgData name="Harris Pouftis" userId="b54fa1b5-a242-464e-8962-2ab12d8c74af" providerId="ADAL" clId="{9DD846DC-95E8-40C3-B53B-739686FBC9F5}" dt="2023-03-15T14:02:34.860" v="57"/>
              <pc2:cmMkLst xmlns:pc2="http://schemas.microsoft.com/office/powerpoint/2019/9/main/command">
                <pc:docMk/>
                <pc:sldMk cId="182680139" sldId="449"/>
                <pc2:cmMk id="{71E2614C-808C-4F6F-946A-21C0EC0BCCD1}"/>
              </pc2:cmMkLst>
            </pc226:cmChg>
          </p:ext>
        </pc:extLst>
      </pc:sldChg>
      <pc:sldChg chg="addSp delSp modSp mod">
        <pc:chgData name="Harris Pouftis" userId="b54fa1b5-a242-464e-8962-2ab12d8c74af" providerId="ADAL" clId="{9DD846DC-95E8-40C3-B53B-739686FBC9F5}" dt="2023-03-15T14:23:14.934" v="359" actId="1076"/>
        <pc:sldMkLst>
          <pc:docMk/>
          <pc:sldMk cId="189979098" sldId="450"/>
        </pc:sldMkLst>
        <pc:spChg chg="mod">
          <ac:chgData name="Harris Pouftis" userId="b54fa1b5-a242-464e-8962-2ab12d8c74af" providerId="ADAL" clId="{9DD846DC-95E8-40C3-B53B-739686FBC9F5}" dt="2023-03-15T14:23:05.666" v="356" actId="1076"/>
          <ac:spMkLst>
            <pc:docMk/>
            <pc:sldMk cId="189979098" sldId="450"/>
            <ac:spMk id="17" creationId="{A94FDD77-FB2D-19DD-E44B-EB9C0F60AC26}"/>
          </ac:spMkLst>
        </pc:spChg>
        <pc:picChg chg="add del mod">
          <ac:chgData name="Harris Pouftis" userId="b54fa1b5-a242-464e-8962-2ab12d8c74af" providerId="ADAL" clId="{9DD846DC-95E8-40C3-B53B-739686FBC9F5}" dt="2023-03-15T14:23:12.914" v="358" actId="14100"/>
          <ac:picMkLst>
            <pc:docMk/>
            <pc:sldMk cId="189979098" sldId="450"/>
            <ac:picMk id="3" creationId="{26D31343-E6FA-F2A6-6B69-3DA43CF4BC64}"/>
          </ac:picMkLst>
        </pc:picChg>
        <pc:picChg chg="mod">
          <ac:chgData name="Harris Pouftis" userId="b54fa1b5-a242-464e-8962-2ab12d8c74af" providerId="ADAL" clId="{9DD846DC-95E8-40C3-B53B-739686FBC9F5}" dt="2023-03-15T14:23:14.934" v="359" actId="1076"/>
          <ac:picMkLst>
            <pc:docMk/>
            <pc:sldMk cId="189979098" sldId="450"/>
            <ac:picMk id="14" creationId="{D0CE6BA3-4C8D-B3AA-E1FE-73AF85791AF7}"/>
          </ac:picMkLst>
        </pc:picChg>
      </pc:sldChg>
      <pc:sldChg chg="addSp delSp modSp add mod">
        <pc:chgData name="Harris Pouftis" userId="b54fa1b5-a242-464e-8962-2ab12d8c74af" providerId="ADAL" clId="{9DD846DC-95E8-40C3-B53B-739686FBC9F5}" dt="2023-03-15T14:08:08.624" v="241" actId="14100"/>
        <pc:sldMkLst>
          <pc:docMk/>
          <pc:sldMk cId="896194603" sldId="451"/>
        </pc:sldMkLst>
        <pc:spChg chg="add mod">
          <ac:chgData name="Harris Pouftis" userId="b54fa1b5-a242-464e-8962-2ab12d8c74af" providerId="ADAL" clId="{9DD846DC-95E8-40C3-B53B-739686FBC9F5}" dt="2023-03-15T14:08:03.417" v="239" actId="1076"/>
          <ac:spMkLst>
            <pc:docMk/>
            <pc:sldMk cId="896194603" sldId="451"/>
            <ac:spMk id="4" creationId="{0AF924E2-4B6C-69F4-F188-14BC09F843E3}"/>
          </ac:spMkLst>
        </pc:spChg>
        <pc:spChg chg="mod">
          <ac:chgData name="Harris Pouftis" userId="b54fa1b5-a242-464e-8962-2ab12d8c74af" providerId="ADAL" clId="{9DD846DC-95E8-40C3-B53B-739686FBC9F5}" dt="2023-03-15T14:08:05.491" v="240" actId="1076"/>
          <ac:spMkLst>
            <pc:docMk/>
            <pc:sldMk cId="896194603" sldId="451"/>
            <ac:spMk id="8" creationId="{ADF4303F-FD97-430A-B479-546F41879DBD}"/>
          </ac:spMkLst>
        </pc:spChg>
        <pc:spChg chg="mod">
          <ac:chgData name="Harris Pouftis" userId="b54fa1b5-a242-464e-8962-2ab12d8c74af" providerId="ADAL" clId="{9DD846DC-95E8-40C3-B53B-739686FBC9F5}" dt="2023-03-15T14:06:41.425" v="174" actId="20577"/>
          <ac:spMkLst>
            <pc:docMk/>
            <pc:sldMk cId="896194603" sldId="451"/>
            <ac:spMk id="12" creationId="{648F172D-A0F8-49CA-B0AA-62076A0EBB65}"/>
          </ac:spMkLst>
        </pc:spChg>
        <pc:picChg chg="mod">
          <ac:chgData name="Harris Pouftis" userId="b54fa1b5-a242-464e-8962-2ab12d8c74af" providerId="ADAL" clId="{9DD846DC-95E8-40C3-B53B-739686FBC9F5}" dt="2023-03-15T14:08:08.624" v="241" actId="14100"/>
          <ac:picMkLst>
            <pc:docMk/>
            <pc:sldMk cId="896194603" sldId="451"/>
            <ac:picMk id="15" creationId="{6CB88384-E062-47EE-C480-E46FC1AC596D}"/>
          </ac:picMkLst>
        </pc:picChg>
        <pc:picChg chg="del">
          <ac:chgData name="Harris Pouftis" userId="b54fa1b5-a242-464e-8962-2ab12d8c74af" providerId="ADAL" clId="{9DD846DC-95E8-40C3-B53B-739686FBC9F5}" dt="2023-03-15T14:03:34.518" v="62" actId="478"/>
          <ac:picMkLst>
            <pc:docMk/>
            <pc:sldMk cId="896194603" sldId="451"/>
            <ac:picMk id="20" creationId="{9FA45696-19BB-B742-B66F-DE658B0B0831}"/>
          </ac:picMkLst>
        </pc:picChg>
        <pc:picChg chg="mod modCrop">
          <ac:chgData name="Harris Pouftis" userId="b54fa1b5-a242-464e-8962-2ab12d8c74af" providerId="ADAL" clId="{9DD846DC-95E8-40C3-B53B-739686FBC9F5}" dt="2023-03-15T14:08:00.786" v="238" actId="14100"/>
          <ac:picMkLst>
            <pc:docMk/>
            <pc:sldMk cId="896194603" sldId="451"/>
            <ac:picMk id="22" creationId="{3B05F8B2-4431-DEC8-397B-443DC7BE61F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4T10:57:28.2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4T10:57:46.4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33209-2FDF-4D34-8ED4-81EB9EA65893}" type="datetimeFigureOut">
              <a:rPr lang="el-GR" smtClean="0"/>
              <a:t>19/6/2023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7A403-AEE6-45CF-B5C5-67DB9495455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214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AD492-035C-4881-9596-C889523B8F4D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189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66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846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99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43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48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/>
          <p:cNvSpPr>
            <a:spLocks noGrp="1"/>
          </p:cNvSpPr>
          <p:nvPr>
            <p:ph type="title"/>
          </p:nvPr>
        </p:nvSpPr>
        <p:spPr>
          <a:xfrm>
            <a:off x="5403126" y="5996692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784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00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1"/>
          <p:cNvSpPr>
            <a:spLocks noGrp="1"/>
          </p:cNvSpPr>
          <p:nvPr>
            <p:ph type="title"/>
          </p:nvPr>
        </p:nvSpPr>
        <p:spPr>
          <a:xfrm>
            <a:off x="5543803" y="449998"/>
            <a:ext cx="3320779" cy="597913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l-GR" dirty="0"/>
              <a:t>Στυλ κύριου τίτλου</a:t>
            </a:r>
          </a:p>
        </p:txBody>
      </p:sp>
    </p:spTree>
    <p:extLst>
      <p:ext uri="{BB962C8B-B14F-4D97-AF65-F5344CB8AC3E}">
        <p14:creationId xmlns:p14="http://schemas.microsoft.com/office/powerpoint/2010/main" val="358802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87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2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2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6.png"/><Relationship Id="rId5" Type="http://schemas.openxmlformats.org/officeDocument/2006/relationships/customXml" Target="../ink/ink1.xml"/><Relationship Id="rId10" Type="http://schemas.openxmlformats.org/officeDocument/2006/relationships/image" Target="../media/image69.png"/><Relationship Id="rId4" Type="http://schemas.openxmlformats.org/officeDocument/2006/relationships/slide" Target="slide25.xml"/><Relationship Id="rId9" Type="http://schemas.openxmlformats.org/officeDocument/2006/relationships/customXml" Target="../ink/ink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1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76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κτίριο, εποπτεία&#10;&#10;Περιγραφή που δημιουργήθηκε αυτόματα">
            <a:extLst>
              <a:ext uri="{FF2B5EF4-FFF2-40B4-BE49-F238E27FC236}">
                <a16:creationId xmlns:a16="http://schemas.microsoft.com/office/drawing/2014/main" id="{92AA0538-E34D-4A38-988A-9799DF20D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clipart&#10;&#10;Περιγραφή που δημιουργήθηκε αυτόματα">
            <a:extLst>
              <a:ext uri="{FF2B5EF4-FFF2-40B4-BE49-F238E27FC236}">
                <a16:creationId xmlns:a16="http://schemas.microsoft.com/office/drawing/2014/main" id="{44D1BA86-7B30-AA98-28DF-50DE9AA0F2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3"/>
          <a:stretch/>
        </p:blipFill>
        <p:spPr>
          <a:xfrm>
            <a:off x="5073291" y="5399053"/>
            <a:ext cx="3689709" cy="9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B20DB44B-DC16-4DCB-ABCD-8CD73D0986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0" y="0"/>
            <a:ext cx="9177137" cy="6857997"/>
          </a:xfrm>
          <a:prstGeom prst="rect">
            <a:avLst/>
          </a:prstGeom>
        </p:spPr>
      </p:pic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9158EF39-9C9C-402B-A34F-3741C56D18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14"/>
          </a:xfrm>
          <a:prstGeom prst="rect">
            <a:avLst/>
          </a:prstGeom>
        </p:spPr>
      </p:pic>
      <p:sp>
        <p:nvSpPr>
          <p:cNvPr id="13" name="Τίτλος 3">
            <a:extLst>
              <a:ext uri="{FF2B5EF4-FFF2-40B4-BE49-F238E27FC236}">
                <a16:creationId xmlns:a16="http://schemas.microsoft.com/office/drawing/2014/main" id="{D3B90ED7-E3A1-4087-A889-9B6CB3DBECA4}"/>
              </a:ext>
            </a:extLst>
          </p:cNvPr>
          <p:cNvSpPr txBox="1">
            <a:spLocks/>
          </p:cNvSpPr>
          <p:nvPr/>
        </p:nvSpPr>
        <p:spPr>
          <a:xfrm>
            <a:off x="6214666" y="6073468"/>
            <a:ext cx="3292598" cy="53327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000" b="0" dirty="0">
              <a:latin typeface="+mn-lt"/>
            </a:endParaRPr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5A0757DB-DCB0-46A2-BC04-9FF3BEF3A693}"/>
              </a:ext>
            </a:extLst>
          </p:cNvPr>
          <p:cNvGrpSpPr/>
          <p:nvPr/>
        </p:nvGrpSpPr>
        <p:grpSpPr>
          <a:xfrm>
            <a:off x="3298446" y="1994975"/>
            <a:ext cx="2868821" cy="584775"/>
            <a:chOff x="3298446" y="1994975"/>
            <a:chExt cx="2868821" cy="584775"/>
          </a:xfrm>
        </p:grpSpPr>
        <p:grpSp>
          <p:nvGrpSpPr>
            <p:cNvPr id="9" name="Ομάδα 8">
              <a:extLst>
                <a:ext uri="{FF2B5EF4-FFF2-40B4-BE49-F238E27FC236}">
                  <a16:creationId xmlns:a16="http://schemas.microsoft.com/office/drawing/2014/main" id="{E682C57F-450F-48C4-99EE-E382C9C158EA}"/>
                </a:ext>
              </a:extLst>
            </p:cNvPr>
            <p:cNvGrpSpPr/>
            <p:nvPr/>
          </p:nvGrpSpPr>
          <p:grpSpPr>
            <a:xfrm>
              <a:off x="3298446" y="2084086"/>
              <a:ext cx="1062184" cy="434109"/>
              <a:chOff x="2793998" y="5024459"/>
              <a:chExt cx="1062184" cy="434109"/>
            </a:xfrm>
          </p:grpSpPr>
          <p:cxnSp>
            <p:nvCxnSpPr>
              <p:cNvPr id="10" name="Ευθεία γραμμή σύνδεσης 9">
                <a:extLst>
                  <a:ext uri="{FF2B5EF4-FFF2-40B4-BE49-F238E27FC236}">
                    <a16:creationId xmlns:a16="http://schemas.microsoft.com/office/drawing/2014/main" id="{07A8E457-0E40-4029-B837-ADF6AC962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381" y="5219408"/>
                <a:ext cx="812801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5" name="Ρόμβος 14">
                <a:extLst>
                  <a:ext uri="{FF2B5EF4-FFF2-40B4-BE49-F238E27FC236}">
                    <a16:creationId xmlns:a16="http://schemas.microsoft.com/office/drawing/2014/main" id="{A604FEE7-77EB-4DC7-B198-2694F9541DE1}"/>
                  </a:ext>
                </a:extLst>
              </p:cNvPr>
              <p:cNvSpPr/>
              <p:nvPr/>
            </p:nvSpPr>
            <p:spPr>
              <a:xfrm>
                <a:off x="2793998" y="5024459"/>
                <a:ext cx="424873" cy="434109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C0510C-2357-43CA-B4E6-1D7D303BCF0A}"/>
                  </a:ext>
                </a:extLst>
              </p:cNvPr>
              <p:cNvSpPr txBox="1"/>
              <p:nvPr/>
            </p:nvSpPr>
            <p:spPr>
              <a:xfrm>
                <a:off x="2890979" y="5052230"/>
                <a:ext cx="23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2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6902B0-78D2-4AB6-B99E-2238A36A5864}"/>
                </a:ext>
              </a:extLst>
            </p:cNvPr>
            <p:cNvSpPr txBox="1"/>
            <p:nvPr/>
          </p:nvSpPr>
          <p:spPr>
            <a:xfrm>
              <a:off x="4305261" y="1994975"/>
              <a:ext cx="186200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r>
                <a:rPr lang="en-US" sz="1600" dirty="0">
                  <a:latin typeface="+mn-lt"/>
                </a:rPr>
                <a:t>A</a:t>
              </a:r>
              <a:r>
                <a:rPr lang="en-US" sz="1600" b="0" dirty="0">
                  <a:latin typeface="+mn-lt"/>
                </a:rPr>
                <a:t>djuster for quadruple bolts</a:t>
              </a:r>
            </a:p>
          </p:txBody>
        </p:sp>
      </p:grp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6F04F4E4-0DBE-41D4-BEB3-BAAD5CB9A03D}"/>
              </a:ext>
            </a:extLst>
          </p:cNvPr>
          <p:cNvGrpSpPr/>
          <p:nvPr/>
        </p:nvGrpSpPr>
        <p:grpSpPr>
          <a:xfrm>
            <a:off x="5105084" y="4484340"/>
            <a:ext cx="3676967" cy="584775"/>
            <a:chOff x="5105083" y="4484340"/>
            <a:chExt cx="2866060" cy="584775"/>
          </a:xfrm>
        </p:grpSpPr>
        <p:grpSp>
          <p:nvGrpSpPr>
            <p:cNvPr id="18" name="Ομάδα 17">
              <a:extLst>
                <a:ext uri="{FF2B5EF4-FFF2-40B4-BE49-F238E27FC236}">
                  <a16:creationId xmlns:a16="http://schemas.microsoft.com/office/drawing/2014/main" id="{C734D9E5-97C7-4096-9BD8-7521B349840F}"/>
                </a:ext>
              </a:extLst>
            </p:cNvPr>
            <p:cNvGrpSpPr/>
            <p:nvPr/>
          </p:nvGrpSpPr>
          <p:grpSpPr>
            <a:xfrm>
              <a:off x="5105083" y="4525734"/>
              <a:ext cx="1062184" cy="434109"/>
              <a:chOff x="2793998" y="5024459"/>
              <a:chExt cx="1062184" cy="434109"/>
            </a:xfrm>
          </p:grpSpPr>
          <p:cxnSp>
            <p:nvCxnSpPr>
              <p:cNvPr id="19" name="Ευθεία γραμμή σύνδεσης 18">
                <a:extLst>
                  <a:ext uri="{FF2B5EF4-FFF2-40B4-BE49-F238E27FC236}">
                    <a16:creationId xmlns:a16="http://schemas.microsoft.com/office/drawing/2014/main" id="{BC6474E7-3C7D-4814-A799-1DF98A04B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381" y="5219408"/>
                <a:ext cx="812801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0" name="Ρόμβος 19">
                <a:extLst>
                  <a:ext uri="{FF2B5EF4-FFF2-40B4-BE49-F238E27FC236}">
                    <a16:creationId xmlns:a16="http://schemas.microsoft.com/office/drawing/2014/main" id="{EAE86414-71AB-44B4-B919-8DB7F72E325C}"/>
                  </a:ext>
                </a:extLst>
              </p:cNvPr>
              <p:cNvSpPr/>
              <p:nvPr/>
            </p:nvSpPr>
            <p:spPr>
              <a:xfrm>
                <a:off x="2793998" y="5024459"/>
                <a:ext cx="424873" cy="434109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3B2B14D-8B57-4BE8-A0C6-F82F5CB5C351}"/>
                  </a:ext>
                </a:extLst>
              </p:cNvPr>
              <p:cNvSpPr txBox="1"/>
              <p:nvPr/>
            </p:nvSpPr>
            <p:spPr>
              <a:xfrm>
                <a:off x="2890979" y="5052230"/>
                <a:ext cx="23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CC3870E-7E53-4947-9376-AE177FCEA803}"/>
                </a:ext>
              </a:extLst>
            </p:cNvPr>
            <p:cNvSpPr txBox="1"/>
            <p:nvPr/>
          </p:nvSpPr>
          <p:spPr>
            <a:xfrm>
              <a:off x="5795271" y="4484340"/>
              <a:ext cx="217587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l" fontAlgn="auto">
                <a:lnSpc>
                  <a:spcPct val="100000"/>
                </a:lnSpc>
                <a:spcAft>
                  <a:spcPts val="1200"/>
                </a:spcAft>
                <a:buClr>
                  <a:srgbClr val="FFC000"/>
                </a:buClr>
                <a:defRPr/>
              </a:pPr>
              <a:r>
                <a:rPr lang="en-US" sz="1600" b="0" dirty="0">
                  <a:latin typeface="+mn-lt"/>
                </a:rPr>
                <a:t>Quadruple </a:t>
              </a:r>
              <a:r>
                <a:rPr lang="en-US" sz="1600" b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(or double) </a:t>
              </a:r>
              <a:r>
                <a:rPr lang="en-US" sz="1600" b="0" dirty="0">
                  <a:latin typeface="+mn-lt"/>
                </a:rPr>
                <a:t>shoot bolts (polyamide or alum.)</a:t>
              </a:r>
            </a:p>
          </p:txBody>
        </p:sp>
      </p:grpSp>
      <p:sp>
        <p:nvSpPr>
          <p:cNvPr id="29" name="Ορθογώνιο 28">
            <a:extLst>
              <a:ext uri="{FF2B5EF4-FFF2-40B4-BE49-F238E27FC236}">
                <a16:creationId xmlns:a16="http://schemas.microsoft.com/office/drawing/2014/main" id="{FA685B2D-8457-42F4-9EC5-F6E1DB18FF7F}"/>
              </a:ext>
            </a:extLst>
          </p:cNvPr>
          <p:cNvSpPr/>
          <p:nvPr/>
        </p:nvSpPr>
        <p:spPr>
          <a:xfrm>
            <a:off x="7167453" y="624646"/>
            <a:ext cx="2026254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Accessories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Ομάδα 3">
            <a:extLst>
              <a:ext uri="{FF2B5EF4-FFF2-40B4-BE49-F238E27FC236}">
                <a16:creationId xmlns:a16="http://schemas.microsoft.com/office/drawing/2014/main" id="{2E3D3756-F2BC-4333-B64A-6818008ED1FD}"/>
              </a:ext>
            </a:extLst>
          </p:cNvPr>
          <p:cNvGrpSpPr/>
          <p:nvPr/>
        </p:nvGrpSpPr>
        <p:grpSpPr>
          <a:xfrm>
            <a:off x="6072591" y="5567639"/>
            <a:ext cx="3104545" cy="584775"/>
            <a:chOff x="6072591" y="5567639"/>
            <a:chExt cx="3104545" cy="584775"/>
          </a:xfrm>
        </p:grpSpPr>
        <p:grpSp>
          <p:nvGrpSpPr>
            <p:cNvPr id="31" name="Ομάδα 30">
              <a:extLst>
                <a:ext uri="{FF2B5EF4-FFF2-40B4-BE49-F238E27FC236}">
                  <a16:creationId xmlns:a16="http://schemas.microsoft.com/office/drawing/2014/main" id="{96322E9E-C547-49E3-9F2C-B36A4CD18819}"/>
                </a:ext>
              </a:extLst>
            </p:cNvPr>
            <p:cNvGrpSpPr/>
            <p:nvPr/>
          </p:nvGrpSpPr>
          <p:grpSpPr>
            <a:xfrm>
              <a:off x="6072591" y="5609033"/>
              <a:ext cx="1062184" cy="434109"/>
              <a:chOff x="2793998" y="5024459"/>
              <a:chExt cx="1062184" cy="434109"/>
            </a:xfrm>
          </p:grpSpPr>
          <p:cxnSp>
            <p:nvCxnSpPr>
              <p:cNvPr id="32" name="Ευθεία γραμμή σύνδεσης 31">
                <a:extLst>
                  <a:ext uri="{FF2B5EF4-FFF2-40B4-BE49-F238E27FC236}">
                    <a16:creationId xmlns:a16="http://schemas.microsoft.com/office/drawing/2014/main" id="{1E7AC973-7B92-4887-8E4E-319650051E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381" y="5219408"/>
                <a:ext cx="812801" cy="0"/>
              </a:xfrm>
              <a:prstGeom prst="line">
                <a:avLst/>
              </a:prstGeom>
              <a:ln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3" name="Ρόμβος 32">
                <a:extLst>
                  <a:ext uri="{FF2B5EF4-FFF2-40B4-BE49-F238E27FC236}">
                    <a16:creationId xmlns:a16="http://schemas.microsoft.com/office/drawing/2014/main" id="{C2AB9890-DD07-483F-987C-FD423E6B68F9}"/>
                  </a:ext>
                </a:extLst>
              </p:cNvPr>
              <p:cNvSpPr/>
              <p:nvPr/>
            </p:nvSpPr>
            <p:spPr>
              <a:xfrm>
                <a:off x="2793998" y="5024459"/>
                <a:ext cx="424873" cy="434109"/>
              </a:xfrm>
              <a:prstGeom prst="diamond">
                <a:avLst/>
              </a:prstGeom>
              <a:solidFill>
                <a:srgbClr val="FFC000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07766E8-A2AA-40A5-A6EA-9489A7C851EF}"/>
                  </a:ext>
                </a:extLst>
              </p:cNvPr>
              <p:cNvSpPr txBox="1"/>
              <p:nvPr/>
            </p:nvSpPr>
            <p:spPr>
              <a:xfrm>
                <a:off x="2890979" y="5052230"/>
                <a:ext cx="2309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  <a:endParaRPr lang="el-GR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32DFA-6055-4997-85CF-C87BCC6F81C7}"/>
                </a:ext>
              </a:extLst>
            </p:cNvPr>
            <p:cNvSpPr txBox="1"/>
            <p:nvPr/>
          </p:nvSpPr>
          <p:spPr>
            <a:xfrm>
              <a:off x="6762779" y="5567639"/>
              <a:ext cx="2414357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Crimp or mechanical cleat corners (sash &amp; frame)</a:t>
              </a:r>
              <a:endParaRPr lang="el-GR" sz="1600" dirty="0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ADA6F4-B979-181F-55A3-528EF3E87C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71648" y="93900"/>
            <a:ext cx="1352939" cy="4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2FAC86-2E69-45B2-9973-F39CC718704F}"/>
              </a:ext>
            </a:extLst>
          </p:cNvPr>
          <p:cNvSpPr txBox="1"/>
          <p:nvPr/>
        </p:nvSpPr>
        <p:spPr>
          <a:xfrm>
            <a:off x="782885" y="1996170"/>
            <a:ext cx="791045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Frame profile</a:t>
            </a:r>
          </a:p>
          <a:p>
            <a:endParaRPr lang="en-US" sz="1100" dirty="0">
              <a:latin typeface="+mn-lt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Same frame/rail profile perimetrically !!!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45° cutting (sash, frame)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Horizontal adjustment (-2 +5 mm), only with screws </a:t>
            </a: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292DB70A-D7AD-4178-B8BE-277448DB53D0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6427B195-0777-4684-8354-7C91EA8D43DA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E217929-F5EC-485F-AAD5-01EFDBB75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088" y="1600200"/>
            <a:ext cx="1714500" cy="18288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E9BAB2FD-9694-4623-A182-38EF784EA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5407"/>
            <a:ext cx="9144000" cy="3309257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A32DBE-64B7-7DB0-25DF-06EE20400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00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2FAC86-2E69-45B2-9973-F39CC718704F}"/>
              </a:ext>
            </a:extLst>
          </p:cNvPr>
          <p:cNvSpPr txBox="1"/>
          <p:nvPr/>
        </p:nvSpPr>
        <p:spPr>
          <a:xfrm>
            <a:off x="782885" y="1996170"/>
            <a:ext cx="7910458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Sash profiles</a:t>
            </a:r>
          </a:p>
          <a:p>
            <a:endParaRPr lang="en-US" sz="1100" dirty="0">
              <a:latin typeface="+mn-lt"/>
            </a:endParaRPr>
          </a:p>
          <a:p>
            <a:pPr>
              <a:buClr>
                <a:srgbClr val="FFC000"/>
              </a:buClr>
            </a:pPr>
            <a:endParaRPr lang="en-US" dirty="0">
              <a:latin typeface="+mn-lt"/>
            </a:endParaRPr>
          </a:p>
        </p:txBody>
      </p:sp>
      <p:sp>
        <p:nvSpPr>
          <p:cNvPr id="17" name="Τίτλος 1">
            <a:extLst>
              <a:ext uri="{FF2B5EF4-FFF2-40B4-BE49-F238E27FC236}">
                <a16:creationId xmlns:a16="http://schemas.microsoft.com/office/drawing/2014/main" id="{292DB70A-D7AD-4178-B8BE-277448DB53D0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8" name="Ευθεία γραμμή σύνδεσης 17">
            <a:extLst>
              <a:ext uri="{FF2B5EF4-FFF2-40B4-BE49-F238E27FC236}">
                <a16:creationId xmlns:a16="http://schemas.microsoft.com/office/drawing/2014/main" id="{6427B195-0777-4684-8354-7C91EA8D43DA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2BCB582-893E-67C1-34D3-C53A0C17964E}"/>
              </a:ext>
            </a:extLst>
          </p:cNvPr>
          <p:cNvSpPr txBox="1"/>
          <p:nvPr/>
        </p:nvSpPr>
        <p:spPr>
          <a:xfrm>
            <a:off x="240576" y="2927163"/>
            <a:ext cx="2381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Basic insulated sash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864204-5A29-1C47-8D22-2B2A6F8C3AF9}"/>
              </a:ext>
            </a:extLst>
          </p:cNvPr>
          <p:cNvSpPr txBox="1"/>
          <p:nvPr/>
        </p:nvSpPr>
        <p:spPr>
          <a:xfrm>
            <a:off x="6141603" y="2927162"/>
            <a:ext cx="2761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Bottom </a:t>
            </a:r>
            <a:r>
              <a:rPr lang="el-GR" dirty="0">
                <a:latin typeface="+mn-lt"/>
              </a:rPr>
              <a:t>Μ</a:t>
            </a:r>
            <a:r>
              <a:rPr lang="en-US" dirty="0">
                <a:latin typeface="+mn-lt"/>
              </a:rPr>
              <a:t>F65 sash (alternative)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F68E2-002B-A7CF-9771-EBDBD82AE72D}"/>
              </a:ext>
            </a:extLst>
          </p:cNvPr>
          <p:cNvSpPr txBox="1"/>
          <p:nvPr/>
        </p:nvSpPr>
        <p:spPr>
          <a:xfrm>
            <a:off x="3230892" y="2927163"/>
            <a:ext cx="23812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Basic non-insulated sash</a:t>
            </a:r>
            <a:endParaRPr lang="el-GR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418FC5-8838-3BBF-5FF6-1E906BBF0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2B68-BA73-E29A-3BBA-92374EFFC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608" y="3922175"/>
            <a:ext cx="2763188" cy="1887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2BFE8-0D05-648B-D379-6A8EDD6CB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67413" y="3922175"/>
            <a:ext cx="2763189" cy="1887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3C1C6-D420-A41D-89ED-1EB58F1CA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107" y="3741576"/>
            <a:ext cx="1887829" cy="250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721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21FFD50-5C6E-42AF-8207-B237D3626B52}"/>
              </a:ext>
            </a:extLst>
          </p:cNvPr>
          <p:cNvSpPr txBox="1"/>
          <p:nvPr/>
        </p:nvSpPr>
        <p:spPr>
          <a:xfrm>
            <a:off x="451928" y="5399349"/>
            <a:ext cx="173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Low threshold</a:t>
            </a:r>
            <a:endParaRPr lang="el-G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C71672-D600-4AA1-8C1E-501DB2DE92BD}"/>
              </a:ext>
            </a:extLst>
          </p:cNvPr>
          <p:cNvSpPr txBox="1"/>
          <p:nvPr/>
        </p:nvSpPr>
        <p:spPr>
          <a:xfrm>
            <a:off x="3018641" y="3056403"/>
            <a:ext cx="2505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Standard insulated threshold</a:t>
            </a:r>
            <a:endParaRPr lang="el-GR" dirty="0"/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76A752BD-55BE-42D8-AC04-6A39B231EEB9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3546C4FB-FA73-4EE7-88AE-EB24617D5CF7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FD6A0C0-5F79-4D3E-9BEC-0E2986ECBB94}"/>
              </a:ext>
            </a:extLst>
          </p:cNvPr>
          <p:cNvSpPr txBox="1"/>
          <p:nvPr/>
        </p:nvSpPr>
        <p:spPr>
          <a:xfrm>
            <a:off x="7019924" y="5399349"/>
            <a:ext cx="1737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With subsill</a:t>
            </a:r>
            <a:endParaRPr lang="el-G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CF80B6-2C9C-78F3-5B20-DD9EFC12E1CF}"/>
              </a:ext>
            </a:extLst>
          </p:cNvPr>
          <p:cNvSpPr txBox="1"/>
          <p:nvPr/>
        </p:nvSpPr>
        <p:spPr>
          <a:xfrm>
            <a:off x="3018641" y="5921019"/>
            <a:ext cx="2505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Standard non-insulated threshold</a:t>
            </a:r>
            <a:endParaRPr lang="el-GR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0DD04EB-8537-E828-1B23-41F344A7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E5764-24AE-54FB-2072-A3DA86320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66" y="3352542"/>
            <a:ext cx="2265458" cy="1863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8708C-F60D-46B5-FB3D-4AF47A1CA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836" y="944498"/>
            <a:ext cx="1939627" cy="2088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B85DAB-0C3A-3E1B-E895-2C4463E08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729" y="3647162"/>
            <a:ext cx="2048201" cy="2266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A93F80-5509-B0C2-F4CC-2968793166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77"/>
          <a:stretch/>
        </p:blipFill>
        <p:spPr>
          <a:xfrm>
            <a:off x="5783911" y="2872350"/>
            <a:ext cx="3210523" cy="245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F010AE12-F2E1-4322-984C-957123554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64250" y="2539590"/>
            <a:ext cx="2909721" cy="3449048"/>
          </a:xfrm>
          <a:prstGeom prst="rect">
            <a:avLst/>
          </a:prstGeom>
        </p:spPr>
      </p:pic>
      <p:sp>
        <p:nvSpPr>
          <p:cNvPr id="10" name="Τίτλος 1">
            <a:extLst>
              <a:ext uri="{FF2B5EF4-FFF2-40B4-BE49-F238E27FC236}">
                <a16:creationId xmlns:a16="http://schemas.microsoft.com/office/drawing/2014/main" id="{A167BDDB-C39A-4FCB-A169-8D26551E56F5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DF2AD-4539-4882-BC0D-7050DB83D334}"/>
              </a:ext>
            </a:extLst>
          </p:cNvPr>
          <p:cNvSpPr txBox="1"/>
          <p:nvPr/>
        </p:nvSpPr>
        <p:spPr>
          <a:xfrm>
            <a:off x="1132925" y="1473927"/>
            <a:ext cx="1408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3+0</a:t>
            </a:r>
            <a:endParaRPr lang="el-GR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03005-65D3-4CDD-9FBB-174BA8D97290}"/>
              </a:ext>
            </a:extLst>
          </p:cNvPr>
          <p:cNvSpPr txBox="1"/>
          <p:nvPr/>
        </p:nvSpPr>
        <p:spPr>
          <a:xfrm>
            <a:off x="4649529" y="1436389"/>
            <a:ext cx="1952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3+1 Door        </a:t>
            </a:r>
            <a:r>
              <a:rPr lang="el-GR" sz="2000" b="1" dirty="0">
                <a:latin typeface="+mn-lt"/>
              </a:rPr>
              <a:t> </a:t>
            </a:r>
            <a:r>
              <a:rPr lang="el-GR" b="1" dirty="0">
                <a:latin typeface="+mn-lt"/>
              </a:rPr>
              <a:t>3+3</a:t>
            </a:r>
            <a:r>
              <a:rPr lang="en-US" b="1" dirty="0">
                <a:latin typeface="+mn-lt"/>
              </a:rPr>
              <a:t> meeting style</a:t>
            </a:r>
            <a:endParaRPr lang="el-GR" sz="2000" b="1" dirty="0"/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2E0E0A53-50CB-4B9A-9825-0C53336EC07C}"/>
              </a:ext>
            </a:extLst>
          </p:cNvPr>
          <p:cNvSpPr/>
          <p:nvPr/>
        </p:nvSpPr>
        <p:spPr>
          <a:xfrm>
            <a:off x="5523823" y="3317249"/>
            <a:ext cx="790576" cy="7347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42D7FA-0EE7-408B-B7FD-F665CAE3A80A}"/>
              </a:ext>
            </a:extLst>
          </p:cNvPr>
          <p:cNvSpPr txBox="1"/>
          <p:nvPr/>
        </p:nvSpPr>
        <p:spPr>
          <a:xfrm>
            <a:off x="1543050" y="6056283"/>
            <a:ext cx="721042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+mn-lt"/>
              </a:rPr>
              <a:t>additional wing profile for adjoining,  which needs a simple cutting</a:t>
            </a:r>
            <a:endParaRPr lang="el-GR" sz="17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A1AC25-D2C6-42DF-92AC-928760B3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60" y="2590381"/>
            <a:ext cx="3138923" cy="3529737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1BB2E2A1-B16F-4AC1-8932-40B4CE27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853" y="1462928"/>
            <a:ext cx="1588449" cy="1471922"/>
          </a:xfrm>
          <a:prstGeom prst="rect">
            <a:avLst/>
          </a:prstGeom>
        </p:spPr>
      </p:pic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79294573-697B-432C-8327-87CA1916E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235" y="1484248"/>
            <a:ext cx="1312200" cy="146914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D178FB-CBC7-47A0-8084-7CAA8ABD3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847" y="3582264"/>
            <a:ext cx="1419225" cy="1581150"/>
          </a:xfrm>
          <a:prstGeom prst="rect">
            <a:avLst/>
          </a:prstGeom>
        </p:spPr>
      </p:pic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316FC603-3A03-4E88-8C19-87691CE5D601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D0D9C2-A401-E49B-07C1-779500D1D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997B131A-C6CA-D418-86C3-206592A8608C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4" name="Ευθεία γραμμή σύνδεσης 14">
            <a:extLst>
              <a:ext uri="{FF2B5EF4-FFF2-40B4-BE49-F238E27FC236}">
                <a16:creationId xmlns:a16="http://schemas.microsoft.com/office/drawing/2014/main" id="{933146D9-2D0D-CE43-2E33-998E1CB463A6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54D66E-A4F4-08A3-EC38-B0D4372A1A57}"/>
              </a:ext>
            </a:extLst>
          </p:cNvPr>
          <p:cNvSpPr txBox="1"/>
          <p:nvPr/>
        </p:nvSpPr>
        <p:spPr>
          <a:xfrm>
            <a:off x="1132925" y="1473927"/>
            <a:ext cx="1408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+mn-lt"/>
              </a:rPr>
              <a:t>2</a:t>
            </a:r>
            <a:r>
              <a:rPr lang="en-US" sz="2000" b="1" dirty="0">
                <a:latin typeface="+mn-lt"/>
              </a:rPr>
              <a:t>+0</a:t>
            </a:r>
            <a:endParaRPr lang="el-GR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9B839-5718-ACF8-BC72-F0526F7442C0}"/>
              </a:ext>
            </a:extLst>
          </p:cNvPr>
          <p:cNvSpPr txBox="1"/>
          <p:nvPr/>
        </p:nvSpPr>
        <p:spPr>
          <a:xfrm>
            <a:off x="4364431" y="1432273"/>
            <a:ext cx="19535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dirty="0">
                <a:latin typeface="+mn-lt"/>
              </a:rPr>
              <a:t>2</a:t>
            </a:r>
            <a:r>
              <a:rPr lang="en-US" sz="2000" b="1" dirty="0">
                <a:latin typeface="+mn-lt"/>
              </a:rPr>
              <a:t>+1 Door        </a:t>
            </a:r>
            <a:r>
              <a:rPr lang="el-GR" sz="2000" b="1" dirty="0">
                <a:latin typeface="+mn-lt"/>
              </a:rPr>
              <a:t> </a:t>
            </a:r>
            <a:r>
              <a:rPr lang="el-GR" b="1" dirty="0">
                <a:latin typeface="+mn-lt"/>
              </a:rPr>
              <a:t>2+3</a:t>
            </a:r>
            <a:r>
              <a:rPr lang="en-US" b="1" dirty="0">
                <a:latin typeface="+mn-lt"/>
              </a:rPr>
              <a:t> meeting stile</a:t>
            </a:r>
            <a:endParaRPr lang="el-GR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FBA18-CAC1-19F7-996F-7F43B6CB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27" y="1547891"/>
            <a:ext cx="1408923" cy="1403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1A69F-DDA0-48CA-9800-441E72428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510" y="1435924"/>
            <a:ext cx="1776267" cy="1516512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2A19EB4-04A6-2989-87CF-8EE7DA707C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78F379-CEF2-C76E-A23D-D8A61D91F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14" y="3238585"/>
            <a:ext cx="2851660" cy="17338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E334F5-F7CF-FC20-9088-E54FA2079E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080"/>
          <a:stretch/>
        </p:blipFill>
        <p:spPr>
          <a:xfrm>
            <a:off x="689134" y="4972455"/>
            <a:ext cx="2851659" cy="18181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AAF6A8-1002-EE6B-F300-29C4A37087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847" b="2289"/>
          <a:stretch/>
        </p:blipFill>
        <p:spPr>
          <a:xfrm>
            <a:off x="4846320" y="3429000"/>
            <a:ext cx="3299360" cy="28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1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8CACAD-3EC3-A3A0-7EBF-87D70DCBF63C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3" name="Ευθεία γραμμή σύνδεσης 17">
            <a:extLst>
              <a:ext uri="{FF2B5EF4-FFF2-40B4-BE49-F238E27FC236}">
                <a16:creationId xmlns:a16="http://schemas.microsoft.com/office/drawing/2014/main" id="{A3602C0B-F38A-FD3C-F2E1-D321FC0D3F97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DF5401-E2A5-A79D-09A9-F453965B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993" y="1530220"/>
            <a:ext cx="1651518" cy="17354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588B9-515C-B0EF-9AA2-3550A55EBE93}"/>
              </a:ext>
            </a:extLst>
          </p:cNvPr>
          <p:cNvSpPr txBox="1"/>
          <p:nvPr/>
        </p:nvSpPr>
        <p:spPr>
          <a:xfrm>
            <a:off x="746923" y="2142325"/>
            <a:ext cx="6877548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Even Typologies</a:t>
            </a:r>
          </a:p>
          <a:p>
            <a:endParaRPr lang="en-US" sz="1100" dirty="0">
              <a:latin typeface="+mn-lt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Special gaskets for air-tight sealing in the middle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Additional profiles hinting the roller-hinges</a:t>
            </a:r>
            <a:endParaRPr lang="el-GR" dirty="0">
              <a:latin typeface="+mn-lt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2 </a:t>
            </a:r>
            <a:r>
              <a:rPr lang="en-US" dirty="0">
                <a:latin typeface="+mn-lt"/>
              </a:rPr>
              <a:t>rollers-hinges (half)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236CC3-14FE-30A6-DE02-CF0A6735F2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E4A34-6431-6D56-E40A-86AA2AB0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56627"/>
            <a:ext cx="9144000" cy="253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0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Τίτλος 1">
            <a:extLst>
              <a:ext uri="{FF2B5EF4-FFF2-40B4-BE49-F238E27FC236}">
                <a16:creationId xmlns:a16="http://schemas.microsoft.com/office/drawing/2014/main" id="{02206D20-EA3A-4BEF-9A75-2774EDAE27A4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46777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Fabrication &amp; Installation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6" name="Ευθεία γραμμή σύνδεσης 15">
            <a:extLst>
              <a:ext uri="{FF2B5EF4-FFF2-40B4-BE49-F238E27FC236}">
                <a16:creationId xmlns:a16="http://schemas.microsoft.com/office/drawing/2014/main" id="{522C66B1-1261-4031-B6D2-9E2B35B45A04}"/>
              </a:ext>
            </a:extLst>
          </p:cNvPr>
          <p:cNvCxnSpPr>
            <a:cxnSpLocks/>
          </p:cNvCxnSpPr>
          <p:nvPr/>
        </p:nvCxnSpPr>
        <p:spPr>
          <a:xfrm flipH="1">
            <a:off x="5575961" y="1403805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23A0D7-F86F-0456-05FF-89E737D3FA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B2D49-F2B1-6295-5231-C59322947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35" y="1772816"/>
            <a:ext cx="3383768" cy="2976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DCF462-AC17-12C4-F50A-7E114FB05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99" y="1737073"/>
            <a:ext cx="3492020" cy="29764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793F74-2054-758F-66A6-0C3D6FC13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576" y="4161453"/>
            <a:ext cx="2174032" cy="2607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9D7CA2-01C4-0740-A8D0-4792155190B3}"/>
              </a:ext>
            </a:extLst>
          </p:cNvPr>
          <p:cNvSpPr txBox="1"/>
          <p:nvPr/>
        </p:nvSpPr>
        <p:spPr>
          <a:xfrm>
            <a:off x="486535" y="4810185"/>
            <a:ext cx="241435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 degrees frame cutting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141B-2F63-7CAC-24DE-9B214AFF0F4E}"/>
              </a:ext>
            </a:extLst>
          </p:cNvPr>
          <p:cNvSpPr txBox="1"/>
          <p:nvPr/>
        </p:nvSpPr>
        <p:spPr>
          <a:xfrm>
            <a:off x="486535" y="6001180"/>
            <a:ext cx="293592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Frame adjusting   -2 / +5mm only with screws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8AA7D-F9CB-EE18-28B2-4B9783E074C0}"/>
              </a:ext>
            </a:extLst>
          </p:cNvPr>
          <p:cNvSpPr txBox="1"/>
          <p:nvPr/>
        </p:nvSpPr>
        <p:spPr>
          <a:xfrm>
            <a:off x="6434402" y="4807586"/>
            <a:ext cx="233131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Sophisticated caps, various gaskets, adjoining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3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CCAAFB-946B-21A8-8215-A2BF58BD0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27" y="2049771"/>
            <a:ext cx="1945369" cy="357338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715F2B-909C-A704-AA63-D5E88327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39" y="2431287"/>
            <a:ext cx="1129005" cy="2650092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8334360A-CD1B-5039-D0EF-F3C8EA4B4EB4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46777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Fabrication &amp; Installation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7" name="Ευθεία γραμμή σύνδεσης 15">
            <a:extLst>
              <a:ext uri="{FF2B5EF4-FFF2-40B4-BE49-F238E27FC236}">
                <a16:creationId xmlns:a16="http://schemas.microsoft.com/office/drawing/2014/main" id="{DB47F2AA-45A4-E1D6-B1EB-0E42E3EECA12}"/>
              </a:ext>
            </a:extLst>
          </p:cNvPr>
          <p:cNvCxnSpPr>
            <a:cxnSpLocks/>
          </p:cNvCxnSpPr>
          <p:nvPr/>
        </p:nvCxnSpPr>
        <p:spPr>
          <a:xfrm flipH="1">
            <a:off x="5575961" y="1403805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634EEC-9627-4C2C-9A86-D06FC1CE55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CA2EC9-25F3-A52B-1760-EA0323B06D0D}"/>
              </a:ext>
            </a:extLst>
          </p:cNvPr>
          <p:cNvSpPr txBox="1"/>
          <p:nvPr/>
        </p:nvSpPr>
        <p:spPr>
          <a:xfrm>
            <a:off x="1674451" y="5777039"/>
            <a:ext cx="2414357" cy="61555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Roller hinges adjusting </a:t>
            </a:r>
            <a:r>
              <a:rPr lang="en-US" sz="1600" dirty="0"/>
              <a:t>(4mm</a:t>
            </a:r>
            <a:r>
              <a:rPr lang="el-GR" sz="1600" dirty="0"/>
              <a:t>)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FA916-6303-C30B-5773-8954388D7787}"/>
              </a:ext>
            </a:extLst>
          </p:cNvPr>
          <p:cNvSpPr txBox="1"/>
          <p:nvPr/>
        </p:nvSpPr>
        <p:spPr>
          <a:xfrm>
            <a:off x="6027576" y="5469262"/>
            <a:ext cx="166963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Shoot bolt adjusting </a:t>
            </a:r>
            <a:r>
              <a:rPr lang="en-US" sz="1600" dirty="0"/>
              <a:t>(4,5mm)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2EE105-1922-C79A-920F-702E7E3CA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25" y="2043404"/>
            <a:ext cx="1765543" cy="342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1">
            <a:extLst>
              <a:ext uri="{FF2B5EF4-FFF2-40B4-BE49-F238E27FC236}">
                <a16:creationId xmlns:a16="http://schemas.microsoft.com/office/drawing/2014/main" id="{AF67060B-E224-2436-1DA9-D68072028345}"/>
              </a:ext>
            </a:extLst>
          </p:cNvPr>
          <p:cNvSpPr txBox="1">
            <a:spLocks/>
          </p:cNvSpPr>
          <p:nvPr/>
        </p:nvSpPr>
        <p:spPr bwMode="auto">
          <a:xfrm>
            <a:off x="5676223" y="701445"/>
            <a:ext cx="3467777" cy="111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Fabrication &amp; Installation</a:t>
            </a:r>
            <a:endParaRPr lang="el-GR" sz="2400" b="1" dirty="0">
              <a:solidFill>
                <a:srgbClr val="FFC000"/>
              </a:solidFill>
              <a:latin typeface="+mn-lt"/>
            </a:endParaRPr>
          </a:p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dirty="0">
                <a:solidFill>
                  <a:srgbClr val="FFC000"/>
                </a:solidFill>
                <a:latin typeface="+mn-lt"/>
              </a:rPr>
              <a:t>In case of even typologies</a:t>
            </a:r>
          </a:p>
        </p:txBody>
      </p:sp>
      <p:cxnSp>
        <p:nvCxnSpPr>
          <p:cNvPr id="4" name="Ευθεία γραμμή σύνδεσης 15">
            <a:extLst>
              <a:ext uri="{FF2B5EF4-FFF2-40B4-BE49-F238E27FC236}">
                <a16:creationId xmlns:a16="http://schemas.microsoft.com/office/drawing/2014/main" id="{775E6E75-F589-2EC0-F9F1-185F73BC2736}"/>
              </a:ext>
            </a:extLst>
          </p:cNvPr>
          <p:cNvCxnSpPr>
            <a:cxnSpLocks/>
          </p:cNvCxnSpPr>
          <p:nvPr/>
        </p:nvCxnSpPr>
        <p:spPr>
          <a:xfrm flipH="1">
            <a:off x="5575961" y="1151878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15DE04A-20EF-3412-0F16-7C8423D1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97" y="3587891"/>
            <a:ext cx="3081454" cy="3168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93EE1-DB85-268B-F2CA-358C7CE46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584" y="1004003"/>
            <a:ext cx="3008192" cy="2583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3F5725-4664-00E1-7EF8-256E1D735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226" y="1602312"/>
            <a:ext cx="1970501" cy="3033430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A592E8-84A6-9B93-1B7F-A692E7476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702CE-7B0A-A7F9-FC2B-E2F3C71C1A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53" t="-384"/>
          <a:stretch/>
        </p:blipFill>
        <p:spPr>
          <a:xfrm>
            <a:off x="6438121" y="4215787"/>
            <a:ext cx="2322625" cy="2438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15CE72-0D7B-2B7E-01F2-738E58304AD6}"/>
              </a:ext>
            </a:extLst>
          </p:cNvPr>
          <p:cNvSpPr txBox="1"/>
          <p:nvPr/>
        </p:nvSpPr>
        <p:spPr>
          <a:xfrm>
            <a:off x="171709" y="3435415"/>
            <a:ext cx="157292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Additional profiles for integrating roller hinges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2B4C0-9548-891A-4FAF-172D8E6BCD53}"/>
              </a:ext>
            </a:extLst>
          </p:cNvPr>
          <p:cNvSpPr txBox="1"/>
          <p:nvPr/>
        </p:nvSpPr>
        <p:spPr>
          <a:xfrm>
            <a:off x="4792451" y="5833389"/>
            <a:ext cx="15729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Special gaskets, caps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B15A3-7339-084B-6E85-91C06D28ACE0}"/>
              </a:ext>
            </a:extLst>
          </p:cNvPr>
          <p:cNvSpPr txBox="1"/>
          <p:nvPr/>
        </p:nvSpPr>
        <p:spPr>
          <a:xfrm>
            <a:off x="6788009" y="2546223"/>
            <a:ext cx="143226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Roller hinges adjusting </a:t>
            </a:r>
            <a:r>
              <a:rPr lang="en-US" sz="1600"/>
              <a:t>(4mm</a:t>
            </a:r>
            <a:r>
              <a:rPr lang="el-GR" sz="160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indow, living, furniture&#10;&#10;Description automatically generated">
            <a:extLst>
              <a:ext uri="{FF2B5EF4-FFF2-40B4-BE49-F238E27FC236}">
                <a16:creationId xmlns:a16="http://schemas.microsoft.com/office/drawing/2014/main" id="{F0B01B60-D00F-F878-FE2B-0D60CB3B4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8E39231-F0F5-4AD2-A5DB-529149B0F3E9}"/>
              </a:ext>
            </a:extLst>
          </p:cNvPr>
          <p:cNvSpPr/>
          <p:nvPr/>
        </p:nvSpPr>
        <p:spPr>
          <a:xfrm>
            <a:off x="422986" y="5133910"/>
            <a:ext cx="8490857" cy="1610535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fontAlgn="auto"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endParaRPr 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SMARTIA MF65 and SMARTIA MF6500 are the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bottom-slide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insulated &amp; non-insulated folding door systems with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minimal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aesthetics &amp; of very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high performance.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5BF694-4808-56FA-CDF3-C2DE1315F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88425" y="113555"/>
            <a:ext cx="1352939" cy="449323"/>
          </a:xfrm>
          <a:prstGeom prst="rect">
            <a:avLst/>
          </a:prstGeom>
        </p:spPr>
      </p:pic>
      <p:pic>
        <p:nvPicPr>
          <p:cNvPr id="5" name="Εικόνα 7">
            <a:extLst>
              <a:ext uri="{FF2B5EF4-FFF2-40B4-BE49-F238E27FC236}">
                <a16:creationId xmlns:a16="http://schemas.microsoft.com/office/drawing/2014/main" id="{4A0B0BD4-C431-1E75-8D60-491B7BB07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01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6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>
            <a:extLst>
              <a:ext uri="{FF2B5EF4-FFF2-40B4-BE49-F238E27FC236}">
                <a16:creationId xmlns:a16="http://schemas.microsoft.com/office/drawing/2014/main" id="{648F172D-A0F8-49CA-B0AA-62076A0EBB65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Locking points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96B4666-8699-4722-BAF3-225E6E59E6A3}"/>
              </a:ext>
            </a:extLst>
          </p:cNvPr>
          <p:cNvCxnSpPr>
            <a:cxnSpLocks/>
          </p:cNvCxnSpPr>
          <p:nvPr/>
        </p:nvCxnSpPr>
        <p:spPr>
          <a:xfrm flipH="1">
            <a:off x="5575961" y="1403805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F4303F-FD97-430A-B479-546F41879DBD}"/>
              </a:ext>
            </a:extLst>
          </p:cNvPr>
          <p:cNvSpPr txBox="1"/>
          <p:nvPr/>
        </p:nvSpPr>
        <p:spPr>
          <a:xfrm>
            <a:off x="5197169" y="2038107"/>
            <a:ext cx="33326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Special 5-point lock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3-point lock with hooks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plus additional shooting bolts (top/bottom)</a:t>
            </a:r>
            <a:endParaRPr lang="el-GR" dirty="0"/>
          </a:p>
          <a:p>
            <a:pPr>
              <a:buClr>
                <a:srgbClr val="FFC000"/>
              </a:buClr>
            </a:pPr>
            <a:endParaRPr lang="el-GR" dirty="0"/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/>
              <a:t>better sealing and easy locking only through the handle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739D39-3D50-65DC-98B3-EE7C1097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38CF6-53CB-B223-3BC4-EF853B5C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72" y="1502011"/>
            <a:ext cx="4206605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5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Τίτλος 1">
            <a:extLst>
              <a:ext uri="{FF2B5EF4-FFF2-40B4-BE49-F238E27FC236}">
                <a16:creationId xmlns:a16="http://schemas.microsoft.com/office/drawing/2014/main" id="{648F172D-A0F8-49CA-B0AA-62076A0EBB65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Intermediate vents Locking points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96B4666-8699-4722-BAF3-225E6E59E6A3}"/>
              </a:ext>
            </a:extLst>
          </p:cNvPr>
          <p:cNvCxnSpPr>
            <a:cxnSpLocks/>
          </p:cNvCxnSpPr>
          <p:nvPr/>
        </p:nvCxnSpPr>
        <p:spPr>
          <a:xfrm flipH="1">
            <a:off x="5575961" y="1403805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F4303F-FD97-430A-B479-546F41879DBD}"/>
              </a:ext>
            </a:extLst>
          </p:cNvPr>
          <p:cNvSpPr txBox="1"/>
          <p:nvPr/>
        </p:nvSpPr>
        <p:spPr>
          <a:xfrm>
            <a:off x="5537145" y="6086731"/>
            <a:ext cx="2792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ALUMIL design handle &amp; handle locking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739D39-3D50-65DC-98B3-EE7C1097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924E2-4B6C-69F4-F188-14BC09F843E3}"/>
              </a:ext>
            </a:extLst>
          </p:cNvPr>
          <p:cNvSpPr txBox="1"/>
          <p:nvPr/>
        </p:nvSpPr>
        <p:spPr>
          <a:xfrm>
            <a:off x="813930" y="6225231"/>
            <a:ext cx="3874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Quadruple (or double) shooting bolts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F3057-5E81-446A-DE72-5C0BB8FD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81" y="1336160"/>
            <a:ext cx="3482642" cy="4836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E473B7-F644-5B3D-3BDC-72335A21E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014" y="1845130"/>
            <a:ext cx="1845186" cy="417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94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976D20DD-1D98-587D-CC0D-09EA53FEE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264417"/>
            <a:ext cx="7772399" cy="361885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E85FAC54-3B53-408D-BB66-B47969FF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3714750"/>
            <a:ext cx="2495549" cy="28236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EE1D6F-DB60-471E-AEE8-61309A4A0839}"/>
              </a:ext>
            </a:extLst>
          </p:cNvPr>
          <p:cNvSpPr txBox="1"/>
          <p:nvPr/>
        </p:nvSpPr>
        <p:spPr>
          <a:xfrm>
            <a:off x="695325" y="1765059"/>
            <a:ext cx="6793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“start from the correct glazing setting &amp; bonding” </a:t>
            </a:r>
          </a:p>
        </p:txBody>
      </p:sp>
      <p:sp>
        <p:nvSpPr>
          <p:cNvPr id="12" name="Τίτλος 1">
            <a:extLst>
              <a:ext uri="{FF2B5EF4-FFF2-40B4-BE49-F238E27FC236}">
                <a16:creationId xmlns:a16="http://schemas.microsoft.com/office/drawing/2014/main" id="{648F172D-A0F8-49CA-B0AA-62076A0EBB65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Basic Sections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196B4666-8699-4722-BAF3-225E6E59E6A3}"/>
              </a:ext>
            </a:extLst>
          </p:cNvPr>
          <p:cNvCxnSpPr>
            <a:cxnSpLocks/>
          </p:cNvCxnSpPr>
          <p:nvPr/>
        </p:nvCxnSpPr>
        <p:spPr>
          <a:xfrm flipH="1">
            <a:off x="5575961" y="1403805"/>
            <a:ext cx="356803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DF4303F-FD97-430A-B479-546F41879DBD}"/>
              </a:ext>
            </a:extLst>
          </p:cNvPr>
          <p:cNvSpPr txBox="1"/>
          <p:nvPr/>
        </p:nvSpPr>
        <p:spPr>
          <a:xfrm>
            <a:off x="285750" y="6067937"/>
            <a:ext cx="6793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It is recommended to bond all sash corners after vent squaring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8187E-74D4-974E-07BF-D7490A6ADC13}"/>
              </a:ext>
            </a:extLst>
          </p:cNvPr>
          <p:cNvSpPr txBox="1"/>
          <p:nvPr/>
        </p:nvSpPr>
        <p:spPr>
          <a:xfrm>
            <a:off x="6728207" y="1765058"/>
            <a:ext cx="22540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24-44mm                 glazing thickness</a:t>
            </a:r>
            <a:endParaRPr lang="el-GR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7071B54-3299-1E53-D567-9F560E8ED8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7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35CB86-27C9-48C0-AEB9-1D9A9CD9976D}"/>
              </a:ext>
            </a:extLst>
          </p:cNvPr>
          <p:cNvSpPr txBox="1"/>
          <p:nvPr/>
        </p:nvSpPr>
        <p:spPr>
          <a:xfrm>
            <a:off x="5634181" y="857583"/>
            <a:ext cx="4396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  <a:latin typeface="+mn-lt"/>
              </a:rPr>
              <a:t>Max Dimensions – Wind load </a:t>
            </a:r>
          </a:p>
          <a:p>
            <a:r>
              <a:rPr lang="en-US" dirty="0">
                <a:solidFill>
                  <a:srgbClr val="FFC000"/>
                </a:solidFill>
                <a:latin typeface="+mn-lt"/>
              </a:rPr>
              <a:t>without alum. reinforcement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B7E2C-466F-4C86-9C4F-FE9A389BB3E9}"/>
              </a:ext>
            </a:extLst>
          </p:cNvPr>
          <p:cNvSpPr txBox="1"/>
          <p:nvPr/>
        </p:nvSpPr>
        <p:spPr>
          <a:xfrm>
            <a:off x="5982591" y="4529377"/>
            <a:ext cx="24119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Example</a:t>
            </a:r>
          </a:p>
          <a:p>
            <a:r>
              <a:rPr lang="en-US" dirty="0"/>
              <a:t>For vent width 1.0m, maximum height is</a:t>
            </a:r>
          </a:p>
          <a:p>
            <a:endParaRPr lang="en-US" sz="2000" dirty="0"/>
          </a:p>
          <a:p>
            <a:r>
              <a:rPr lang="el-GR" dirty="0"/>
              <a:t>6</a:t>
            </a:r>
            <a:r>
              <a:rPr lang="en-US" sz="1800" dirty="0"/>
              <a:t>00Pa	H = </a:t>
            </a:r>
            <a:r>
              <a:rPr lang="el-GR" sz="1800" dirty="0"/>
              <a:t>2</a:t>
            </a:r>
            <a:r>
              <a:rPr lang="en-US" sz="1800" dirty="0"/>
              <a:t>.</a:t>
            </a:r>
            <a:r>
              <a:rPr lang="el-GR" sz="1800" dirty="0"/>
              <a:t>5</a:t>
            </a:r>
            <a:r>
              <a:rPr lang="en-US" sz="1800" dirty="0"/>
              <a:t> m</a:t>
            </a:r>
          </a:p>
          <a:p>
            <a:r>
              <a:rPr lang="en-US" sz="1800" dirty="0"/>
              <a:t>800Pa	H = </a:t>
            </a:r>
            <a:r>
              <a:rPr lang="el-GR" sz="1800" dirty="0"/>
              <a:t>2</a:t>
            </a:r>
            <a:r>
              <a:rPr lang="en-US" sz="1800" dirty="0"/>
              <a:t>.3 m</a:t>
            </a:r>
          </a:p>
          <a:p>
            <a:r>
              <a:rPr lang="en-US" sz="1800" dirty="0"/>
              <a:t>1200Pa 	H = 2.0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BDCA2-F6D6-4697-A9DA-BD052AFCF8E2}"/>
              </a:ext>
            </a:extLst>
          </p:cNvPr>
          <p:cNvSpPr txBox="1"/>
          <p:nvPr/>
        </p:nvSpPr>
        <p:spPr>
          <a:xfrm>
            <a:off x="5863418" y="1974866"/>
            <a:ext cx="285195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Up to 1.2m vent width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With 20mm (worst case), it does not exceed weight limitations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41ACB16A-8F45-48EE-9B7E-C59A086F9050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57DAE5B-C0ED-A5A6-D8F6-1D95A0982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93B8C0-36FB-B4CF-3D3B-E9C4CE14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41" y="1565469"/>
            <a:ext cx="5044877" cy="52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9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29F3FF-C406-422D-A214-00F87EEFBA14}"/>
              </a:ext>
            </a:extLst>
          </p:cNvPr>
          <p:cNvSpPr txBox="1"/>
          <p:nvPr/>
        </p:nvSpPr>
        <p:spPr>
          <a:xfrm>
            <a:off x="5423560" y="8441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C000"/>
                </a:solidFill>
                <a:latin typeface="+mn-lt"/>
              </a:rPr>
              <a:t>Max Dimensions – Wind load </a:t>
            </a:r>
          </a:p>
          <a:p>
            <a:r>
              <a:rPr lang="en-US" dirty="0">
                <a:solidFill>
                  <a:srgbClr val="FFC000"/>
                </a:solidFill>
                <a:latin typeface="+mn-lt"/>
              </a:rPr>
              <a:t>with alum. reinforcement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EA117-0B8E-4799-8AF4-76E2330C616B}"/>
              </a:ext>
            </a:extLst>
          </p:cNvPr>
          <p:cNvSpPr txBox="1"/>
          <p:nvPr/>
        </p:nvSpPr>
        <p:spPr>
          <a:xfrm>
            <a:off x="5864090" y="4321049"/>
            <a:ext cx="315317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Example</a:t>
            </a:r>
          </a:p>
          <a:p>
            <a:r>
              <a:rPr lang="en-US" dirty="0"/>
              <a:t>For vent width 1.2m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20mm glass, up to 2.3m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18mm glass, up to 2.5m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16mm glass, up to 2.7m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8D87C-959D-48E3-AB46-5054B44BF183}"/>
              </a:ext>
            </a:extLst>
          </p:cNvPr>
          <p:cNvSpPr txBox="1"/>
          <p:nvPr/>
        </p:nvSpPr>
        <p:spPr>
          <a:xfrm>
            <a:off x="5864090" y="1897073"/>
            <a:ext cx="28479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Up to 1.3m vent width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1" dirty="0"/>
              <a:t>Weight constraints is incorporated in the table </a:t>
            </a: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C1D34B10-58D6-4F34-A385-EA5EFBF7A55D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41EB36-E76F-1B5B-5EE9-1CA4D91A1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C270F-08AD-CFEB-B0BA-D263ECEB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90" y="1552066"/>
            <a:ext cx="5105842" cy="52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3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8D0B3C74-8F42-429D-AAFA-A0286BE1A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6822">
            <a:off x="6578565" y="3456653"/>
            <a:ext cx="1853412" cy="2623705"/>
          </a:xfrm>
          <a:prstGeom prst="rect">
            <a:avLst/>
          </a:prstGeom>
        </p:spPr>
      </p:pic>
      <p:grpSp>
        <p:nvGrpSpPr>
          <p:cNvPr id="5" name="Ομάδα 4">
            <a:extLst>
              <a:ext uri="{FF2B5EF4-FFF2-40B4-BE49-F238E27FC236}">
                <a16:creationId xmlns:a16="http://schemas.microsoft.com/office/drawing/2014/main" id="{17A2998E-C187-493C-BC6A-A446F8005787}"/>
              </a:ext>
            </a:extLst>
          </p:cNvPr>
          <p:cNvGrpSpPr/>
          <p:nvPr/>
        </p:nvGrpSpPr>
        <p:grpSpPr>
          <a:xfrm>
            <a:off x="137486" y="2513735"/>
            <a:ext cx="8387710" cy="1781172"/>
            <a:chOff x="147833" y="2366577"/>
            <a:chExt cx="8387710" cy="1781172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307"/>
            <a:stretch/>
          </p:blipFill>
          <p:spPr>
            <a:xfrm>
              <a:off x="147834" y="2366577"/>
              <a:ext cx="8246659" cy="178117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44883" y="2393116"/>
              <a:ext cx="451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Air </a:t>
              </a:r>
              <a:r>
                <a:rPr lang="el-GR" dirty="0" err="1"/>
                <a:t>permeability</a:t>
              </a:r>
              <a:r>
                <a:rPr lang="el-GR" dirty="0"/>
                <a:t> </a:t>
              </a:r>
              <a:r>
                <a:rPr lang="en-US" dirty="0"/>
                <a:t>EN12207:2016-12</a:t>
              </a:r>
              <a:endParaRPr lang="el-GR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0748" y="2402637"/>
              <a:ext cx="1043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 </a:t>
              </a:r>
              <a:r>
                <a:rPr lang="el-GR" dirty="0"/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4883" y="2892250"/>
              <a:ext cx="4381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err="1"/>
                <a:t>Watertightness</a:t>
              </a:r>
              <a:r>
                <a:rPr lang="el-GR" dirty="0"/>
                <a:t> EN 12208</a:t>
              </a:r>
              <a:r>
                <a:rPr lang="en-US" dirty="0"/>
                <a:t>:1999-11</a:t>
              </a:r>
              <a:endParaRPr lang="el-GR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883" y="3307788"/>
              <a:ext cx="5239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Resistance to windload EN 12210</a:t>
              </a:r>
              <a:r>
                <a:rPr lang="en-US" dirty="0"/>
                <a:t>:2016-03</a:t>
              </a:r>
              <a:endParaRPr lang="el-GR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4883" y="3745468"/>
              <a:ext cx="39294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err="1"/>
                <a:t>Ther</a:t>
              </a:r>
              <a:r>
                <a:rPr lang="en-US" dirty="0"/>
                <a:t>m</a:t>
              </a:r>
              <a:r>
                <a:rPr lang="el-GR" dirty="0" err="1"/>
                <a:t>al</a:t>
              </a:r>
              <a:r>
                <a:rPr lang="el-GR" dirty="0"/>
                <a:t> insulation </a:t>
              </a:r>
              <a:r>
                <a:rPr lang="en-US" dirty="0"/>
                <a:t>EN 10077-2</a:t>
              </a:r>
              <a:endParaRPr lang="el-GR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37675" y="2854781"/>
              <a:ext cx="1579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 </a:t>
              </a:r>
              <a:r>
                <a:rPr lang="el-GR" dirty="0"/>
                <a:t>8</a:t>
              </a:r>
              <a:r>
                <a:rPr lang="en-US" dirty="0"/>
                <a:t>A </a:t>
              </a:r>
              <a:endParaRPr lang="el-GR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37675" y="3302087"/>
              <a:ext cx="1569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 C</a:t>
              </a:r>
              <a:r>
                <a:rPr lang="el-GR" dirty="0"/>
                <a:t>2</a:t>
              </a:r>
              <a:r>
                <a:rPr lang="en-US" dirty="0"/>
                <a:t>/B</a:t>
              </a:r>
              <a:r>
                <a:rPr lang="el-GR" dirty="0"/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73460" y="3747312"/>
              <a:ext cx="3162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Uf</a:t>
              </a:r>
              <a:r>
                <a:rPr lang="en-US" dirty="0"/>
                <a:t> </a:t>
              </a:r>
              <a:r>
                <a:rPr lang="el-GR" dirty="0" err="1"/>
                <a:t>from</a:t>
              </a:r>
              <a:r>
                <a:rPr lang="en-US" dirty="0"/>
                <a:t> </a:t>
              </a:r>
              <a:r>
                <a:rPr lang="el-GR" dirty="0"/>
                <a:t>2</a:t>
              </a:r>
              <a:r>
                <a:rPr lang="en-US" dirty="0"/>
                <a:t>.</a:t>
              </a:r>
              <a:r>
                <a:rPr lang="el-GR" dirty="0"/>
                <a:t>2 W/m</a:t>
              </a:r>
              <a:r>
                <a:rPr lang="el-GR" baseline="30000" dirty="0"/>
                <a:t>2</a:t>
              </a:r>
              <a:r>
                <a:rPr lang="el-GR" dirty="0"/>
                <a:t>K</a:t>
              </a:r>
              <a:endParaRPr lang="el-GR" sz="800" dirty="0"/>
            </a:p>
          </p:txBody>
        </p:sp>
        <p:pic>
          <p:nvPicPr>
            <p:cNvPr id="32" name="Εικόνα 31">
              <a:extLst>
                <a:ext uri="{FF2B5EF4-FFF2-40B4-BE49-F238E27FC236}">
                  <a16:creationId xmlns:a16="http://schemas.microsoft.com/office/drawing/2014/main" id="{F23D2504-16A1-4E5C-A027-4DE39852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62" r="95306" b="-404"/>
            <a:stretch/>
          </p:blipFill>
          <p:spPr>
            <a:xfrm>
              <a:off x="147833" y="3712713"/>
              <a:ext cx="387103" cy="402087"/>
            </a:xfrm>
            <a:prstGeom prst="rect">
              <a:avLst/>
            </a:prstGeom>
          </p:spPr>
        </p:pic>
      </p:grpSp>
      <p:sp>
        <p:nvSpPr>
          <p:cNvPr id="33" name="Τίτλος 1">
            <a:extLst>
              <a:ext uri="{FF2B5EF4-FFF2-40B4-BE49-F238E27FC236}">
                <a16:creationId xmlns:a16="http://schemas.microsoft.com/office/drawing/2014/main" id="{3F375A98-FC47-40BD-B5D2-B373AD0C796B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l-GR" sz="2400" b="1" dirty="0" err="1">
                <a:solidFill>
                  <a:srgbClr val="FFC000"/>
                </a:solidFill>
              </a:rPr>
              <a:t>Certifications</a:t>
            </a:r>
            <a:r>
              <a:rPr lang="el-GR" sz="2400" b="1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(MF</a:t>
            </a:r>
            <a:r>
              <a:rPr lang="el-GR" sz="2000" b="1" dirty="0">
                <a:solidFill>
                  <a:srgbClr val="FFC000"/>
                </a:solidFill>
              </a:rPr>
              <a:t>65)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4627E755-43B5-4BFB-AAFE-DCDE4C665954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Εικόνα 10">
            <a:extLst>
              <a:ext uri="{FF2B5EF4-FFF2-40B4-BE49-F238E27FC236}">
                <a16:creationId xmlns:a16="http://schemas.microsoft.com/office/drawing/2014/main" id="{2CBC53B0-062A-128A-DFEB-40BEEAC2D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" y="5242104"/>
            <a:ext cx="741687" cy="1031213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51A03E-7057-8168-2757-48479925B6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Ευθεία γραμμή σύνδεσης 33">
            <a:extLst>
              <a:ext uri="{FF2B5EF4-FFF2-40B4-BE49-F238E27FC236}">
                <a16:creationId xmlns:a16="http://schemas.microsoft.com/office/drawing/2014/main" id="{3EB2C950-4E78-A7F0-99A5-1FDFBD9FCD6E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Τίτλος 1">
            <a:extLst>
              <a:ext uri="{FF2B5EF4-FFF2-40B4-BE49-F238E27FC236}">
                <a16:creationId xmlns:a16="http://schemas.microsoft.com/office/drawing/2014/main" id="{33FBAE73-8FD7-5307-5E0D-EDCA78EFAAC5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l-GR" sz="2400" b="1" dirty="0" err="1">
                <a:solidFill>
                  <a:srgbClr val="FFC000"/>
                </a:solidFill>
              </a:rPr>
              <a:t>Certifications</a:t>
            </a:r>
            <a:r>
              <a:rPr lang="en-US" sz="2400" b="1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(MF</a:t>
            </a:r>
            <a:r>
              <a:rPr lang="el-GR" sz="2000" b="1" dirty="0">
                <a:solidFill>
                  <a:srgbClr val="FFC000"/>
                </a:solidFill>
              </a:rPr>
              <a:t>65)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9" name="Ευθεία γραμμή σύνδεσης 33">
            <a:extLst>
              <a:ext uri="{FF2B5EF4-FFF2-40B4-BE49-F238E27FC236}">
                <a16:creationId xmlns:a16="http://schemas.microsoft.com/office/drawing/2014/main" id="{67DE88EC-2511-DEE4-7715-17CB566C5243}"/>
              </a:ext>
            </a:extLst>
          </p:cNvPr>
          <p:cNvCxnSpPr/>
          <p:nvPr/>
        </p:nvCxnSpPr>
        <p:spPr>
          <a:xfrm flipH="1">
            <a:off x="205273" y="2859380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Τίτλος 1">
            <a:extLst>
              <a:ext uri="{FF2B5EF4-FFF2-40B4-BE49-F238E27FC236}">
                <a16:creationId xmlns:a16="http://schemas.microsoft.com/office/drawing/2014/main" id="{CA208A48-04A9-D83C-2570-C1008DC1FD74}"/>
              </a:ext>
            </a:extLst>
          </p:cNvPr>
          <p:cNvSpPr txBox="1">
            <a:spLocks/>
          </p:cNvSpPr>
          <p:nvPr/>
        </p:nvSpPr>
        <p:spPr bwMode="auto">
          <a:xfrm>
            <a:off x="205273" y="2414818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Thermal Insulation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graphicFrame>
        <p:nvGraphicFramePr>
          <p:cNvPr id="14" name="Πίνακας 4">
            <a:extLst>
              <a:ext uri="{FF2B5EF4-FFF2-40B4-BE49-F238E27FC236}">
                <a16:creationId xmlns:a16="http://schemas.microsoft.com/office/drawing/2014/main" id="{2E11EE3A-EE0A-9E6B-DF8C-9E4DEFB4B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968628"/>
              </p:ext>
            </p:extLst>
          </p:nvPr>
        </p:nvGraphicFramePr>
        <p:xfrm>
          <a:off x="256626" y="3170433"/>
          <a:ext cx="4669938" cy="1421887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31925">
                  <a:extLst>
                    <a:ext uri="{9D8B030D-6E8A-4147-A177-3AD203B41FA5}">
                      <a16:colId xmlns:a16="http://schemas.microsoft.com/office/drawing/2014/main" val="596656065"/>
                    </a:ext>
                  </a:extLst>
                </a:gridCol>
                <a:gridCol w="1248917">
                  <a:extLst>
                    <a:ext uri="{9D8B030D-6E8A-4147-A177-3AD203B41FA5}">
                      <a16:colId xmlns:a16="http://schemas.microsoft.com/office/drawing/2014/main" val="1886944308"/>
                    </a:ext>
                  </a:extLst>
                </a:gridCol>
                <a:gridCol w="1244548">
                  <a:extLst>
                    <a:ext uri="{9D8B030D-6E8A-4147-A177-3AD203B41FA5}">
                      <a16:colId xmlns:a16="http://schemas.microsoft.com/office/drawing/2014/main" val="2944693883"/>
                    </a:ext>
                  </a:extLst>
                </a:gridCol>
                <a:gridCol w="1244548">
                  <a:extLst>
                    <a:ext uri="{9D8B030D-6E8A-4147-A177-3AD203B41FA5}">
                      <a16:colId xmlns:a16="http://schemas.microsoft.com/office/drawing/2014/main" val="3794198019"/>
                    </a:ext>
                  </a:extLst>
                </a:gridCol>
              </a:tblGrid>
              <a:tr h="446339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1,1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Ug = 0,8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Ug = 0,6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6057802"/>
                  </a:ext>
                </a:extLst>
              </a:tr>
              <a:tr h="548828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U</a:t>
                      </a:r>
                      <a:r>
                        <a:rPr lang="en-US" sz="2400" b="1" baseline="-25000" dirty="0" err="1"/>
                        <a:t>w</a:t>
                      </a:r>
                      <a:endParaRPr lang="el-GR" sz="24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1,54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1,29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1,13</a:t>
                      </a:r>
                      <a:endParaRPr lang="el-G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89412"/>
                  </a:ext>
                </a:extLst>
              </a:tr>
              <a:tr h="426720">
                <a:tc gridSpan="4">
                  <a:txBody>
                    <a:bodyPr/>
                    <a:lstStyle/>
                    <a:p>
                      <a:r>
                        <a:rPr lang="en-US" sz="1600" dirty="0"/>
                        <a:t>For a 3+0 typology 2,6m x 2,8m (W x H)</a:t>
                      </a:r>
                      <a:endParaRPr lang="el-GR" sz="1600" dirty="0"/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981996"/>
                  </a:ext>
                </a:extLst>
              </a:tr>
            </a:tbl>
          </a:graphicData>
        </a:graphic>
      </p:graphicFrame>
      <p:pic>
        <p:nvPicPr>
          <p:cNvPr id="16" name="Picture 15" descr="Text">
            <a:extLst>
              <a:ext uri="{FF2B5EF4-FFF2-40B4-BE49-F238E27FC236}">
                <a16:creationId xmlns:a16="http://schemas.microsoft.com/office/drawing/2014/main" id="{4F8A4EC0-022E-39EA-B1C6-3F1598053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6" y="2859381"/>
            <a:ext cx="3850434" cy="4124536"/>
          </a:xfrm>
          <a:prstGeom prst="rect">
            <a:avLst/>
          </a:prstGeom>
        </p:spPr>
      </p:pic>
      <p:pic>
        <p:nvPicPr>
          <p:cNvPr id="17" name="Εικόνα 10">
            <a:extLst>
              <a:ext uri="{FF2B5EF4-FFF2-40B4-BE49-F238E27FC236}">
                <a16:creationId xmlns:a16="http://schemas.microsoft.com/office/drawing/2014/main" id="{8EC7C1D1-6ECD-AFE2-9FCC-CFA5A9079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26" y="5369151"/>
            <a:ext cx="741687" cy="1031213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F39D00-19B1-4243-7A4F-F16EFDE6F3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80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παράθυρ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1FF50BAC-6B98-4891-87E5-4C653AD0FD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r="2577" b="166"/>
          <a:stretch/>
        </p:blipFill>
        <p:spPr>
          <a:xfrm>
            <a:off x="0" y="-11385"/>
            <a:ext cx="9144000" cy="6846615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A8B83E1-5C39-490F-8EA0-B996D914C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6" y="-22770"/>
            <a:ext cx="9144000" cy="685800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0BBB5B8-6BC6-4F9D-B8CE-8E679DFB0627}"/>
              </a:ext>
            </a:extLst>
          </p:cNvPr>
          <p:cNvSpPr/>
          <p:nvPr/>
        </p:nvSpPr>
        <p:spPr>
          <a:xfrm>
            <a:off x="5809673" y="664902"/>
            <a:ext cx="3325731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Section 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93AE233-66E0-75D5-CCE9-E5579F0E59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17162" y="117509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3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εσωτερικό, δάπεδο, παράθυρ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421F65D7-1697-4020-804D-ACB7F7C8D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486401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0D46A97-3BF8-4ABE-8413-5A522A53C939}"/>
              </a:ext>
            </a:extLst>
          </p:cNvPr>
          <p:cNvSpPr/>
          <p:nvPr/>
        </p:nvSpPr>
        <p:spPr>
          <a:xfrm>
            <a:off x="555172" y="4989435"/>
            <a:ext cx="4759778" cy="160170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00DD6-DD6F-46C2-9B75-12B4B74FD1BD}"/>
              </a:ext>
            </a:extLst>
          </p:cNvPr>
          <p:cNvSpPr txBox="1"/>
          <p:nvPr/>
        </p:nvSpPr>
        <p:spPr>
          <a:xfrm>
            <a:off x="828500" y="5061136"/>
            <a:ext cx="5337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r>
              <a:rPr lang="en-US" sz="2000" b="1" dirty="0">
                <a:latin typeface="+mn-lt"/>
              </a:rPr>
              <a:t>1. Minimal design &amp; top aesthetics</a:t>
            </a:r>
          </a:p>
          <a:p>
            <a:pPr marL="800100" lvl="1" indent="-342900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1" dirty="0">
                <a:latin typeface="+mn-lt"/>
              </a:rPr>
              <a:t>88 mm</a:t>
            </a:r>
            <a:r>
              <a:rPr lang="en-US" sz="2000" dirty="0">
                <a:latin typeface="+mn-lt"/>
              </a:rPr>
              <a:t> sash/sash</a:t>
            </a:r>
            <a:r>
              <a:rPr lang="en-US" sz="2000" b="0" dirty="0">
                <a:latin typeface="+mn-lt"/>
              </a:rPr>
              <a:t> face width</a:t>
            </a:r>
            <a:endParaRPr lang="en-US" sz="2000" dirty="0">
              <a:latin typeface="+mn-lt"/>
            </a:endParaRPr>
          </a:p>
          <a:p>
            <a:pPr marL="800100" lvl="1" indent="-342900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dirty="0">
                <a:latin typeface="+mn-lt"/>
              </a:rPr>
              <a:t>100 mm frame/s</a:t>
            </a:r>
            <a:r>
              <a:rPr lang="en-US" sz="2000" b="0" dirty="0">
                <a:latin typeface="+mn-lt"/>
              </a:rPr>
              <a:t>ash face width </a:t>
            </a:r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003D11B-CF92-4352-808F-F108861715D3}"/>
              </a:ext>
            </a:extLst>
          </p:cNvPr>
          <p:cNvSpPr/>
          <p:nvPr/>
        </p:nvSpPr>
        <p:spPr>
          <a:xfrm>
            <a:off x="6024285" y="4975749"/>
            <a:ext cx="2930978" cy="737503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1F200851-5EDE-4F2D-A7AB-5E7FDB0E9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" y="-14"/>
            <a:ext cx="9144000" cy="685801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3B9E717-483F-4BA4-BB2A-DB0CE4043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5922" r="34792" b="39021"/>
          <a:stretch/>
        </p:blipFill>
        <p:spPr>
          <a:xfrm>
            <a:off x="6153944" y="5054723"/>
            <a:ext cx="2671659" cy="1748372"/>
          </a:xfrm>
          <a:prstGeom prst="rect">
            <a:avLst/>
          </a:prstGeom>
        </p:spPr>
      </p:pic>
      <p:sp>
        <p:nvSpPr>
          <p:cNvPr id="19" name="Τίτλος 1">
            <a:extLst>
              <a:ext uri="{FF2B5EF4-FFF2-40B4-BE49-F238E27FC236}">
                <a16:creationId xmlns:a16="http://schemas.microsoft.com/office/drawing/2014/main" id="{39689FED-F24A-4B08-A889-4E62AA6153F8}"/>
              </a:ext>
            </a:extLst>
          </p:cNvPr>
          <p:cNvSpPr txBox="1">
            <a:spLocks/>
          </p:cNvSpPr>
          <p:nvPr/>
        </p:nvSpPr>
        <p:spPr bwMode="auto">
          <a:xfrm>
            <a:off x="5523823" y="7900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085FEEED-8CE0-47FA-88F1-B1D81ABCA0F2}"/>
              </a:ext>
            </a:extLst>
          </p:cNvPr>
          <p:cNvCxnSpPr/>
          <p:nvPr/>
        </p:nvCxnSpPr>
        <p:spPr>
          <a:xfrm flipH="1">
            <a:off x="5423560" y="1251405"/>
            <a:ext cx="372903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3EE4F0C-A2A7-F20A-8124-557B703159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17162" y="117509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45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δάπεδο, παράθυρο, εσωτερικό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5CB3D404-BA2E-4B3E-8097-37E59D379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211" r="1246" b="-211"/>
          <a:stretch/>
        </p:blipFill>
        <p:spPr>
          <a:xfrm>
            <a:off x="0" y="0"/>
            <a:ext cx="9152597" cy="536257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75E99D80-AF5D-481F-A39D-B9E081AAD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7" y="0"/>
            <a:ext cx="9144000" cy="6858000"/>
          </a:xfrm>
          <a:prstGeom prst="rect">
            <a:avLst/>
          </a:prstGeom>
        </p:spPr>
      </p:pic>
      <p:sp>
        <p:nvSpPr>
          <p:cNvPr id="3" name="Τίτλος 3"/>
          <p:cNvSpPr txBox="1">
            <a:spLocks/>
          </p:cNvSpPr>
          <p:nvPr/>
        </p:nvSpPr>
        <p:spPr>
          <a:xfrm>
            <a:off x="885162" y="1403211"/>
            <a:ext cx="8131425" cy="247446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1900" b="0" dirty="0">
              <a:latin typeface="+mn-lt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58CAD1F-68D9-46E3-A88C-FAFDDB5054FE}"/>
              </a:ext>
            </a:extLst>
          </p:cNvPr>
          <p:cNvSpPr/>
          <p:nvPr/>
        </p:nvSpPr>
        <p:spPr>
          <a:xfrm>
            <a:off x="663782" y="4974001"/>
            <a:ext cx="5493178" cy="160170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5D39E-253E-4DA1-95B9-E26B30959A32}"/>
              </a:ext>
            </a:extLst>
          </p:cNvPr>
          <p:cNvSpPr txBox="1"/>
          <p:nvPr/>
        </p:nvSpPr>
        <p:spPr>
          <a:xfrm>
            <a:off x="885161" y="4974001"/>
            <a:ext cx="8267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r>
              <a:rPr lang="en-US" sz="2000" b="1" dirty="0">
                <a:latin typeface="+mn-lt"/>
              </a:rPr>
              <a:t>2.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Robustness and max dimensions</a:t>
            </a:r>
          </a:p>
          <a:p>
            <a:pPr marL="800100" lvl="1" indent="-342900" defTabSz="541338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Vents up to 1.3m width or 3.0m height</a:t>
            </a:r>
          </a:p>
          <a:p>
            <a:pPr marL="800100" lvl="1" indent="-342900" defTabSz="541338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dirty="0">
                <a:latin typeface="+mn-lt"/>
              </a:rPr>
              <a:t>Max dimension, e.g. 1.2 x 2.6m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(with reinforcement)</a:t>
            </a:r>
          </a:p>
          <a:p>
            <a:pPr marL="800100" lvl="1" indent="-342900" defTabSz="541338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1</a:t>
            </a:r>
            <a:r>
              <a:rPr lang="el-GR" sz="2000" b="0" dirty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b="0" dirty="0">
                <a:solidFill>
                  <a:schemeClr val="tx1"/>
                </a:solidFill>
                <a:latin typeface="+mn-lt"/>
              </a:rPr>
              <a:t>0 Kg per </a:t>
            </a:r>
            <a:r>
              <a:rPr lang="en-US" sz="2000" dirty="0">
                <a:latin typeface="+mn-lt"/>
              </a:rPr>
              <a:t>vent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A8B160FD-8D8B-481F-A9F9-D9B797C8A174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A14EC7BF-7BD6-4488-BC64-C73E2695D307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A2D8C3B-2E7D-3B44-1D9D-0A6A970062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17162" y="117509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24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παράθυρ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1FF50BAC-6B98-4891-87E5-4C653AD0FD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r="2577" b="166"/>
          <a:stretch/>
        </p:blipFill>
        <p:spPr>
          <a:xfrm>
            <a:off x="1" y="-11385"/>
            <a:ext cx="9143999" cy="6858000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AA8B83E1-5C39-490F-8EA0-B996D914C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85"/>
            <a:ext cx="9144000" cy="6858000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F9907EC-06B4-48A1-B82A-D9F3C4C9B896}"/>
              </a:ext>
            </a:extLst>
          </p:cNvPr>
          <p:cNvSpPr/>
          <p:nvPr/>
        </p:nvSpPr>
        <p:spPr>
          <a:xfrm>
            <a:off x="326571" y="4286250"/>
            <a:ext cx="8490857" cy="2396255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361950" fontAlgn="auto"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endParaRPr 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Upgrade our </a:t>
            </a:r>
            <a:r>
              <a:rPr lang="en-US" dirty="0">
                <a:solidFill>
                  <a:schemeClr val="tx1"/>
                </a:solidFill>
              </a:rPr>
              <a:t>folding door product-range &amp; meet </a:t>
            </a:r>
            <a:r>
              <a:rPr lang="en-US" b="1" dirty="0">
                <a:solidFill>
                  <a:schemeClr val="tx1"/>
                </a:solidFill>
              </a:rPr>
              <a:t>SMARTIA segment </a:t>
            </a:r>
            <a:r>
              <a:rPr lang="en-US" dirty="0">
                <a:solidFill>
                  <a:schemeClr val="tx1"/>
                </a:solidFill>
              </a:rPr>
              <a:t>specifications</a:t>
            </a:r>
          </a:p>
          <a:p>
            <a:pPr marL="342900" indent="-342900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Change to </a:t>
            </a:r>
            <a:r>
              <a:rPr lang="en-US" b="1" dirty="0">
                <a:solidFill>
                  <a:schemeClr val="tx1"/>
                </a:solidFill>
              </a:rPr>
              <a:t>bottom-slide</a:t>
            </a:r>
            <a:r>
              <a:rPr lang="en-US" dirty="0">
                <a:solidFill>
                  <a:schemeClr val="tx1"/>
                </a:solidFill>
              </a:rPr>
              <a:t> operation and incorporate state-of-the-art accessories</a:t>
            </a:r>
          </a:p>
          <a:p>
            <a:pPr marL="342900" indent="-342900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Follow architectural trends for </a:t>
            </a:r>
            <a:r>
              <a:rPr lang="en-US" b="1" dirty="0">
                <a:solidFill>
                  <a:schemeClr val="tx1"/>
                </a:solidFill>
              </a:rPr>
              <a:t>minimal</a:t>
            </a:r>
            <a:r>
              <a:rPr lang="en-US" dirty="0">
                <a:solidFill>
                  <a:schemeClr val="tx1"/>
                </a:solidFill>
              </a:rPr>
              <a:t> design and low face-width</a:t>
            </a:r>
          </a:p>
          <a:p>
            <a:pPr marL="342900" indent="-342900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+mn-lt"/>
              </a:rPr>
              <a:t>Present a 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competitive</a:t>
            </a:r>
            <a:r>
              <a:rPr lang="en-US" b="0" dirty="0">
                <a:solidFill>
                  <a:schemeClr val="tx1"/>
                </a:solidFill>
                <a:latin typeface="+mn-lt"/>
              </a:rPr>
              <a:t> solution in terms of technical features, performance &amp; cost</a:t>
            </a:r>
          </a:p>
          <a:p>
            <a:pPr marL="342900" indent="-342900" fontAlgn="auto"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/>
                </a:solidFill>
              </a:rPr>
              <a:t>Meet every need for use in residential and commercial premises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1065A9E-9B3A-2F73-F26C-AA04BB2940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707087" y="85563"/>
            <a:ext cx="1352939" cy="4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80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indow, living, furniture&#10;&#10;Description automatically generated">
            <a:extLst>
              <a:ext uri="{FF2B5EF4-FFF2-40B4-BE49-F238E27FC236}">
                <a16:creationId xmlns:a16="http://schemas.microsoft.com/office/drawing/2014/main" id="{26D31343-E6FA-F2A6-6B69-3DA43CF4B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5404" cy="5191760"/>
          </a:xfrm>
          <a:prstGeom prst="rect">
            <a:avLst/>
          </a:prstGeom>
        </p:spPr>
      </p:pic>
      <p:pic>
        <p:nvPicPr>
          <p:cNvPr id="14" name="Εικόνα 15">
            <a:extLst>
              <a:ext uri="{FF2B5EF4-FFF2-40B4-BE49-F238E27FC236}">
                <a16:creationId xmlns:a16="http://schemas.microsoft.com/office/drawing/2014/main" id="{D0CE6BA3-4C8D-B3AA-E1FE-73AF85791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"/>
            <a:ext cx="9144000" cy="6858014"/>
          </a:xfrm>
          <a:prstGeom prst="rect">
            <a:avLst/>
          </a:prstGeom>
        </p:spPr>
      </p:pic>
      <p:sp>
        <p:nvSpPr>
          <p:cNvPr id="15" name="Τίτλος 1">
            <a:extLst>
              <a:ext uri="{FF2B5EF4-FFF2-40B4-BE49-F238E27FC236}">
                <a16:creationId xmlns:a16="http://schemas.microsoft.com/office/drawing/2014/main" id="{7B0C60F3-6BCE-7889-873E-D080486727B8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6" name="Ευθεία γραμμή σύνδεσης 11">
            <a:extLst>
              <a:ext uri="{FF2B5EF4-FFF2-40B4-BE49-F238E27FC236}">
                <a16:creationId xmlns:a16="http://schemas.microsoft.com/office/drawing/2014/main" id="{8DA94BAD-C95D-6D72-5F12-D764BF161665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4FDD77-FB2D-19DD-E44B-EB9C0F60AC26}"/>
              </a:ext>
            </a:extLst>
          </p:cNvPr>
          <p:cNvSpPr txBox="1"/>
          <p:nvPr/>
        </p:nvSpPr>
        <p:spPr>
          <a:xfrm>
            <a:off x="683111" y="4765119"/>
            <a:ext cx="8299157" cy="2092881"/>
          </a:xfrm>
          <a:prstGeom prst="rect">
            <a:avLst/>
          </a:prstGeo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541338" fontAlgn="auto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defRPr/>
            </a:pPr>
            <a:r>
              <a:rPr lang="en-US" sz="2000" b="1" dirty="0">
                <a:latin typeface="+mn-lt"/>
              </a:rPr>
              <a:t>3. Range of solutions</a:t>
            </a:r>
          </a:p>
          <a:p>
            <a:pPr marL="538163" indent="-274638" algn="l" defTabSz="541338" fontAlgn="auto">
              <a:lnSpc>
                <a:spcPct val="100000"/>
              </a:lnSpc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/>
            </a:pPr>
            <a:r>
              <a:rPr lang="en-US" sz="2000" dirty="0"/>
              <a:t>insulated and non-insulted system</a:t>
            </a:r>
            <a:endParaRPr lang="el-GR" sz="2000" b="0" dirty="0">
              <a:latin typeface="+mn-lt"/>
            </a:endParaRPr>
          </a:p>
          <a:p>
            <a:pPr marL="538163" indent="-274638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/>
            </a:pPr>
            <a:r>
              <a:rPr lang="el-GR" sz="2000" b="0" dirty="0">
                <a:latin typeface="+mn-lt"/>
              </a:rPr>
              <a:t>	</a:t>
            </a:r>
            <a:r>
              <a:rPr lang="en-US" sz="2000" b="0" dirty="0">
                <a:latin typeface="+mn-lt"/>
              </a:rPr>
              <a:t>odd &amp; even numbered typologies (n+0, n+1, </a:t>
            </a:r>
            <a:r>
              <a:rPr lang="en-US" sz="2000" b="0" dirty="0" err="1">
                <a:latin typeface="+mn-lt"/>
              </a:rPr>
              <a:t>n+m</a:t>
            </a:r>
            <a:r>
              <a:rPr lang="en-US" sz="2000" b="0" dirty="0">
                <a:latin typeface="+mn-lt"/>
              </a:rPr>
              <a:t>) </a:t>
            </a:r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&amp; corner</a:t>
            </a:r>
          </a:p>
          <a:p>
            <a:pPr marL="538163" indent="-274638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/>
            </a:pPr>
            <a:r>
              <a:rPr lang="en-US" sz="2000" b="0" dirty="0">
                <a:latin typeface="+mn-lt"/>
              </a:rPr>
              <a:t>standard or “balcony” door, opening inwards &amp; outwards</a:t>
            </a:r>
          </a:p>
          <a:p>
            <a:pPr marL="538163" indent="-274638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/>
            </a:pPr>
            <a:r>
              <a:rPr lang="en-US" sz="2000" b="0" dirty="0">
                <a:latin typeface="+mn-lt"/>
              </a:rPr>
              <a:t>	double and triple glazing, standard &amp; low threshold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98CF05-4E2F-16B6-BE3D-FFB569F2D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17162" y="117509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3"/>
          <p:cNvSpPr txBox="1">
            <a:spLocks/>
          </p:cNvSpPr>
          <p:nvPr/>
        </p:nvSpPr>
        <p:spPr>
          <a:xfrm>
            <a:off x="1421174" y="1609861"/>
            <a:ext cx="5580357" cy="4809476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625475" algn="l"/>
              </a:tabLst>
              <a:defRPr/>
            </a:pPr>
            <a:r>
              <a:rPr lang="en-US" sz="2000" dirty="0">
                <a:latin typeface="+mn-lt"/>
              </a:rPr>
              <a:t>4. Easy fabrication &amp; installation </a:t>
            </a:r>
          </a:p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625475" algn="l"/>
              </a:tabLst>
              <a:defRPr/>
            </a:pPr>
            <a:endParaRPr lang="en-US" sz="2000" b="0" dirty="0">
              <a:latin typeface="+mn-lt"/>
            </a:endParaRPr>
          </a:p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thanks to </a:t>
            </a:r>
          </a:p>
          <a:p>
            <a:pPr marL="342900" indent="-342900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one single rail profile perimetrically (45° cutting)</a:t>
            </a:r>
          </a:p>
          <a:p>
            <a:pPr marL="342900" indent="-342900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no special machining (SMARTIA punching)</a:t>
            </a:r>
          </a:p>
          <a:p>
            <a:pPr marL="342900" indent="-342900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pre-drilled profiles &amp; very simple vertical frame adjusting </a:t>
            </a:r>
            <a:r>
              <a:rPr lang="en-US" sz="1800" b="0" dirty="0">
                <a:latin typeface="+mn-lt"/>
              </a:rPr>
              <a:t>(with screws)</a:t>
            </a:r>
          </a:p>
          <a:p>
            <a:pPr marL="342900" indent="-342900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adjustable top/bottom roller-hinges</a:t>
            </a:r>
          </a:p>
          <a:p>
            <a:pPr marL="342900" indent="-342900"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625475" algn="l"/>
              </a:tabLst>
              <a:defRPr/>
            </a:pPr>
            <a:r>
              <a:rPr lang="en-US" sz="2000" b="0" dirty="0">
                <a:latin typeface="+mn-lt"/>
              </a:rPr>
              <a:t>adjustable quadruple shoot bolts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CDE5602-766B-438F-971F-A07FA9592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98" y="2869972"/>
            <a:ext cx="441536" cy="1205276"/>
          </a:xfrm>
          <a:prstGeom prst="rect">
            <a:avLst/>
          </a:prstGeom>
        </p:spPr>
      </p:pic>
      <p:sp>
        <p:nvSpPr>
          <p:cNvPr id="12" name="Τίτλος 1">
            <a:extLst>
              <a:ext uri="{FF2B5EF4-FFF2-40B4-BE49-F238E27FC236}">
                <a16:creationId xmlns:a16="http://schemas.microsoft.com/office/drawing/2014/main" id="{E8BAE046-6D5E-4516-BEF2-61392DC30ECC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257369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404E5DB7-8D55-450D-A7DC-9F9C5D648E44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87A19D2-ECAA-03E0-363D-E60894FA5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CDE004-412B-E0C6-534C-5E67318F8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658" y="4321521"/>
            <a:ext cx="1828336" cy="2079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C2F87-B2EC-A9AA-ACAD-C6865D7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42" y="4478694"/>
            <a:ext cx="1079499" cy="20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64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εσωτερικό, οροφή, κτίριο, δωμάτιο&#10;&#10;Περιγραφή που δημιουργήθηκε αυτόματα">
            <a:extLst>
              <a:ext uri="{FF2B5EF4-FFF2-40B4-BE49-F238E27FC236}">
                <a16:creationId xmlns:a16="http://schemas.microsoft.com/office/drawing/2014/main" id="{0B172A0A-82BF-4320-821E-A9D84A3D2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506720"/>
          </a:xfrm>
          <a:prstGeom prst="rect">
            <a:avLst/>
          </a:prstGeom>
        </p:spPr>
      </p:pic>
      <p:sp>
        <p:nvSpPr>
          <p:cNvPr id="3" name="Τίτλος 3"/>
          <p:cNvSpPr txBox="1">
            <a:spLocks/>
          </p:cNvSpPr>
          <p:nvPr/>
        </p:nvSpPr>
        <p:spPr>
          <a:xfrm>
            <a:off x="469526" y="1705843"/>
            <a:ext cx="7944705" cy="415396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endParaRPr lang="en-US" sz="1900" b="0" dirty="0">
              <a:latin typeface="+mn-lt"/>
            </a:endParaRPr>
          </a:p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1900" b="0" dirty="0">
              <a:latin typeface="+mn-lt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E76CFC2-AA77-49CC-BE0B-35D95A1DE704}"/>
              </a:ext>
            </a:extLst>
          </p:cNvPr>
          <p:cNvSpPr/>
          <p:nvPr/>
        </p:nvSpPr>
        <p:spPr>
          <a:xfrm>
            <a:off x="701040" y="4974000"/>
            <a:ext cx="7437120" cy="160170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CDED489C-39CA-41D8-8CE6-E3C8756C76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C3EC6B-841C-43A6-9C8B-86A56D07FBBB}"/>
              </a:ext>
            </a:extLst>
          </p:cNvPr>
          <p:cNvSpPr txBox="1"/>
          <p:nvPr/>
        </p:nvSpPr>
        <p:spPr>
          <a:xfrm>
            <a:off x="729769" y="5033085"/>
            <a:ext cx="6372179" cy="17697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625475" algn="l"/>
              </a:tabLst>
              <a:defRPr/>
            </a:pPr>
            <a:r>
              <a:rPr lang="en-US" sz="2000" b="1" dirty="0">
                <a:latin typeface="+mn-lt"/>
              </a:rPr>
              <a:t>5. Excellent performance &amp; energy efficiency </a:t>
            </a:r>
          </a:p>
          <a:p>
            <a:pPr marL="540000" lvl="1" indent="-342900" defTabSz="541338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latin typeface="+mn-lt"/>
              </a:rPr>
              <a:t>Water sealing </a:t>
            </a:r>
            <a:r>
              <a:rPr lang="en-US" sz="2000" dirty="0">
                <a:latin typeface="+mn-lt"/>
              </a:rPr>
              <a:t>   </a:t>
            </a:r>
            <a:r>
              <a:rPr lang="en-US" sz="2000" b="0" dirty="0">
                <a:latin typeface="+mn-lt"/>
              </a:rPr>
              <a:t>         </a:t>
            </a:r>
            <a:r>
              <a:rPr lang="en-US" sz="2000" b="0" dirty="0">
                <a:solidFill>
                  <a:srgbClr val="0000CC"/>
                </a:solidFill>
                <a:latin typeface="+mn-lt"/>
              </a:rPr>
              <a:t>8A</a:t>
            </a:r>
            <a:r>
              <a:rPr lang="en-US" sz="2000" b="0" dirty="0">
                <a:latin typeface="+mn-lt"/>
              </a:rPr>
              <a:t> / 450 Pa</a:t>
            </a:r>
            <a:r>
              <a:rPr lang="en-US" sz="2000" dirty="0">
                <a:latin typeface="+mn-lt"/>
              </a:rPr>
              <a:t>  </a:t>
            </a:r>
            <a:r>
              <a:rPr lang="en-US" b="0" dirty="0">
                <a:latin typeface="+mn-lt"/>
              </a:rPr>
              <a:t>(without sub s</a:t>
            </a:r>
            <a:r>
              <a:rPr lang="en-US" dirty="0">
                <a:latin typeface="+mn-lt"/>
              </a:rPr>
              <a:t>ill)</a:t>
            </a:r>
          </a:p>
          <a:p>
            <a:pPr marL="540000" lvl="1" indent="-342900" defTabSz="541338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Thermal insulation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000" u="sng" dirty="0" err="1">
                <a:latin typeface="+mn-lt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en-US" sz="1600" u="sng" dirty="0" err="1">
                <a:latin typeface="+mn-lt"/>
              </a:rPr>
              <a:t>w</a:t>
            </a:r>
            <a:r>
              <a:rPr lang="en-US" sz="2000" dirty="0">
                <a:latin typeface="+mn-lt"/>
              </a:rPr>
              <a:t> up to 1.</a:t>
            </a:r>
            <a:r>
              <a:rPr lang="el-GR" sz="2000" dirty="0">
                <a:latin typeface="+mn-lt"/>
              </a:rPr>
              <a:t>11</a:t>
            </a:r>
            <a:r>
              <a:rPr lang="en-US" sz="2000" dirty="0">
                <a:latin typeface="+mn-lt"/>
              </a:rPr>
              <a:t> </a:t>
            </a:r>
            <a:r>
              <a:rPr lang="en-US" dirty="0">
                <a:latin typeface="+mn-lt"/>
              </a:rPr>
              <a:t>W/m</a:t>
            </a:r>
            <a:r>
              <a:rPr lang="en-US" baseline="30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K</a:t>
            </a:r>
          </a:p>
          <a:p>
            <a:pPr marL="540000" lvl="1" indent="-342900" defTabSz="541338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1900" b="0" dirty="0">
                <a:latin typeface="+mn-lt"/>
              </a:rPr>
              <a:t>Air permeability           CLASS 3</a:t>
            </a:r>
          </a:p>
        </p:txBody>
      </p:sp>
      <p:sp>
        <p:nvSpPr>
          <p:cNvPr id="13" name="Τίτλος 1">
            <a:extLst>
              <a:ext uri="{FF2B5EF4-FFF2-40B4-BE49-F238E27FC236}">
                <a16:creationId xmlns:a16="http://schemas.microsoft.com/office/drawing/2014/main" id="{0E8C19B3-24F3-4B45-A4DE-0AFC3A1BB964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0EA9C542-9D4A-49F0-A63A-7EAD3B99496E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BBF32E1-6DE4-26A5-5460-A1B72C25651E}"/>
                  </a:ext>
                </a:extLst>
              </p14:cNvPr>
              <p14:cNvContentPartPr/>
              <p14:nvPr/>
            </p14:nvContentPartPr>
            <p14:xfrm>
              <a:off x="-1922209" y="288771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BBF32E1-6DE4-26A5-5460-A1B72C2565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930849" y="2801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FE8914-4EA9-9925-41E2-6F30E919AC2E}"/>
                  </a:ext>
                </a:extLst>
              </p14:cNvPr>
              <p14:cNvContentPartPr/>
              <p14:nvPr/>
            </p14:nvContentPartPr>
            <p14:xfrm>
              <a:off x="11402111" y="1035771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FE8914-4EA9-9925-41E2-6F30E919AC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393111" y="1026771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C60725F-C13F-7325-B612-77B8C90ABB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1" r="12906"/>
          <a:stretch/>
        </p:blipFill>
        <p:spPr>
          <a:xfrm>
            <a:off x="6242179" y="4282750"/>
            <a:ext cx="2917007" cy="2570553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D654A6F-50D1-1705-9DDF-500E62A431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29329" y="131790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6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κτίριο, οροφή, έπιπλα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70DD0102-F63F-47D0-9C13-61E31EABE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" t="2370" r="272"/>
          <a:stretch/>
        </p:blipFill>
        <p:spPr>
          <a:xfrm>
            <a:off x="0" y="0"/>
            <a:ext cx="9144000" cy="5471161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F0D25F7-779C-4E74-822C-B937D0B1CD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99"/>
            <a:ext cx="9144000" cy="6858014"/>
          </a:xfrm>
          <a:prstGeom prst="rect">
            <a:avLst/>
          </a:prstGeom>
        </p:spPr>
      </p:pic>
      <p:sp>
        <p:nvSpPr>
          <p:cNvPr id="3" name="Τίτλος 3"/>
          <p:cNvSpPr txBox="1">
            <a:spLocks/>
          </p:cNvSpPr>
          <p:nvPr/>
        </p:nvSpPr>
        <p:spPr>
          <a:xfrm>
            <a:off x="469526" y="1705843"/>
            <a:ext cx="7944705" cy="4153967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endParaRPr lang="en-US" sz="1900" b="0" dirty="0">
              <a:latin typeface="+mn-lt"/>
            </a:endParaRPr>
          </a:p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1900" b="0" dirty="0">
              <a:latin typeface="+mn-lt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8E76CFC2-AA77-49CC-BE0B-35D95A1DE704}"/>
              </a:ext>
            </a:extLst>
          </p:cNvPr>
          <p:cNvSpPr/>
          <p:nvPr/>
        </p:nvSpPr>
        <p:spPr>
          <a:xfrm>
            <a:off x="701040" y="4974000"/>
            <a:ext cx="4927600" cy="160170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3EC6B-841C-43A6-9C8B-86A56D07FBBB}"/>
              </a:ext>
            </a:extLst>
          </p:cNvPr>
          <p:cNvSpPr txBox="1"/>
          <p:nvPr/>
        </p:nvSpPr>
        <p:spPr>
          <a:xfrm>
            <a:off x="821723" y="5062111"/>
            <a:ext cx="4806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625475" algn="l"/>
              </a:tabLst>
              <a:defRPr/>
            </a:pPr>
            <a:r>
              <a:rPr lang="en-US" sz="2000" b="1" dirty="0">
                <a:latin typeface="+mn-lt"/>
              </a:rPr>
              <a:t>6. Long-lasting smooth operation</a:t>
            </a:r>
          </a:p>
          <a:p>
            <a:pPr marL="538163" lvl="1" indent="-274638" defTabSz="541338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dirty="0">
                <a:latin typeface="+mn-lt"/>
              </a:rPr>
              <a:t>High-quality, heavy-duty roller hinges set</a:t>
            </a:r>
          </a:p>
          <a:p>
            <a:pPr marL="538163" lvl="1" indent="-274638" defTabSz="541338" fontAlgn="auto"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 problem even at the open position</a:t>
            </a:r>
            <a:endParaRPr lang="en-US" sz="1900" b="0" dirty="0">
              <a:latin typeface="+mn-lt"/>
            </a:endParaRPr>
          </a:p>
        </p:txBody>
      </p:sp>
      <p:pic>
        <p:nvPicPr>
          <p:cNvPr id="15" name="Εικόνα 1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A12B0645-B21B-4137-921C-C49110C30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/>
          <a:stretch/>
        </p:blipFill>
        <p:spPr>
          <a:xfrm>
            <a:off x="6244505" y="4685927"/>
            <a:ext cx="2903793" cy="2177845"/>
          </a:xfrm>
          <a:prstGeom prst="rect">
            <a:avLst/>
          </a:prstGeom>
        </p:spPr>
      </p:pic>
      <p:sp>
        <p:nvSpPr>
          <p:cNvPr id="18" name="Ορθογώνιο 17">
            <a:extLst>
              <a:ext uri="{FF2B5EF4-FFF2-40B4-BE49-F238E27FC236}">
                <a16:creationId xmlns:a16="http://schemas.microsoft.com/office/drawing/2014/main" id="{1AA1D613-CAC2-40C0-A166-C960C6887110}"/>
              </a:ext>
            </a:extLst>
          </p:cNvPr>
          <p:cNvSpPr/>
          <p:nvPr/>
        </p:nvSpPr>
        <p:spPr>
          <a:xfrm>
            <a:off x="7772399" y="4685927"/>
            <a:ext cx="1380198" cy="768867"/>
          </a:xfrm>
          <a:prstGeom prst="rect">
            <a:avLst/>
          </a:prstGeom>
          <a:solidFill>
            <a:srgbClr val="FFC000">
              <a:alpha val="8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r>
              <a:rPr lang="en-US" sz="2000" b="1" dirty="0">
                <a:solidFill>
                  <a:schemeClr val="tx1"/>
                </a:solidFill>
              </a:rPr>
              <a:t>140</a:t>
            </a:r>
            <a:r>
              <a:rPr lang="en-US" dirty="0">
                <a:solidFill>
                  <a:schemeClr val="tx1"/>
                </a:solidFill>
              </a:rPr>
              <a:t> Kg/vent</a:t>
            </a:r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Τίτλος 1">
            <a:extLst>
              <a:ext uri="{FF2B5EF4-FFF2-40B4-BE49-F238E27FC236}">
                <a16:creationId xmlns:a16="http://schemas.microsoft.com/office/drawing/2014/main" id="{80C1FD89-B7CB-498F-8C1F-BBC2FC9AE9AD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E55DD62E-0B5A-4362-9690-DF2273F80DB4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370588-9216-606D-0937-BC4C8416AF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81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δάπεδο, παράθυρο, εσωτερικό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8A1F55F9-9005-46DC-9BEE-7BEECEBA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180"/>
          <a:stretch/>
        </p:blipFill>
        <p:spPr>
          <a:xfrm>
            <a:off x="-19477" y="0"/>
            <a:ext cx="9154880" cy="5362574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75E99D80-AF5D-481F-A39D-B9E081AAD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" y="0"/>
            <a:ext cx="9144000" cy="6858000"/>
          </a:xfrm>
          <a:prstGeom prst="rect">
            <a:avLst/>
          </a:prstGeom>
        </p:spPr>
      </p:pic>
      <p:sp>
        <p:nvSpPr>
          <p:cNvPr id="3" name="Τίτλος 3"/>
          <p:cNvSpPr txBox="1">
            <a:spLocks/>
          </p:cNvSpPr>
          <p:nvPr/>
        </p:nvSpPr>
        <p:spPr>
          <a:xfrm>
            <a:off x="885162" y="1403211"/>
            <a:ext cx="8131425" cy="2474460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1900" b="0" dirty="0">
              <a:latin typeface="+mn-lt"/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E58CAD1F-68D9-46E3-A88C-FAFDDB5054FE}"/>
              </a:ext>
            </a:extLst>
          </p:cNvPr>
          <p:cNvSpPr/>
          <p:nvPr/>
        </p:nvSpPr>
        <p:spPr>
          <a:xfrm>
            <a:off x="663782" y="4974001"/>
            <a:ext cx="5493178" cy="160170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5D39E-253E-4DA1-95B9-E26B30959A32}"/>
              </a:ext>
            </a:extLst>
          </p:cNvPr>
          <p:cNvSpPr txBox="1"/>
          <p:nvPr/>
        </p:nvSpPr>
        <p:spPr>
          <a:xfrm>
            <a:off x="885162" y="4974001"/>
            <a:ext cx="506859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r>
              <a:rPr lang="el-GR" sz="2000" b="1" dirty="0">
                <a:latin typeface="+mn-lt"/>
              </a:rPr>
              <a:t>7</a:t>
            </a:r>
            <a:r>
              <a:rPr lang="en-US" sz="2000" b="1" dirty="0">
                <a:latin typeface="+mn-lt"/>
              </a:rPr>
              <a:t>. Enhanced burglar protection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  <a:p>
            <a:pPr marL="800100" lvl="1" indent="-342900" defTabSz="541338" fontAlgn="auto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Quadruple shoot bolts</a:t>
            </a:r>
          </a:p>
          <a:p>
            <a:pPr marL="800100" lvl="1" indent="-342900" defTabSz="541338" fontAlgn="auto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dirty="0">
                <a:latin typeface="+mn-lt"/>
              </a:rPr>
              <a:t>5-point door locking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800100" lvl="1" indent="-342900" defTabSz="541338" fontAlgn="auto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Anti-lift mechanism</a:t>
            </a:r>
          </a:p>
          <a:p>
            <a:pPr marL="800100" lvl="1" indent="-342900" defTabSz="541338" fontAlgn="auto"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sz="2000" dirty="0">
                <a:latin typeface="+mn-lt"/>
              </a:rPr>
              <a:t>Profile robustness</a:t>
            </a:r>
            <a:endParaRPr 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1C06910-ED59-4A73-80DD-C8C9B2C3B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1"/>
          <a:stretch/>
        </p:blipFill>
        <p:spPr>
          <a:xfrm>
            <a:off x="5891237" y="4388001"/>
            <a:ext cx="3261360" cy="2437187"/>
          </a:xfrm>
          <a:prstGeom prst="rect">
            <a:avLst/>
          </a:prstGeom>
        </p:spPr>
      </p:pic>
      <p:sp>
        <p:nvSpPr>
          <p:cNvPr id="13" name="Τίτλος 1">
            <a:extLst>
              <a:ext uri="{FF2B5EF4-FFF2-40B4-BE49-F238E27FC236}">
                <a16:creationId xmlns:a16="http://schemas.microsoft.com/office/drawing/2014/main" id="{CAC3723E-B283-4DB2-BC82-069661D9436A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267529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9E931EAE-99EE-48C3-8650-5FD654CA9E76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29A5FD-ADAB-0A9C-8E3A-EDAA382267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17162" y="117509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67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156292B-0319-46BC-967A-DA9EF606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030" y="1811744"/>
            <a:ext cx="1961558" cy="1323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221D7-3952-495C-BBF8-FD68883E0F86}"/>
              </a:ext>
            </a:extLst>
          </p:cNvPr>
          <p:cNvSpPr txBox="1"/>
          <p:nvPr/>
        </p:nvSpPr>
        <p:spPr>
          <a:xfrm>
            <a:off x="6528217" y="1584630"/>
            <a:ext cx="502170" cy="4871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D43FC560-F93C-4E55-A1C2-48B20F52A3BF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</a:p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Homeowners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6" name="Ευθεία γραμμή σύνδεσης 5">
            <a:extLst>
              <a:ext uri="{FF2B5EF4-FFF2-40B4-BE49-F238E27FC236}">
                <a16:creationId xmlns:a16="http://schemas.microsoft.com/office/drawing/2014/main" id="{57CC40F3-9881-40A2-9272-DBC4DC23A501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EC5B9EB-B690-4FDD-8F01-16669433D553}"/>
              </a:ext>
            </a:extLst>
          </p:cNvPr>
          <p:cNvSpPr txBox="1"/>
          <p:nvPr/>
        </p:nvSpPr>
        <p:spPr>
          <a:xfrm>
            <a:off x="664316" y="2324682"/>
            <a:ext cx="6466914" cy="2461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cs typeface="Times New Roman" panose="02020603050405020304" pitchFamily="18" charset="0"/>
              </a:rPr>
              <a:t>Let natural light flood the space, and maximize outwards visibility (</a:t>
            </a:r>
            <a:r>
              <a:rPr lang="en-US" b="1" dirty="0">
                <a:cs typeface="Times New Roman" panose="02020603050405020304" pitchFamily="18" charset="0"/>
              </a:rPr>
              <a:t>88mm sightline</a:t>
            </a:r>
            <a:r>
              <a:rPr lang="en-US" dirty="0">
                <a:cs typeface="Times New Roman" panose="02020603050405020304" pitchFamily="18" charset="0"/>
              </a:rPr>
              <a:t>, 1.</a:t>
            </a:r>
            <a:r>
              <a:rPr lang="el-GR" dirty="0">
                <a:cs typeface="Times New Roman" panose="02020603050405020304" pitchFamily="18" charset="0"/>
              </a:rPr>
              <a:t>3</a:t>
            </a:r>
            <a:r>
              <a:rPr lang="en-US" dirty="0">
                <a:cs typeface="Times New Roman" panose="02020603050405020304" pitchFamily="18" charset="0"/>
              </a:rPr>
              <a:t>m vent width)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efficiency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cost savings thanks to the high thermal insulation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n-lt"/>
              </a:rPr>
              <a:t>Enhanced </a:t>
            </a:r>
            <a:r>
              <a:rPr lang="en-US" b="1" dirty="0">
                <a:latin typeface="+mn-lt"/>
              </a:rPr>
              <a:t>burglar protection </a:t>
            </a:r>
            <a:r>
              <a:rPr lang="en-US" dirty="0">
                <a:latin typeface="+mn-lt"/>
              </a:rPr>
              <a:t>thanks to the quadruple bolts, the 3-point door locking, the anti-lift mechanism, etc.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Smooth operation and long-lasting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flawless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functionality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9E78C2-A017-79F0-9BA9-884C60BAF7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4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D43E4A5-3BFD-4285-8456-7CDA715CF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959" y="1741150"/>
            <a:ext cx="2092629" cy="1464462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481ECCD8-AA97-4A55-8B94-0A1CA167E72C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</a:p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Architects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A256BD5E-68B2-4B2A-AA51-ECE00F0A279B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FFE770-309A-4FCB-A7A3-38E4B57D8947}"/>
              </a:ext>
            </a:extLst>
          </p:cNvPr>
          <p:cNvSpPr txBox="1"/>
          <p:nvPr/>
        </p:nvSpPr>
        <p:spPr>
          <a:xfrm>
            <a:off x="623645" y="2273453"/>
            <a:ext cx="6091480" cy="3054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aesthetics and the lowest sightline (88mm).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Allow the design of high-performance buildings with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efficient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money saving system.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Enhanced levels of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burglar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robust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constructions, up to 1.3m width or 3m height. 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Wide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variety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solutions &amp; typologies.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Smooth operation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flawless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time.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705A87-0998-69CA-1016-3CF810EF02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079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1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14B9FD7D-8688-4375-9B37-E9143B1A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16" y="1616751"/>
            <a:ext cx="2272452" cy="1573530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DBD8EBE6-963A-4801-BE6B-A466509B4101}"/>
              </a:ext>
            </a:extLst>
          </p:cNvPr>
          <p:cNvSpPr txBox="1">
            <a:spLocks/>
          </p:cNvSpPr>
          <p:nvPr/>
        </p:nvSpPr>
        <p:spPr bwMode="auto">
          <a:xfrm>
            <a:off x="5676223" y="942461"/>
            <a:ext cx="330604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Benefits</a:t>
            </a:r>
          </a:p>
          <a:p>
            <a:pPr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400" b="1" dirty="0">
                <a:solidFill>
                  <a:srgbClr val="FFC000"/>
                </a:solidFill>
                <a:latin typeface="+mn-lt"/>
              </a:rPr>
              <a:t>Fabricators</a:t>
            </a:r>
            <a:endParaRPr lang="en-US" sz="2000" b="1" dirty="0">
              <a:solidFill>
                <a:srgbClr val="FFC000"/>
              </a:solidFill>
              <a:latin typeface="+mn-lt"/>
            </a:endParaRPr>
          </a:p>
        </p:txBody>
      </p: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8D5DF0F5-6E56-4EE2-953F-BD3D31A5670C}"/>
              </a:ext>
            </a:extLst>
          </p:cNvPr>
          <p:cNvCxnSpPr>
            <a:cxnSpLocks/>
          </p:cNvCxnSpPr>
          <p:nvPr/>
        </p:nvCxnSpPr>
        <p:spPr>
          <a:xfrm flipH="1">
            <a:off x="5575961" y="1403211"/>
            <a:ext cx="3559442" cy="5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9B7790-FAD7-46FD-AF33-1F87192FF70D}"/>
              </a:ext>
            </a:extLst>
          </p:cNvPr>
          <p:cNvSpPr txBox="1"/>
          <p:nvPr/>
        </p:nvSpPr>
        <p:spPr>
          <a:xfrm>
            <a:off x="423748" y="1953940"/>
            <a:ext cx="6329477" cy="3852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fabrication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b="0" dirty="0">
                <a:latin typeface="+mn-lt"/>
              </a:rPr>
              <a:t>one single rail profile placed perimetrically, 45° cutting and no need for special machining.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Easy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thanks to adjustable roller-hinges &amp; shooting bolts, </a:t>
            </a:r>
            <a:r>
              <a:rPr lang="en-US" b="0" dirty="0">
                <a:latin typeface="+mn-lt"/>
              </a:rPr>
              <a:t>pre-drilled profiles, very simple frame adjusting.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 slide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operation, thus no particular steel construction is needed which might be the case in top-hung.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 cost and offer estimation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profile pricing €/m).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Opportunity to increase clientele and personal prestige with this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“value for money”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product, ideal for commercial &amp;</a:t>
            </a:r>
            <a:r>
              <a: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residential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7B69ED-302A-C962-7626-8A4C0A2A5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1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δάπεδο, παράθυρο, εσωτερικό, κτίριο&#10;&#10;Περιγραφή που δημιουργήθηκε αυτόματα">
            <a:extLst>
              <a:ext uri="{FF2B5EF4-FFF2-40B4-BE49-F238E27FC236}">
                <a16:creationId xmlns:a16="http://schemas.microsoft.com/office/drawing/2014/main" id="{9F0EE733-ECE8-4DD2-ACA8-D292A1FF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4" r="30462"/>
          <a:stretch/>
        </p:blipFill>
        <p:spPr>
          <a:xfrm>
            <a:off x="5593706" y="0"/>
            <a:ext cx="3550274" cy="3139530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E3A2818-EFA3-42EB-B1DA-8C814758C5B3}"/>
              </a:ext>
            </a:extLst>
          </p:cNvPr>
          <p:cNvSpPr/>
          <p:nvPr/>
        </p:nvSpPr>
        <p:spPr>
          <a:xfrm>
            <a:off x="7165134" y="-22547"/>
            <a:ext cx="1930400" cy="600508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defTabSz="541338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tabLst>
                <a:tab pos="541338" algn="l"/>
              </a:tabLst>
              <a:defRPr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Εικόνα 11" descr="Εικόνα που περιέχει εσωτερικό, δάπεδο, παράθυρ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57363862-6872-4A27-A8BB-F93B0DDA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r="1847" b="-3"/>
          <a:stretch/>
        </p:blipFill>
        <p:spPr>
          <a:xfrm>
            <a:off x="3871538" y="3272588"/>
            <a:ext cx="5272461" cy="3585411"/>
          </a:xfrm>
          <a:prstGeom prst="rect">
            <a:avLst/>
          </a:prstGeom>
        </p:spPr>
      </p:pic>
      <p:pic>
        <p:nvPicPr>
          <p:cNvPr id="14" name="Εικόνα 13" descr="Εικόνα που περιέχει κτίριο, οροφή, έπιπλα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0E5AF93F-0087-4ED5-B287-98237841F6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10" b="3"/>
          <a:stretch/>
        </p:blipFill>
        <p:spPr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3" name="Εικόνα 12" descr="Εικόνα που περιέχει παράθυρο, έπιπλα&#10;&#10;Περιγραφή που δημιουργήθηκε αυτόματα">
            <a:extLst>
              <a:ext uri="{FF2B5EF4-FFF2-40B4-BE49-F238E27FC236}">
                <a16:creationId xmlns:a16="http://schemas.microsoft.com/office/drawing/2014/main" id="{72A37F61-ADAC-4D20-A0F6-91AF43827C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6487" b="5"/>
          <a:stretch/>
        </p:blipFill>
        <p:spPr>
          <a:xfrm>
            <a:off x="20" y="4065775"/>
            <a:ext cx="3750870" cy="2792224"/>
          </a:xfrm>
          <a:prstGeom prst="rect">
            <a:avLst/>
          </a:prstGeom>
        </p:spPr>
      </p:pic>
      <p:sp>
        <p:nvSpPr>
          <p:cNvPr id="3" name="Τίτλος 3"/>
          <p:cNvSpPr txBox="1">
            <a:spLocks/>
          </p:cNvSpPr>
          <p:nvPr/>
        </p:nvSpPr>
        <p:spPr>
          <a:xfrm>
            <a:off x="-2783462" y="3998994"/>
            <a:ext cx="7944705" cy="860263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2" name="Ορθογώνιο 41">
            <a:extLst>
              <a:ext uri="{FF2B5EF4-FFF2-40B4-BE49-F238E27FC236}">
                <a16:creationId xmlns:a16="http://schemas.microsoft.com/office/drawing/2014/main" id="{A12240D5-E00C-4D28-B9B8-77E9AF852AD8}"/>
              </a:ext>
            </a:extLst>
          </p:cNvPr>
          <p:cNvSpPr/>
          <p:nvPr/>
        </p:nvSpPr>
        <p:spPr>
          <a:xfrm>
            <a:off x="3871538" y="3272588"/>
            <a:ext cx="4769144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you for your attention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E850FDB-EC0C-4A9F-987B-0A78C9948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66" y="1000118"/>
            <a:ext cx="9144000" cy="6858014"/>
          </a:xfrm>
          <a:prstGeom prst="rect">
            <a:avLst/>
          </a:prstGeom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54496D-8065-2E30-78C1-938A7DD164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396493" y="12316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 descr="Εικόνα που περιέχει κτίριο, οροφή, έπιπλα, παράθυρο&#10;&#10;Περιγραφή που δημιουργήθηκε αυτόματα">
            <a:extLst>
              <a:ext uri="{FF2B5EF4-FFF2-40B4-BE49-F238E27FC236}">
                <a16:creationId xmlns:a16="http://schemas.microsoft.com/office/drawing/2014/main" id="{B1A912D8-8688-457E-9375-DD66CD143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2370" r="15964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85C01010-2A76-4DC4-9411-A2630D514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016584" cy="685800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999A54AB-5529-49D1-A368-A24ED5512122}"/>
              </a:ext>
            </a:extLst>
          </p:cNvPr>
          <p:cNvSpPr/>
          <p:nvPr/>
        </p:nvSpPr>
        <p:spPr>
          <a:xfrm>
            <a:off x="6317673" y="664902"/>
            <a:ext cx="2817731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fontAlgn="auto"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section</a:t>
            </a:r>
            <a:endParaRPr lang="el-GR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37EF987-5147-D8F1-CA2A-0407207EA8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614628" y="14400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εσωτερικό, δάπεδο, παράθυρο, ο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20BD3220-D568-471D-8CB3-0CD4D439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12596" b="1"/>
          <a:stretch/>
        </p:blipFill>
        <p:spPr>
          <a:xfrm>
            <a:off x="0" y="0"/>
            <a:ext cx="9185175" cy="6858000"/>
          </a:xfrm>
          <a:prstGeom prst="rect">
            <a:avLst/>
          </a:prstGeom>
        </p:spPr>
      </p:pic>
      <p:pic>
        <p:nvPicPr>
          <p:cNvPr id="52" name="Εικόνα 51">
            <a:extLst>
              <a:ext uri="{FF2B5EF4-FFF2-40B4-BE49-F238E27FC236}">
                <a16:creationId xmlns:a16="http://schemas.microsoft.com/office/drawing/2014/main" id="{76349526-C3FD-4950-A7C8-07A445DD8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" y="15586"/>
            <a:ext cx="9180446" cy="6858000"/>
          </a:xfrm>
          <a:prstGeom prst="rect">
            <a:avLst/>
          </a:prstGeom>
        </p:spPr>
      </p:pic>
      <p:sp>
        <p:nvSpPr>
          <p:cNvPr id="4" name="Ρόμβος 3">
            <a:extLst>
              <a:ext uri="{FF2B5EF4-FFF2-40B4-BE49-F238E27FC236}">
                <a16:creationId xmlns:a16="http://schemas.microsoft.com/office/drawing/2014/main" id="{A3358F0A-35FF-4E04-A381-C213168A806B}"/>
              </a:ext>
            </a:extLst>
          </p:cNvPr>
          <p:cNvSpPr/>
          <p:nvPr/>
        </p:nvSpPr>
        <p:spPr>
          <a:xfrm>
            <a:off x="1284082" y="2163012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:a16="http://schemas.microsoft.com/office/drawing/2014/main" id="{B793499B-0EC5-463A-AC93-87CE32BF3DED}"/>
              </a:ext>
            </a:extLst>
          </p:cNvPr>
          <p:cNvCxnSpPr>
            <a:cxnSpLocks/>
          </p:cNvCxnSpPr>
          <p:nvPr/>
        </p:nvCxnSpPr>
        <p:spPr>
          <a:xfrm flipV="1">
            <a:off x="1496519" y="1491709"/>
            <a:ext cx="7621" cy="88751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30F2F7-744A-4AB8-8A5A-3089BCA9E8DB}"/>
              </a:ext>
            </a:extLst>
          </p:cNvPr>
          <p:cNvSpPr txBox="1"/>
          <p:nvPr/>
        </p:nvSpPr>
        <p:spPr>
          <a:xfrm>
            <a:off x="1381065" y="2178324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0621C-9126-4DEB-AA8F-77BFDAE9830C}"/>
              </a:ext>
            </a:extLst>
          </p:cNvPr>
          <p:cNvSpPr txBox="1"/>
          <p:nvPr/>
        </p:nvSpPr>
        <p:spPr>
          <a:xfrm>
            <a:off x="1115522" y="1230099"/>
            <a:ext cx="177919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Sash to sash sightline 88</a:t>
            </a:r>
            <a:r>
              <a:rPr lang="en-US" sz="1400" b="0" dirty="0">
                <a:latin typeface="+mn-lt"/>
              </a:rPr>
              <a:t>mm</a:t>
            </a:r>
          </a:p>
        </p:txBody>
      </p: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DCC42B48-AC12-4C3E-87E7-F63EF731E321}"/>
              </a:ext>
            </a:extLst>
          </p:cNvPr>
          <p:cNvCxnSpPr>
            <a:cxnSpLocks/>
          </p:cNvCxnSpPr>
          <p:nvPr/>
        </p:nvCxnSpPr>
        <p:spPr>
          <a:xfrm>
            <a:off x="272930" y="5168216"/>
            <a:ext cx="0" cy="60069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Ρόμβος 19">
            <a:extLst>
              <a:ext uri="{FF2B5EF4-FFF2-40B4-BE49-F238E27FC236}">
                <a16:creationId xmlns:a16="http://schemas.microsoft.com/office/drawing/2014/main" id="{90A52174-2766-4048-A352-A7B8D6F93320}"/>
              </a:ext>
            </a:extLst>
          </p:cNvPr>
          <p:cNvSpPr/>
          <p:nvPr/>
        </p:nvSpPr>
        <p:spPr>
          <a:xfrm>
            <a:off x="53338" y="4955879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E3EB81-0338-4ECD-8DFB-896140AE0D5D}"/>
              </a:ext>
            </a:extLst>
          </p:cNvPr>
          <p:cNvSpPr txBox="1"/>
          <p:nvPr/>
        </p:nvSpPr>
        <p:spPr>
          <a:xfrm>
            <a:off x="150319" y="4983650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4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73D5-35CC-4ADC-8F93-2AD55CD14D87}"/>
              </a:ext>
            </a:extLst>
          </p:cNvPr>
          <p:cNvSpPr txBox="1"/>
          <p:nvPr/>
        </p:nvSpPr>
        <p:spPr>
          <a:xfrm>
            <a:off x="148013" y="5581471"/>
            <a:ext cx="19350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>
                <a:latin typeface="+mn-lt"/>
              </a:rPr>
              <a:t>Same frame perimetrically (45° cut)</a:t>
            </a:r>
          </a:p>
        </p:txBody>
      </p:sp>
      <p:cxnSp>
        <p:nvCxnSpPr>
          <p:cNvPr id="30" name="Ευθεία γραμμή σύνδεσης 29">
            <a:extLst>
              <a:ext uri="{FF2B5EF4-FFF2-40B4-BE49-F238E27FC236}">
                <a16:creationId xmlns:a16="http://schemas.microsoft.com/office/drawing/2014/main" id="{BA743B1C-1F71-4561-BE2A-99F57C8416FE}"/>
              </a:ext>
            </a:extLst>
          </p:cNvPr>
          <p:cNvCxnSpPr>
            <a:cxnSpLocks/>
          </p:cNvCxnSpPr>
          <p:nvPr/>
        </p:nvCxnSpPr>
        <p:spPr>
          <a:xfrm flipV="1">
            <a:off x="5080766" y="1606792"/>
            <a:ext cx="34494" cy="71276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Ρόμβος 30">
            <a:extLst>
              <a:ext uri="{FF2B5EF4-FFF2-40B4-BE49-F238E27FC236}">
                <a16:creationId xmlns:a16="http://schemas.microsoft.com/office/drawing/2014/main" id="{EA066F8C-1C33-4C62-B8D0-2E5A5F68DC7A}"/>
              </a:ext>
            </a:extLst>
          </p:cNvPr>
          <p:cNvSpPr/>
          <p:nvPr/>
        </p:nvSpPr>
        <p:spPr>
          <a:xfrm>
            <a:off x="4869724" y="2131388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6464DF-3D7C-441F-8253-FC144C740144}"/>
              </a:ext>
            </a:extLst>
          </p:cNvPr>
          <p:cNvSpPr txBox="1"/>
          <p:nvPr/>
        </p:nvSpPr>
        <p:spPr>
          <a:xfrm>
            <a:off x="4962349" y="2170252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5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E77473-1980-4A21-AE01-F5927DDB3D51}"/>
              </a:ext>
            </a:extLst>
          </p:cNvPr>
          <p:cNvSpPr txBox="1"/>
          <p:nvPr/>
        </p:nvSpPr>
        <p:spPr>
          <a:xfrm>
            <a:off x="4278520" y="1271339"/>
            <a:ext cx="197077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>
                <a:latin typeface="+mn-lt"/>
              </a:rPr>
              <a:t>Glazing</a:t>
            </a:r>
            <a:r>
              <a:rPr lang="en-US" sz="1400" dirty="0">
                <a:latin typeface="+mn-lt"/>
              </a:rPr>
              <a:t> width 24-4</a:t>
            </a:r>
            <a:r>
              <a:rPr lang="el-GR" sz="1400" dirty="0">
                <a:latin typeface="+mn-lt"/>
              </a:rPr>
              <a:t>4</a:t>
            </a:r>
            <a:r>
              <a:rPr lang="en-US" sz="1400" dirty="0">
                <a:latin typeface="+mn-lt"/>
              </a:rPr>
              <a:t>mm (</a:t>
            </a:r>
            <a:r>
              <a:rPr lang="en-US" sz="1400" b="0" dirty="0">
                <a:latin typeface="+mn-lt"/>
              </a:rPr>
              <a:t>double &amp; triple</a:t>
            </a:r>
            <a:r>
              <a:rPr lang="en-US" sz="1400" dirty="0">
                <a:latin typeface="+mn-lt"/>
              </a:rPr>
              <a:t>)</a:t>
            </a:r>
          </a:p>
        </p:txBody>
      </p:sp>
      <p:cxnSp>
        <p:nvCxnSpPr>
          <p:cNvPr id="39" name="Ευθεία γραμμή σύνδεσης 38">
            <a:extLst>
              <a:ext uri="{FF2B5EF4-FFF2-40B4-BE49-F238E27FC236}">
                <a16:creationId xmlns:a16="http://schemas.microsoft.com/office/drawing/2014/main" id="{9BD55199-57BE-477A-9898-4C1CFC39E46B}"/>
              </a:ext>
            </a:extLst>
          </p:cNvPr>
          <p:cNvCxnSpPr>
            <a:cxnSpLocks/>
          </p:cNvCxnSpPr>
          <p:nvPr/>
        </p:nvCxnSpPr>
        <p:spPr>
          <a:xfrm flipH="1">
            <a:off x="8360936" y="4737248"/>
            <a:ext cx="1" cy="861935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0" name="Ρόμβος 39">
            <a:extLst>
              <a:ext uri="{FF2B5EF4-FFF2-40B4-BE49-F238E27FC236}">
                <a16:creationId xmlns:a16="http://schemas.microsoft.com/office/drawing/2014/main" id="{B091C41E-BB5C-4D1F-BEB0-C21D8FE62670}"/>
              </a:ext>
            </a:extLst>
          </p:cNvPr>
          <p:cNvSpPr/>
          <p:nvPr/>
        </p:nvSpPr>
        <p:spPr>
          <a:xfrm rot="194453">
            <a:off x="8157738" y="4498088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el-GR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FF938B-1100-48B4-A1BD-DC37D81A9492}"/>
              </a:ext>
            </a:extLst>
          </p:cNvPr>
          <p:cNvSpPr txBox="1"/>
          <p:nvPr/>
        </p:nvSpPr>
        <p:spPr>
          <a:xfrm>
            <a:off x="7006625" y="5461135"/>
            <a:ext cx="21052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>
                <a:latin typeface="+mn-lt"/>
              </a:rPr>
              <a:t>Frame to sash sightline</a:t>
            </a:r>
          </a:p>
          <a:p>
            <a:r>
              <a:rPr lang="en-US" sz="1400" b="0" dirty="0">
                <a:latin typeface="+mn-lt"/>
              </a:rPr>
              <a:t>100mm</a:t>
            </a:r>
          </a:p>
        </p:txBody>
      </p:sp>
      <p:sp>
        <p:nvSpPr>
          <p:cNvPr id="27" name="Ρόμβος 26">
            <a:extLst>
              <a:ext uri="{FF2B5EF4-FFF2-40B4-BE49-F238E27FC236}">
                <a16:creationId xmlns:a16="http://schemas.microsoft.com/office/drawing/2014/main" id="{45F89D6E-0A09-402C-B74F-5A9E2A567D91}"/>
              </a:ext>
            </a:extLst>
          </p:cNvPr>
          <p:cNvSpPr/>
          <p:nvPr/>
        </p:nvSpPr>
        <p:spPr>
          <a:xfrm>
            <a:off x="6839064" y="2314571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8" name="Ευθεία γραμμή σύνδεσης 27">
            <a:extLst>
              <a:ext uri="{FF2B5EF4-FFF2-40B4-BE49-F238E27FC236}">
                <a16:creationId xmlns:a16="http://schemas.microsoft.com/office/drawing/2014/main" id="{3868B083-9997-4270-BF59-DEB1F057617A}"/>
              </a:ext>
            </a:extLst>
          </p:cNvPr>
          <p:cNvCxnSpPr>
            <a:cxnSpLocks/>
          </p:cNvCxnSpPr>
          <p:nvPr/>
        </p:nvCxnSpPr>
        <p:spPr>
          <a:xfrm>
            <a:off x="7043879" y="2547656"/>
            <a:ext cx="812801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FF49107-FBC5-41C2-9765-DB0082B10DDA}"/>
              </a:ext>
            </a:extLst>
          </p:cNvPr>
          <p:cNvSpPr txBox="1"/>
          <p:nvPr/>
        </p:nvSpPr>
        <p:spPr>
          <a:xfrm>
            <a:off x="6928425" y="2330724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E779FE-A451-45F0-BE71-2E0C88EBBAAC}"/>
              </a:ext>
            </a:extLst>
          </p:cNvPr>
          <p:cNvSpPr txBox="1"/>
          <p:nvPr/>
        </p:nvSpPr>
        <p:spPr>
          <a:xfrm>
            <a:off x="7573819" y="2369614"/>
            <a:ext cx="12653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lang="en-US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Sash thickness </a:t>
            </a:r>
          </a:p>
          <a:p>
            <a:pPr lvl="0">
              <a:buClr>
                <a:srgbClr val="FF0000"/>
              </a:buClr>
            </a:pPr>
            <a:r>
              <a:rPr lang="en-US" sz="1400" b="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65mm</a:t>
            </a:r>
            <a:endParaRPr lang="el-GR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746C6724-CCE4-453E-9C59-F99CECD03442}"/>
              </a:ext>
            </a:extLst>
          </p:cNvPr>
          <p:cNvSpPr/>
          <p:nvPr/>
        </p:nvSpPr>
        <p:spPr>
          <a:xfrm>
            <a:off x="5364480" y="630570"/>
            <a:ext cx="3770923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Technical Characteristics </a:t>
            </a:r>
          </a:p>
        </p:txBody>
      </p:sp>
      <p:cxnSp>
        <p:nvCxnSpPr>
          <p:cNvPr id="41" name="Ευθεία γραμμή σύνδεσης 40">
            <a:extLst>
              <a:ext uri="{FF2B5EF4-FFF2-40B4-BE49-F238E27FC236}">
                <a16:creationId xmlns:a16="http://schemas.microsoft.com/office/drawing/2014/main" id="{5F18CD48-4DD9-4AF4-B271-2A89EE032B1A}"/>
              </a:ext>
            </a:extLst>
          </p:cNvPr>
          <p:cNvCxnSpPr>
            <a:cxnSpLocks/>
          </p:cNvCxnSpPr>
          <p:nvPr/>
        </p:nvCxnSpPr>
        <p:spPr>
          <a:xfrm>
            <a:off x="5565164" y="5251509"/>
            <a:ext cx="7621" cy="732793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Ρόμβος 36">
            <a:extLst>
              <a:ext uri="{FF2B5EF4-FFF2-40B4-BE49-F238E27FC236}">
                <a16:creationId xmlns:a16="http://schemas.microsoft.com/office/drawing/2014/main" id="{78DD855E-FCF3-411A-A05F-8A6D420FAA11}"/>
              </a:ext>
            </a:extLst>
          </p:cNvPr>
          <p:cNvSpPr/>
          <p:nvPr/>
        </p:nvSpPr>
        <p:spPr>
          <a:xfrm>
            <a:off x="5360349" y="5034455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A35D21-ECE6-40EC-BA69-9E0DEFD10B96}"/>
              </a:ext>
            </a:extLst>
          </p:cNvPr>
          <p:cNvSpPr txBox="1"/>
          <p:nvPr/>
        </p:nvSpPr>
        <p:spPr>
          <a:xfrm>
            <a:off x="4623182" y="5751524"/>
            <a:ext cx="18992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Bottom-slide operation</a:t>
            </a:r>
            <a:endParaRPr lang="en-US" sz="1400" b="0" dirty="0">
              <a:latin typeface="+mn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609413-7592-4C8E-92A0-F0493F170C19}"/>
              </a:ext>
            </a:extLst>
          </p:cNvPr>
          <p:cNvSpPr txBox="1"/>
          <p:nvPr/>
        </p:nvSpPr>
        <p:spPr>
          <a:xfrm>
            <a:off x="5449710" y="5050608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6" name="Ρόμβος 45">
            <a:extLst>
              <a:ext uri="{FF2B5EF4-FFF2-40B4-BE49-F238E27FC236}">
                <a16:creationId xmlns:a16="http://schemas.microsoft.com/office/drawing/2014/main" id="{EC376CA6-9525-4B4B-8792-F92A2BC88C2D}"/>
              </a:ext>
            </a:extLst>
          </p:cNvPr>
          <p:cNvSpPr/>
          <p:nvPr/>
        </p:nvSpPr>
        <p:spPr>
          <a:xfrm>
            <a:off x="804295" y="3166071"/>
            <a:ext cx="424873" cy="434109"/>
          </a:xfrm>
          <a:prstGeom prst="diamon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7" name="Ευθεία γραμμή σύνδεσης 46">
            <a:extLst>
              <a:ext uri="{FF2B5EF4-FFF2-40B4-BE49-F238E27FC236}">
                <a16:creationId xmlns:a16="http://schemas.microsoft.com/office/drawing/2014/main" id="{342D9A75-B31F-412B-945A-942826925E3B}"/>
              </a:ext>
            </a:extLst>
          </p:cNvPr>
          <p:cNvCxnSpPr>
            <a:cxnSpLocks/>
          </p:cNvCxnSpPr>
          <p:nvPr/>
        </p:nvCxnSpPr>
        <p:spPr>
          <a:xfrm>
            <a:off x="1009112" y="3366890"/>
            <a:ext cx="812801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11D7DE5-18AE-497A-9FEB-021D511F29CF}"/>
              </a:ext>
            </a:extLst>
          </p:cNvPr>
          <p:cNvSpPr txBox="1"/>
          <p:nvPr/>
        </p:nvSpPr>
        <p:spPr>
          <a:xfrm>
            <a:off x="893656" y="3182224"/>
            <a:ext cx="23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7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453555-9A8B-41FB-84C6-4FB1B097C813}"/>
              </a:ext>
            </a:extLst>
          </p:cNvPr>
          <p:cNvSpPr txBox="1"/>
          <p:nvPr/>
        </p:nvSpPr>
        <p:spPr>
          <a:xfrm>
            <a:off x="1626479" y="3028336"/>
            <a:ext cx="2554996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1400" dirty="0"/>
              <a:t>Max weight: 140 Kg/vent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</a:pPr>
            <a:r>
              <a:rPr lang="en-US" sz="1400" dirty="0"/>
              <a:t>Max dimensions, e.g. 1.0x2.8m</a:t>
            </a: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1EA4A2-89E4-FE37-2C2E-3EB10A4DEE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 animBg="1"/>
      <p:bldP spid="20" grpId="0" animBg="1"/>
      <p:bldP spid="21" grpId="0"/>
      <p:bldP spid="24" grpId="0" animBg="1"/>
      <p:bldP spid="31" grpId="0" animBg="1"/>
      <p:bldP spid="32" grpId="0"/>
      <p:bldP spid="33" grpId="0" animBg="1"/>
      <p:bldP spid="40" grpId="0" animBg="1"/>
      <p:bldP spid="42" grpId="0" animBg="1"/>
      <p:bldP spid="27" grpId="0" animBg="1"/>
      <p:bldP spid="34" grpId="0"/>
      <p:bldP spid="35" grpId="0" animBg="1"/>
      <p:bldP spid="37" grpId="0" animBg="1"/>
      <p:bldP spid="45" grpId="0" animBg="1"/>
      <p:bldP spid="44" grpId="0"/>
      <p:bldP spid="46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εσωτερικό, οροφή, κτίριο, δωμάτιο&#10;&#10;Περιγραφή που δημιουργήθηκε αυτόματα">
            <a:extLst>
              <a:ext uri="{FF2B5EF4-FFF2-40B4-BE49-F238E27FC236}">
                <a16:creationId xmlns:a16="http://schemas.microsoft.com/office/drawing/2014/main" id="{3884B1F5-9274-4756-9732-CCAB5BA11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" r="22823"/>
          <a:stretch/>
        </p:blipFill>
        <p:spPr>
          <a:xfrm flipH="1">
            <a:off x="-4267" y="0"/>
            <a:ext cx="9144000" cy="685800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36D4BD5-F120-4CB7-A917-1CDC65E16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" y="0"/>
            <a:ext cx="9144000" cy="6858014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589491C-667A-4EBD-8DCA-D416D435BC9F}"/>
              </a:ext>
            </a:extLst>
          </p:cNvPr>
          <p:cNvSpPr/>
          <p:nvPr/>
        </p:nvSpPr>
        <p:spPr>
          <a:xfrm>
            <a:off x="5137547" y="4105274"/>
            <a:ext cx="3826324" cy="2571245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Θέση κειμένου 6">
            <a:extLst>
              <a:ext uri="{FF2B5EF4-FFF2-40B4-BE49-F238E27FC236}">
                <a16:creationId xmlns:a16="http://schemas.microsoft.com/office/drawing/2014/main" id="{FACC8606-C03A-400C-9A0A-47D91E430B40}"/>
              </a:ext>
            </a:extLst>
          </p:cNvPr>
          <p:cNvSpPr txBox="1">
            <a:spLocks/>
          </p:cNvSpPr>
          <p:nvPr/>
        </p:nvSpPr>
        <p:spPr>
          <a:xfrm>
            <a:off x="5313409" y="4250514"/>
            <a:ext cx="3826324" cy="2698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Inwards / outwards</a:t>
            </a:r>
            <a:r>
              <a:rPr lang="el-GR" sz="2000" dirty="0"/>
              <a:t> </a:t>
            </a:r>
            <a:r>
              <a:rPr lang="en-US" sz="2000" dirty="0"/>
              <a:t>opening</a:t>
            </a:r>
            <a:endParaRPr lang="el-GR" sz="2000" dirty="0"/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Odd / even numbers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n+0 	e.g. 3+0, 2+0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n+1 	e.g. 3+1, </a:t>
            </a:r>
            <a:r>
              <a:rPr lang="el-GR" sz="1800" dirty="0"/>
              <a:t>2+1</a:t>
            </a:r>
            <a:endParaRPr lang="en-US" sz="18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800" dirty="0" err="1"/>
              <a:t>n+m</a:t>
            </a:r>
            <a:r>
              <a:rPr lang="en-US" sz="1800" dirty="0"/>
              <a:t> 	e.g. </a:t>
            </a:r>
            <a:r>
              <a:rPr lang="el-GR" sz="1800" dirty="0"/>
              <a:t>7</a:t>
            </a:r>
            <a:r>
              <a:rPr lang="en-US" sz="1800" dirty="0"/>
              <a:t>+</a:t>
            </a:r>
            <a:r>
              <a:rPr lang="el-GR" sz="1800" dirty="0"/>
              <a:t>3, 4+4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Corner construction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CF2533E8-5080-4D40-B8F4-17E0B04A2F80}"/>
              </a:ext>
            </a:extLst>
          </p:cNvPr>
          <p:cNvSpPr/>
          <p:nvPr/>
        </p:nvSpPr>
        <p:spPr>
          <a:xfrm>
            <a:off x="7094384" y="747545"/>
            <a:ext cx="2053883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Typologies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A7A1C6-7EA2-C914-88FA-94CAA2FA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94908" y="147566"/>
            <a:ext cx="1352939" cy="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61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545AEB9-7DCD-4E3E-B438-A66E55D7D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5378686D-D8B1-4AAC-A267-BD13F13BC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6F9269B5-3A8F-4A33-A773-7952609B3DE7}"/>
              </a:ext>
            </a:extLst>
          </p:cNvPr>
          <p:cNvGrpSpPr/>
          <p:nvPr/>
        </p:nvGrpSpPr>
        <p:grpSpPr>
          <a:xfrm>
            <a:off x="1903357" y="965546"/>
            <a:ext cx="1062184" cy="434109"/>
            <a:chOff x="2793998" y="5024459"/>
            <a:chExt cx="1062184" cy="434109"/>
          </a:xfrm>
        </p:grpSpPr>
        <p:cxnSp>
          <p:nvCxnSpPr>
            <p:cNvPr id="27" name="Ευθεία γραμμή σύνδεσης 26">
              <a:extLst>
                <a:ext uri="{FF2B5EF4-FFF2-40B4-BE49-F238E27FC236}">
                  <a16:creationId xmlns:a16="http://schemas.microsoft.com/office/drawing/2014/main" id="{524A9494-BFA4-4183-99D9-AB5667C01BFF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8" name="Ρόμβος 27">
              <a:extLst>
                <a:ext uri="{FF2B5EF4-FFF2-40B4-BE49-F238E27FC236}">
                  <a16:creationId xmlns:a16="http://schemas.microsoft.com/office/drawing/2014/main" id="{6E9125CE-F7B3-423A-8A34-272C20575DF8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D3FF015-C50F-41F0-8D59-C6E51976AF38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92C6A36-847D-4F2E-B38E-C1EC82979034}"/>
              </a:ext>
            </a:extLst>
          </p:cNvPr>
          <p:cNvSpPr txBox="1"/>
          <p:nvPr/>
        </p:nvSpPr>
        <p:spPr>
          <a:xfrm>
            <a:off x="2593546" y="924152"/>
            <a:ext cx="14759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1600" b="0" dirty="0">
                <a:latin typeface="+mn-lt"/>
              </a:rPr>
              <a:t>Robust hinges</a:t>
            </a:r>
          </a:p>
        </p:txBody>
      </p:sp>
      <p:grpSp>
        <p:nvGrpSpPr>
          <p:cNvPr id="31" name="Ομάδα 30">
            <a:extLst>
              <a:ext uri="{FF2B5EF4-FFF2-40B4-BE49-F238E27FC236}">
                <a16:creationId xmlns:a16="http://schemas.microsoft.com/office/drawing/2014/main" id="{09EC031A-4E5C-4F29-953F-B07967C9EC41}"/>
              </a:ext>
            </a:extLst>
          </p:cNvPr>
          <p:cNvGrpSpPr/>
          <p:nvPr/>
        </p:nvGrpSpPr>
        <p:grpSpPr>
          <a:xfrm flipH="1">
            <a:off x="3018337" y="5181951"/>
            <a:ext cx="1156743" cy="434109"/>
            <a:chOff x="2793998" y="5024459"/>
            <a:chExt cx="1062184" cy="434109"/>
          </a:xfrm>
        </p:grpSpPr>
        <p:cxnSp>
          <p:nvCxnSpPr>
            <p:cNvPr id="32" name="Ευθεία γραμμή σύνδεσης 31">
              <a:extLst>
                <a:ext uri="{FF2B5EF4-FFF2-40B4-BE49-F238E27FC236}">
                  <a16:creationId xmlns:a16="http://schemas.microsoft.com/office/drawing/2014/main" id="{BDF8DA3D-C44D-48F0-A39E-F89F4BBF6925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Ρόμβος 32">
              <a:extLst>
                <a:ext uri="{FF2B5EF4-FFF2-40B4-BE49-F238E27FC236}">
                  <a16:creationId xmlns:a16="http://schemas.microsoft.com/office/drawing/2014/main" id="{94369F81-59B0-45D9-8B8F-9791764EB0A6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A68F777-FD8D-4312-9487-BD4236C23772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B9A6DC4-C108-499E-BB12-4F2161D0978B}"/>
              </a:ext>
            </a:extLst>
          </p:cNvPr>
          <p:cNvSpPr txBox="1"/>
          <p:nvPr/>
        </p:nvSpPr>
        <p:spPr>
          <a:xfrm>
            <a:off x="540703" y="4814231"/>
            <a:ext cx="2734174" cy="153888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Clr>
                <a:srgbClr val="FFC000"/>
              </a:buClr>
              <a:defRPr/>
            </a:pPr>
            <a:r>
              <a:rPr lang="en-US" sz="1600" b="0" dirty="0">
                <a:latin typeface="+mn-lt"/>
              </a:rPr>
              <a:t>Special </a:t>
            </a:r>
            <a:r>
              <a:rPr lang="en-US" sz="1600" dirty="0">
                <a:latin typeface="+mn-lt"/>
              </a:rPr>
              <a:t>roller-hinges (odd)</a:t>
            </a: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>
                <a:latin typeface="+mn-lt"/>
              </a:rPr>
              <a:t>4 rollers</a:t>
            </a: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>
                <a:latin typeface="+mn-lt"/>
              </a:rPr>
              <a:t>up to 140 Kg per vent</a:t>
            </a:r>
          </a:p>
          <a:p>
            <a:pPr marL="266700" fontAlgn="auto">
              <a:spcAft>
                <a:spcPts val="0"/>
              </a:spcAft>
              <a:buClr>
                <a:srgbClr val="FFC000"/>
              </a:buClr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(95 per bearing/roller)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>
                <a:latin typeface="+mn-lt"/>
              </a:rPr>
              <a:t>adjustable at installation</a:t>
            </a: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>
                <a:latin typeface="+mn-lt"/>
              </a:rPr>
              <a:t>rust-free / anti-lift</a:t>
            </a:r>
          </a:p>
        </p:txBody>
      </p:sp>
      <p:grpSp>
        <p:nvGrpSpPr>
          <p:cNvPr id="36" name="Ομάδα 35">
            <a:extLst>
              <a:ext uri="{FF2B5EF4-FFF2-40B4-BE49-F238E27FC236}">
                <a16:creationId xmlns:a16="http://schemas.microsoft.com/office/drawing/2014/main" id="{8ACD4E3F-3F25-4E55-9268-A5F1D3C7C6B7}"/>
              </a:ext>
            </a:extLst>
          </p:cNvPr>
          <p:cNvGrpSpPr/>
          <p:nvPr/>
        </p:nvGrpSpPr>
        <p:grpSpPr>
          <a:xfrm>
            <a:off x="5500987" y="5805745"/>
            <a:ext cx="1062184" cy="434109"/>
            <a:chOff x="2793998" y="5024459"/>
            <a:chExt cx="1062184" cy="434109"/>
          </a:xfrm>
        </p:grpSpPr>
        <p:cxnSp>
          <p:nvCxnSpPr>
            <p:cNvPr id="37" name="Ευθεία γραμμή σύνδεσης 36">
              <a:extLst>
                <a:ext uri="{FF2B5EF4-FFF2-40B4-BE49-F238E27FC236}">
                  <a16:creationId xmlns:a16="http://schemas.microsoft.com/office/drawing/2014/main" id="{8A5947C8-33AD-4922-AE40-42A4A837506C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8" name="Ρόμβος 37">
              <a:extLst>
                <a:ext uri="{FF2B5EF4-FFF2-40B4-BE49-F238E27FC236}">
                  <a16:creationId xmlns:a16="http://schemas.microsoft.com/office/drawing/2014/main" id="{A2BB4A55-8B06-481C-9D25-8EF728B97FDA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4462942-64D8-401D-8FC6-0CA8CFA4109A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43708E9-DF65-4629-8E7F-2E2498BDF938}"/>
              </a:ext>
            </a:extLst>
          </p:cNvPr>
          <p:cNvSpPr txBox="1"/>
          <p:nvPr/>
        </p:nvSpPr>
        <p:spPr>
          <a:xfrm>
            <a:off x="6219693" y="5846805"/>
            <a:ext cx="15720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Solid inox rails</a:t>
            </a:r>
          </a:p>
        </p:txBody>
      </p:sp>
      <p:sp>
        <p:nvSpPr>
          <p:cNvPr id="11" name="Τίτλος 3">
            <a:extLst>
              <a:ext uri="{FF2B5EF4-FFF2-40B4-BE49-F238E27FC236}">
                <a16:creationId xmlns:a16="http://schemas.microsoft.com/office/drawing/2014/main" id="{B370DB83-781A-4CFD-9F86-D3FFC0AEA4BA}"/>
              </a:ext>
            </a:extLst>
          </p:cNvPr>
          <p:cNvSpPr txBox="1">
            <a:spLocks/>
          </p:cNvSpPr>
          <p:nvPr/>
        </p:nvSpPr>
        <p:spPr>
          <a:xfrm>
            <a:off x="-322247" y="4766514"/>
            <a:ext cx="2903078" cy="1698574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1700" b="0" dirty="0">
              <a:latin typeface="+mn-lt"/>
            </a:endParaRPr>
          </a:p>
        </p:txBody>
      </p:sp>
      <p:sp>
        <p:nvSpPr>
          <p:cNvPr id="23" name="Ορθογώνιο 22">
            <a:extLst>
              <a:ext uri="{FF2B5EF4-FFF2-40B4-BE49-F238E27FC236}">
                <a16:creationId xmlns:a16="http://schemas.microsoft.com/office/drawing/2014/main" id="{D1D55386-83D1-4C3E-8DC2-7218386B607B}"/>
              </a:ext>
            </a:extLst>
          </p:cNvPr>
          <p:cNvSpPr/>
          <p:nvPr/>
        </p:nvSpPr>
        <p:spPr>
          <a:xfrm>
            <a:off x="7130473" y="637122"/>
            <a:ext cx="2026254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Accessories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2" name="Ομάδα 21">
            <a:extLst>
              <a:ext uri="{FF2B5EF4-FFF2-40B4-BE49-F238E27FC236}">
                <a16:creationId xmlns:a16="http://schemas.microsoft.com/office/drawing/2014/main" id="{83ABE0E9-A374-4865-A889-0A79FEC5401B}"/>
              </a:ext>
            </a:extLst>
          </p:cNvPr>
          <p:cNvGrpSpPr/>
          <p:nvPr/>
        </p:nvGrpSpPr>
        <p:grpSpPr>
          <a:xfrm>
            <a:off x="5320012" y="4619282"/>
            <a:ext cx="1062184" cy="434109"/>
            <a:chOff x="2793998" y="5024459"/>
            <a:chExt cx="1062184" cy="434109"/>
          </a:xfrm>
        </p:grpSpPr>
        <p:cxnSp>
          <p:nvCxnSpPr>
            <p:cNvPr id="25" name="Ευθεία γραμμή σύνδεσης 24">
              <a:extLst>
                <a:ext uri="{FF2B5EF4-FFF2-40B4-BE49-F238E27FC236}">
                  <a16:creationId xmlns:a16="http://schemas.microsoft.com/office/drawing/2014/main" id="{6F231B49-F081-477B-B90F-EA7C43829D3B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Ρόμβος 40">
              <a:extLst>
                <a:ext uri="{FF2B5EF4-FFF2-40B4-BE49-F238E27FC236}">
                  <a16:creationId xmlns:a16="http://schemas.microsoft.com/office/drawing/2014/main" id="{A31A5B90-D0D9-4BC3-B2F8-0B4501D77222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89C5FD-11B1-495A-86B9-E14065E6B126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4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F1556ED-1859-46CC-9393-12724CAD5FBF}"/>
              </a:ext>
            </a:extLst>
          </p:cNvPr>
          <p:cNvSpPr txBox="1"/>
          <p:nvPr/>
        </p:nvSpPr>
        <p:spPr>
          <a:xfrm>
            <a:off x="6038718" y="4660342"/>
            <a:ext cx="281031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Foam insulating materials</a:t>
            </a:r>
            <a:endParaRPr lang="en-US" sz="1500" b="0" dirty="0">
              <a:latin typeface="+mn-lt"/>
            </a:endParaRPr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E217419-3620-B167-BBB4-F76EFE5302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71648" y="93900"/>
            <a:ext cx="1352939" cy="4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2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FBED83-5DAE-8238-9ED2-77C02EA8D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8877300" cy="6858000"/>
          </a:xfrm>
          <a:prstGeom prst="rect">
            <a:avLst/>
          </a:prstGeom>
        </p:spPr>
      </p:pic>
      <p:pic>
        <p:nvPicPr>
          <p:cNvPr id="14" name="Εικόνα 51">
            <a:extLst>
              <a:ext uri="{FF2B5EF4-FFF2-40B4-BE49-F238E27FC236}">
                <a16:creationId xmlns:a16="http://schemas.microsoft.com/office/drawing/2014/main" id="{59EDBAFE-71BF-A5DB-34DE-969B33876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9" y="0"/>
            <a:ext cx="9180446" cy="6858000"/>
          </a:xfrm>
          <a:prstGeom prst="rect">
            <a:avLst/>
          </a:prstGeom>
        </p:spPr>
      </p:pic>
      <p:sp>
        <p:nvSpPr>
          <p:cNvPr id="4" name="Ορθογώνιο 22">
            <a:extLst>
              <a:ext uri="{FF2B5EF4-FFF2-40B4-BE49-F238E27FC236}">
                <a16:creationId xmlns:a16="http://schemas.microsoft.com/office/drawing/2014/main" id="{337BD7C9-F0A9-05A5-847F-0731FB821993}"/>
              </a:ext>
            </a:extLst>
          </p:cNvPr>
          <p:cNvSpPr/>
          <p:nvPr/>
        </p:nvSpPr>
        <p:spPr>
          <a:xfrm>
            <a:off x="7130473" y="637122"/>
            <a:ext cx="2026254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Accessories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7" name="Ομάδα 25">
            <a:extLst>
              <a:ext uri="{FF2B5EF4-FFF2-40B4-BE49-F238E27FC236}">
                <a16:creationId xmlns:a16="http://schemas.microsoft.com/office/drawing/2014/main" id="{74CDCE46-B18D-C195-F261-2BB4731A924C}"/>
              </a:ext>
            </a:extLst>
          </p:cNvPr>
          <p:cNvGrpSpPr/>
          <p:nvPr/>
        </p:nvGrpSpPr>
        <p:grpSpPr>
          <a:xfrm>
            <a:off x="2296065" y="4404054"/>
            <a:ext cx="2131706" cy="434109"/>
            <a:chOff x="1319017" y="5024459"/>
            <a:chExt cx="1899854" cy="434109"/>
          </a:xfrm>
        </p:grpSpPr>
        <p:cxnSp>
          <p:nvCxnSpPr>
            <p:cNvPr id="24" name="Ευθεία γραμμή σύνδεσης 26">
              <a:extLst>
                <a:ext uri="{FF2B5EF4-FFF2-40B4-BE49-F238E27FC236}">
                  <a16:creationId xmlns:a16="http://schemas.microsoft.com/office/drawing/2014/main" id="{A0842E57-FCF4-39E4-F3FA-DAF067CA79B3}"/>
                </a:ext>
              </a:extLst>
            </p:cNvPr>
            <p:cNvCxnSpPr>
              <a:cxnSpLocks/>
            </p:cNvCxnSpPr>
            <p:nvPr/>
          </p:nvCxnSpPr>
          <p:spPr>
            <a:xfrm>
              <a:off x="1319017" y="5256414"/>
              <a:ext cx="1571962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Ρόμβος 27">
              <a:extLst>
                <a:ext uri="{FF2B5EF4-FFF2-40B4-BE49-F238E27FC236}">
                  <a16:creationId xmlns:a16="http://schemas.microsoft.com/office/drawing/2014/main" id="{FB6A2799-7C6A-EDE1-8BB5-22A0CBAA50F8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556A41-1ED2-191A-E1A2-C1FAC4CD3226}"/>
                </a:ext>
              </a:extLst>
            </p:cNvPr>
            <p:cNvSpPr txBox="1"/>
            <p:nvPr/>
          </p:nvSpPr>
          <p:spPr>
            <a:xfrm>
              <a:off x="2890979" y="5056847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D7507A-219A-CD61-D406-287E9717EFD3}"/>
              </a:ext>
            </a:extLst>
          </p:cNvPr>
          <p:cNvSpPr txBox="1"/>
          <p:nvPr/>
        </p:nvSpPr>
        <p:spPr>
          <a:xfrm>
            <a:off x="460402" y="4436442"/>
            <a:ext cx="183566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Various caps  </a:t>
            </a:r>
            <a:endParaRPr lang="en-US" sz="1500" b="0" dirty="0">
              <a:latin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D5ED0D-8984-8BBE-E02A-6679B6870CDD}"/>
              </a:ext>
            </a:extLst>
          </p:cNvPr>
          <p:cNvSpPr txBox="1"/>
          <p:nvPr/>
        </p:nvSpPr>
        <p:spPr>
          <a:xfrm>
            <a:off x="447675" y="5147400"/>
            <a:ext cx="272809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buClr>
                <a:srgbClr val="FFC000"/>
              </a:buClr>
              <a:defRPr/>
            </a:pPr>
            <a:r>
              <a:rPr lang="en-US" sz="1600" b="0" dirty="0">
                <a:latin typeface="+mn-lt"/>
              </a:rPr>
              <a:t>Special </a:t>
            </a:r>
            <a:r>
              <a:rPr lang="en-US" sz="1600" dirty="0">
                <a:latin typeface="+mn-lt"/>
              </a:rPr>
              <a:t>roller-hinges (even)</a:t>
            </a: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/>
              <a:t>2 rollers </a:t>
            </a:r>
          </a:p>
          <a:p>
            <a:pPr marL="285750" indent="-285750" fontAlgn="auto">
              <a:spcAft>
                <a:spcPts val="0"/>
              </a:spcAft>
              <a:buClr>
                <a:srgbClr val="FFC000"/>
              </a:buClr>
              <a:buFontTx/>
              <a:buChar char="-"/>
              <a:defRPr/>
            </a:pPr>
            <a:r>
              <a:rPr lang="en-US" sz="1600" dirty="0">
                <a:latin typeface="+mn-lt"/>
              </a:rPr>
              <a:t>up to </a:t>
            </a:r>
            <a:r>
              <a:rPr lang="el-GR" sz="1600" dirty="0">
                <a:latin typeface="+mn-lt"/>
              </a:rPr>
              <a:t>14</a:t>
            </a:r>
            <a:r>
              <a:rPr lang="en-US" sz="1600" dirty="0">
                <a:latin typeface="+mn-lt"/>
              </a:rPr>
              <a:t>0 Kg per vent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1" name="Ευθεία γραμμή σύνδεσης 31">
            <a:extLst>
              <a:ext uri="{FF2B5EF4-FFF2-40B4-BE49-F238E27FC236}">
                <a16:creationId xmlns:a16="http://schemas.microsoft.com/office/drawing/2014/main" id="{208B2576-AEE7-2C01-BC24-C56B61875973}"/>
              </a:ext>
            </a:extLst>
          </p:cNvPr>
          <p:cNvCxnSpPr>
            <a:cxnSpLocks/>
          </p:cNvCxnSpPr>
          <p:nvPr/>
        </p:nvCxnSpPr>
        <p:spPr>
          <a:xfrm flipH="1">
            <a:off x="3175769" y="5664636"/>
            <a:ext cx="1000066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502881A-B2B1-0F98-9B97-0D698F96E184}"/>
              </a:ext>
            </a:extLst>
          </p:cNvPr>
          <p:cNvSpPr txBox="1"/>
          <p:nvPr/>
        </p:nvSpPr>
        <p:spPr>
          <a:xfrm>
            <a:off x="6704730" y="1554548"/>
            <a:ext cx="1470617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EPDM</a:t>
            </a:r>
            <a:r>
              <a:rPr lang="en-US" sz="1600" dirty="0"/>
              <a:t> </a:t>
            </a:r>
            <a:r>
              <a:rPr lang="en-US" sz="1600" b="0" dirty="0">
                <a:latin typeface="+mn-lt"/>
              </a:rPr>
              <a:t>gaskets</a:t>
            </a:r>
          </a:p>
        </p:txBody>
      </p:sp>
      <p:grpSp>
        <p:nvGrpSpPr>
          <p:cNvPr id="35" name="Ομάδα 24">
            <a:extLst>
              <a:ext uri="{FF2B5EF4-FFF2-40B4-BE49-F238E27FC236}">
                <a16:creationId xmlns:a16="http://schemas.microsoft.com/office/drawing/2014/main" id="{DA782BAF-983C-6FEB-51C2-611D59236DFF}"/>
              </a:ext>
            </a:extLst>
          </p:cNvPr>
          <p:cNvGrpSpPr/>
          <p:nvPr/>
        </p:nvGrpSpPr>
        <p:grpSpPr>
          <a:xfrm rot="10800000">
            <a:off x="5622796" y="1545557"/>
            <a:ext cx="1081934" cy="434109"/>
            <a:chOff x="2067239" y="5043112"/>
            <a:chExt cx="1068092" cy="434109"/>
          </a:xfrm>
        </p:grpSpPr>
        <p:cxnSp>
          <p:nvCxnSpPr>
            <p:cNvPr id="36" name="Ευθεία γραμμή σύνδεσης 25">
              <a:extLst>
                <a:ext uri="{FF2B5EF4-FFF2-40B4-BE49-F238E27FC236}">
                  <a16:creationId xmlns:a16="http://schemas.microsoft.com/office/drawing/2014/main" id="{58EBD830-4FC3-1CC9-F383-9BFCBA0D165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067239" y="5260166"/>
              <a:ext cx="630492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7" name="Ρόμβος 26">
              <a:extLst>
                <a:ext uri="{FF2B5EF4-FFF2-40B4-BE49-F238E27FC236}">
                  <a16:creationId xmlns:a16="http://schemas.microsoft.com/office/drawing/2014/main" id="{407939B6-C197-4E7E-EC9B-7AE485426E28}"/>
                </a:ext>
              </a:extLst>
            </p:cNvPr>
            <p:cNvSpPr/>
            <p:nvPr/>
          </p:nvSpPr>
          <p:spPr>
            <a:xfrm>
              <a:off x="2710458" y="5043112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601230-3384-A200-11FF-0AE12F0B74AD}"/>
                </a:ext>
              </a:extLst>
            </p:cNvPr>
            <p:cNvSpPr txBox="1"/>
            <p:nvPr/>
          </p:nvSpPr>
          <p:spPr>
            <a:xfrm rot="10591781">
              <a:off x="2816954" y="5075501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Ομάδα 24">
            <a:extLst>
              <a:ext uri="{FF2B5EF4-FFF2-40B4-BE49-F238E27FC236}">
                <a16:creationId xmlns:a16="http://schemas.microsoft.com/office/drawing/2014/main" id="{24A92676-621C-6B00-619F-EC53AFA7921A}"/>
              </a:ext>
            </a:extLst>
          </p:cNvPr>
          <p:cNvGrpSpPr/>
          <p:nvPr/>
        </p:nvGrpSpPr>
        <p:grpSpPr>
          <a:xfrm rot="10800000">
            <a:off x="6002341" y="3742278"/>
            <a:ext cx="919418" cy="434109"/>
            <a:chOff x="1975222" y="3747422"/>
            <a:chExt cx="919418" cy="434109"/>
          </a:xfrm>
        </p:grpSpPr>
        <p:cxnSp>
          <p:nvCxnSpPr>
            <p:cNvPr id="8" name="Ευθεία γραμμή σύνδεσης 25">
              <a:extLst>
                <a:ext uri="{FF2B5EF4-FFF2-40B4-BE49-F238E27FC236}">
                  <a16:creationId xmlns:a16="http://schemas.microsoft.com/office/drawing/2014/main" id="{E1970DD8-3FCE-982B-10D2-69BCB169117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975222" y="3964476"/>
              <a:ext cx="481817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9" name="Ρόμβος 26">
              <a:extLst>
                <a:ext uri="{FF2B5EF4-FFF2-40B4-BE49-F238E27FC236}">
                  <a16:creationId xmlns:a16="http://schemas.microsoft.com/office/drawing/2014/main" id="{CDD5780D-26DE-30D1-1D99-EBE718B85C4B}"/>
                </a:ext>
              </a:extLst>
            </p:cNvPr>
            <p:cNvSpPr/>
            <p:nvPr/>
          </p:nvSpPr>
          <p:spPr>
            <a:xfrm>
              <a:off x="2469767" y="3747422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736EE9-A164-BAB7-7598-F5585538411F}"/>
                </a:ext>
              </a:extLst>
            </p:cNvPr>
            <p:cNvSpPr txBox="1"/>
            <p:nvPr/>
          </p:nvSpPr>
          <p:spPr>
            <a:xfrm rot="10591781">
              <a:off x="2569145" y="377981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14244E5-017E-ED68-3FEA-F5D55747AC25}"/>
              </a:ext>
            </a:extLst>
          </p:cNvPr>
          <p:cNvSpPr txBox="1"/>
          <p:nvPr/>
        </p:nvSpPr>
        <p:spPr>
          <a:xfrm>
            <a:off x="6629222" y="3666946"/>
            <a:ext cx="206710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Special gasket fitting integrated with roller-hinge</a:t>
            </a:r>
          </a:p>
        </p:txBody>
      </p:sp>
      <p:grpSp>
        <p:nvGrpSpPr>
          <p:cNvPr id="21" name="Ομάδα 24">
            <a:extLst>
              <a:ext uri="{FF2B5EF4-FFF2-40B4-BE49-F238E27FC236}">
                <a16:creationId xmlns:a16="http://schemas.microsoft.com/office/drawing/2014/main" id="{B09DBDC2-F9E0-8AFE-27C4-745EAEA3594B}"/>
              </a:ext>
            </a:extLst>
          </p:cNvPr>
          <p:cNvGrpSpPr/>
          <p:nvPr/>
        </p:nvGrpSpPr>
        <p:grpSpPr>
          <a:xfrm rot="10800000">
            <a:off x="4175834" y="5447580"/>
            <a:ext cx="424873" cy="434109"/>
            <a:chOff x="2469767" y="3747422"/>
            <a:chExt cx="424873" cy="434109"/>
          </a:xfrm>
        </p:grpSpPr>
        <p:sp>
          <p:nvSpPr>
            <p:cNvPr id="23" name="Ρόμβος 26">
              <a:extLst>
                <a:ext uri="{FF2B5EF4-FFF2-40B4-BE49-F238E27FC236}">
                  <a16:creationId xmlns:a16="http://schemas.microsoft.com/office/drawing/2014/main" id="{FB85AF7E-7BBC-6875-4787-E8ACCFE45BF8}"/>
                </a:ext>
              </a:extLst>
            </p:cNvPr>
            <p:cNvSpPr/>
            <p:nvPr/>
          </p:nvSpPr>
          <p:spPr>
            <a:xfrm>
              <a:off x="2469767" y="3747422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0F7230-2503-5908-7CAD-9C6D0E6A4839}"/>
                </a:ext>
              </a:extLst>
            </p:cNvPr>
            <p:cNvSpPr txBox="1"/>
            <p:nvPr/>
          </p:nvSpPr>
          <p:spPr>
            <a:xfrm rot="10591781">
              <a:off x="2569145" y="377981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687D6B-7C61-E980-98AB-80E996F8DC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" r="-2898" b="-583"/>
          <a:stretch/>
        </p:blipFill>
        <p:spPr>
          <a:xfrm>
            <a:off x="7671648" y="93900"/>
            <a:ext cx="1352939" cy="4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0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τοίχο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7E8D3194-6B3D-44E7-83F9-3989B0778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273F610D-8750-4FF9-AB39-5CDB03C1F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7" y="0"/>
            <a:ext cx="9144000" cy="6858014"/>
          </a:xfrm>
          <a:prstGeom prst="rect">
            <a:avLst/>
          </a:prstGeom>
        </p:spPr>
      </p:pic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6975ADF8-9F33-48B1-945E-213A96340A2A}"/>
              </a:ext>
            </a:extLst>
          </p:cNvPr>
          <p:cNvGrpSpPr/>
          <p:nvPr/>
        </p:nvGrpSpPr>
        <p:grpSpPr>
          <a:xfrm rot="10800000">
            <a:off x="3423520" y="3029343"/>
            <a:ext cx="1062184" cy="666394"/>
            <a:chOff x="2793998" y="4775231"/>
            <a:chExt cx="1062184" cy="666394"/>
          </a:xfrm>
        </p:grpSpPr>
        <p:cxnSp>
          <p:nvCxnSpPr>
            <p:cNvPr id="14" name="Ευθεία γραμμή σύνδεσης 13">
              <a:extLst>
                <a:ext uri="{FF2B5EF4-FFF2-40B4-BE49-F238E27FC236}">
                  <a16:creationId xmlns:a16="http://schemas.microsoft.com/office/drawing/2014/main" id="{230A0564-8E7D-4443-A595-0E3A33749885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Ρόμβος 14">
              <a:extLst>
                <a:ext uri="{FF2B5EF4-FFF2-40B4-BE49-F238E27FC236}">
                  <a16:creationId xmlns:a16="http://schemas.microsoft.com/office/drawing/2014/main" id="{5EA3C054-6434-4B35-89E3-7FF5DE788274}"/>
                </a:ext>
              </a:extLst>
            </p:cNvPr>
            <p:cNvSpPr/>
            <p:nvPr/>
          </p:nvSpPr>
          <p:spPr>
            <a:xfrm>
              <a:off x="2793998" y="5007516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9823A3-4BCF-420C-A9EC-09D9326E1899}"/>
                </a:ext>
              </a:extLst>
            </p:cNvPr>
            <p:cNvSpPr txBox="1"/>
            <p:nvPr/>
          </p:nvSpPr>
          <p:spPr>
            <a:xfrm rot="10800000">
              <a:off x="2890979" y="4775231"/>
              <a:ext cx="2309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  <a:p>
              <a:pPr algn="ctr"/>
              <a:endParaRPr lang="el-G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Ομάδα 16">
            <a:extLst>
              <a:ext uri="{FF2B5EF4-FFF2-40B4-BE49-F238E27FC236}">
                <a16:creationId xmlns:a16="http://schemas.microsoft.com/office/drawing/2014/main" id="{A1F840C6-E9EB-4E19-B722-631329F2D409}"/>
              </a:ext>
            </a:extLst>
          </p:cNvPr>
          <p:cNvGrpSpPr/>
          <p:nvPr/>
        </p:nvGrpSpPr>
        <p:grpSpPr>
          <a:xfrm>
            <a:off x="4236321" y="5866348"/>
            <a:ext cx="1062184" cy="434109"/>
            <a:chOff x="2793998" y="5024459"/>
            <a:chExt cx="1062184" cy="434109"/>
          </a:xfrm>
        </p:grpSpPr>
        <p:cxnSp>
          <p:nvCxnSpPr>
            <p:cNvPr id="18" name="Ευθεία γραμμή σύνδεσης 17">
              <a:extLst>
                <a:ext uri="{FF2B5EF4-FFF2-40B4-BE49-F238E27FC236}">
                  <a16:creationId xmlns:a16="http://schemas.microsoft.com/office/drawing/2014/main" id="{7A325E75-A17D-425D-B872-CDEA93DB5BF4}"/>
                </a:ext>
              </a:extLst>
            </p:cNvPr>
            <p:cNvCxnSpPr>
              <a:cxnSpLocks/>
            </p:cNvCxnSpPr>
            <p:nvPr/>
          </p:nvCxnSpPr>
          <p:spPr>
            <a:xfrm>
              <a:off x="3043381" y="5219408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Ρόμβος 18">
              <a:extLst>
                <a:ext uri="{FF2B5EF4-FFF2-40B4-BE49-F238E27FC236}">
                  <a16:creationId xmlns:a16="http://schemas.microsoft.com/office/drawing/2014/main" id="{7B6F82BD-2E1B-4839-8E77-4C29B70BCFB6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A358FE-A26A-4D86-9A31-1E5F3596CAFC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727B9C8F-4A69-46C8-8F58-2BF07EE66075}"/>
              </a:ext>
            </a:extLst>
          </p:cNvPr>
          <p:cNvGrpSpPr/>
          <p:nvPr/>
        </p:nvGrpSpPr>
        <p:grpSpPr>
          <a:xfrm>
            <a:off x="4864394" y="1315537"/>
            <a:ext cx="1025236" cy="434109"/>
            <a:chOff x="2793998" y="5024459"/>
            <a:chExt cx="1025236" cy="434109"/>
          </a:xfrm>
        </p:grpSpPr>
        <p:cxnSp>
          <p:nvCxnSpPr>
            <p:cNvPr id="22" name="Ευθεία γραμμή σύνδεσης 21">
              <a:extLst>
                <a:ext uri="{FF2B5EF4-FFF2-40B4-BE49-F238E27FC236}">
                  <a16:creationId xmlns:a16="http://schemas.microsoft.com/office/drawing/2014/main" id="{56F61706-EB6A-43B6-8045-72649098ED2D}"/>
                </a:ext>
              </a:extLst>
            </p:cNvPr>
            <p:cNvCxnSpPr>
              <a:cxnSpLocks/>
            </p:cNvCxnSpPr>
            <p:nvPr/>
          </p:nvCxnSpPr>
          <p:spPr>
            <a:xfrm>
              <a:off x="3006433" y="5236896"/>
              <a:ext cx="812801" cy="0"/>
            </a:xfrm>
            <a:prstGeom prst="lin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Ρόμβος 22">
              <a:extLst>
                <a:ext uri="{FF2B5EF4-FFF2-40B4-BE49-F238E27FC236}">
                  <a16:creationId xmlns:a16="http://schemas.microsoft.com/office/drawing/2014/main" id="{AD2AD9DF-747D-4927-BFED-D128100D24BB}"/>
                </a:ext>
              </a:extLst>
            </p:cNvPr>
            <p:cNvSpPr/>
            <p:nvPr/>
          </p:nvSpPr>
          <p:spPr>
            <a:xfrm>
              <a:off x="2793998" y="5024459"/>
              <a:ext cx="424873" cy="434109"/>
            </a:xfrm>
            <a:prstGeom prst="diamond">
              <a:avLst/>
            </a:prstGeom>
            <a:solidFill>
              <a:srgbClr val="FFC000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D46974D-5FAD-43E8-8FEB-6286C659563C}"/>
                </a:ext>
              </a:extLst>
            </p:cNvPr>
            <p:cNvSpPr txBox="1"/>
            <p:nvPr/>
          </p:nvSpPr>
          <p:spPr>
            <a:xfrm>
              <a:off x="2890979" y="5052230"/>
              <a:ext cx="230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el-GR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50991C-02B9-4663-8793-929D80D9C1AB}"/>
              </a:ext>
            </a:extLst>
          </p:cNvPr>
          <p:cNvSpPr txBox="1"/>
          <p:nvPr/>
        </p:nvSpPr>
        <p:spPr>
          <a:xfrm>
            <a:off x="2418676" y="3069612"/>
            <a:ext cx="113992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Pull handle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0F4F3-C4B0-4CAD-BFFC-209487757ADB}"/>
              </a:ext>
            </a:extLst>
          </p:cNvPr>
          <p:cNvSpPr txBox="1"/>
          <p:nvPr/>
        </p:nvSpPr>
        <p:spPr>
          <a:xfrm>
            <a:off x="5701893" y="1356597"/>
            <a:ext cx="232123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NRG bars, foam fittings, up to 32mm polyamides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F44BC-B7FD-49F3-A193-FDFB2BFA2DAF}"/>
              </a:ext>
            </a:extLst>
          </p:cNvPr>
          <p:cNvSpPr txBox="1"/>
          <p:nvPr/>
        </p:nvSpPr>
        <p:spPr>
          <a:xfrm>
            <a:off x="5188618" y="5777087"/>
            <a:ext cx="1811950" cy="58477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0" dirty="0">
                <a:latin typeface="+mn-lt"/>
              </a:rPr>
              <a:t>Aluminium design flat handle</a:t>
            </a:r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98B39E91-B4F6-4F0F-8F0D-10AF9E6DB351}"/>
              </a:ext>
            </a:extLst>
          </p:cNvPr>
          <p:cNvSpPr/>
          <p:nvPr/>
        </p:nvSpPr>
        <p:spPr>
          <a:xfrm>
            <a:off x="7130473" y="637122"/>
            <a:ext cx="2026254" cy="548640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  <a:spcAft>
                <a:spcPts val="1200"/>
              </a:spcAft>
              <a:buClr>
                <a:srgbClr val="FFC000"/>
              </a:buClr>
              <a:defRPr/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Accessories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A36F7E-9BF1-190F-3773-26488FC9E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/>
          <a:stretch/>
        </p:blipFill>
        <p:spPr>
          <a:xfrm>
            <a:off x="7738841" y="164653"/>
            <a:ext cx="1244189" cy="37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7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Προσαρμοσμένη σχεδίαση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esentations" ma:contentTypeID="0x01010058CB53696FB3AB49B6DE1F5161D5312300724175B93B69B7419C46F032A893C0FD" ma:contentTypeVersion="7289" ma:contentTypeDescription="Presentations" ma:contentTypeScope="" ma:versionID="1fcf4aa697a2ffc8a749f9fa115c120b">
  <xsd:schema xmlns:xsd="http://www.w3.org/2001/XMLSchema" xmlns:xs="http://www.w3.org/2001/XMLSchema" xmlns:p="http://schemas.microsoft.com/office/2006/metadata/properties" xmlns:ns2="4185b8d0-a6ee-43ce-b45d-70896bd8c6c6" targetNamespace="http://schemas.microsoft.com/office/2006/metadata/properties" ma:root="true" ma:fieldsID="0ab9fcd2bd9b11a64e5ceb1b819ba434" ns2:_="">
    <xsd:import namespace="4185b8d0-a6ee-43ce-b45d-70896bd8c6c6"/>
    <xsd:element name="properties">
      <xsd:complexType>
        <xsd:sequence>
          <xsd:element name="documentManagement">
            <xsd:complexType>
              <xsd:all>
                <xsd:element ref="ns2:System" minOccurs="0"/>
                <xsd:element ref="ns2:SystemType" minOccurs="0"/>
                <xsd:element ref="ns2:SpecialSystems" minOccurs="0"/>
                <xsd:element ref="ns2:Tier" minOccurs="0"/>
                <xsd:element ref="ns2:SurfaceTreatments" minOccurs="0"/>
                <xsd:element ref="ns2:Lang" minOccurs="0"/>
                <xsd:element ref="ns2:Year"/>
                <xsd:element ref="ns2:SharedFl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b8d0-a6ee-43ce-b45d-70896bd8c6c6" elementFormDefault="qualified">
    <xsd:import namespace="http://schemas.microsoft.com/office/2006/documentManagement/types"/>
    <xsd:import namespace="http://schemas.microsoft.com/office/infopath/2007/PartnerControls"/>
    <xsd:element name="System" ma:index="2" nillable="true" ma:displayName="System" ma:internalName="Sys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C10"/>
                    <xsd:enumeration value="FC50"/>
                    <xsd:enumeration value="FC60"/>
                    <xsd:enumeration value="FC80"/>
                    <xsd:enumeration value="FS1000"/>
                    <xsd:enumeration value="GL1000"/>
                    <xsd:enumeration value="H2100"/>
                    <xsd:enumeration value="H2200"/>
                    <xsd:enumeration value="H2300"/>
                    <xsd:enumeration value="H2400"/>
                    <xsd:enumeration value="H2500"/>
                    <xsd:enumeration value="H2700"/>
                    <xsd:enumeration value="INTERNO"/>
                    <xsd:enumeration value="MD67"/>
                    <xsd:enumeration value="MF65"/>
                    <xsd:enumeration value="MF6500"/>
                    <xsd:enumeration value="MU65"/>
                    <xsd:enumeration value="M1"/>
                    <xsd:enumeration value="M105 URBAN"/>
                    <xsd:enumeration value="M10800"/>
                    <xsd:enumeration value="M10880"/>
                    <xsd:enumeration value="M11000"/>
                    <xsd:enumeration value="M11500"/>
                    <xsd:enumeration value="M12000"/>
                    <xsd:enumeration value="M12500"/>
                    <xsd:enumeration value="M12600"/>
                    <xsd:enumeration value="M13000"/>
                    <xsd:enumeration value="M13500"/>
                    <xsd:enumeration value="M13700"/>
                    <xsd:enumeration value="M13800"/>
                    <xsd:enumeration value="M14000"/>
                    <xsd:enumeration value="M14300"/>
                    <xsd:enumeration value="M14500"/>
                    <xsd:enumeration value="M14600"/>
                    <xsd:enumeration value="M15000"/>
                    <xsd:enumeration value="M150000"/>
                    <xsd:enumeration value="M19800"/>
                    <xsd:enumeration value="M200"/>
                    <xsd:enumeration value="M20000"/>
                    <xsd:enumeration value="M20500"/>
                    <xsd:enumeration value="M20650"/>
                    <xsd:enumeration value="M23000"/>
                    <xsd:enumeration value="M23300"/>
                    <xsd:enumeration value="M23500"/>
                    <xsd:enumeration value="M25000"/>
                    <xsd:enumeration value="M25000 (601 Washington)"/>
                    <xsd:enumeration value="M3"/>
                    <xsd:enumeration value="M300"/>
                    <xsd:enumeration value="M30600"/>
                    <xsd:enumeration value="M35"/>
                    <xsd:enumeration value="M35 URBAN"/>
                    <xsd:enumeration value="M3650"/>
                    <xsd:enumeration value="M4"/>
                    <xsd:enumeration value="M4000 POLYCARBONATE SHEETS"/>
                    <xsd:enumeration value="M450"/>
                    <xsd:enumeration value="M4500"/>
                    <xsd:enumeration value="M45000"/>
                    <xsd:enumeration value="M470"/>
                    <xsd:enumeration value="M470 LS"/>
                    <xsd:enumeration value="M50"/>
                    <xsd:enumeration value="M50 FR"/>
                    <xsd:enumeration value="M51"/>
                    <xsd:enumeration value="M5300"/>
                    <xsd:enumeration value="M5600"/>
                    <xsd:enumeration value="M5660"/>
                    <xsd:enumeration value="M6"/>
                    <xsd:enumeration value="M60"/>
                    <xsd:enumeration value="M6000"/>
                    <xsd:enumeration value="M62500"/>
                    <xsd:enumeration value="M630"/>
                    <xsd:enumeration value="M65"/>
                    <xsd:enumeration value="M7"/>
                    <xsd:enumeration value="M7 FR"/>
                    <xsd:enumeration value="M70 (KIKAR HAMEDINA)"/>
                    <xsd:enumeration value="M7000"/>
                    <xsd:enumeration value="M75"/>
                    <xsd:enumeration value="M7700 Barcode"/>
                    <xsd:enumeration value="M78"/>
                    <xsd:enumeration value="M8000"/>
                    <xsd:enumeration value="M8100"/>
                    <xsd:enumeration value="M8200"/>
                    <xsd:enumeration value="M8250"/>
                    <xsd:enumeration value="M84 FR"/>
                    <xsd:enumeration value="M840"/>
                    <xsd:enumeration value="M85S"/>
                    <xsd:enumeration value="M850"/>
                    <xsd:enumeration value="M8500"/>
                    <xsd:enumeration value="M8800"/>
                    <xsd:enumeration value="M8900"/>
                    <xsd:enumeration value="M900"/>
                    <xsd:enumeration value="M9000"/>
                    <xsd:enumeration value="M9050"/>
                    <xsd:enumeration value="M9100"/>
                    <xsd:enumeration value="M911"/>
                    <xsd:enumeration value="M9150"/>
                    <xsd:enumeration value="M9200"/>
                    <xsd:enumeration value="M9300"/>
                    <xsd:enumeration value="M940"/>
                    <xsd:enumeration value="M9400"/>
                    <xsd:enumeration value="M9600"/>
                    <xsd:enumeration value="M9650"/>
                    <xsd:enumeration value="M9660"/>
                    <xsd:enumeration value="M9700"/>
                    <xsd:enumeration value="M9760"/>
                    <xsd:enumeration value="M9800"/>
                    <xsd:enumeration value="M9850"/>
                    <xsd:enumeration value="PD100"/>
                    <xsd:enumeration value="PG115P Ithaca"/>
                    <xsd:enumeration value="PG120F"/>
                    <xsd:enumeration value="PG120P Mykonos"/>
                    <xsd:enumeration value="PG120P Paros"/>
                    <xsd:enumeration value="PG160P Santorini"/>
                    <xsd:enumeration value="PNH Double Skin Facade"/>
                    <xsd:enumeration value="PS820"/>
                    <xsd:enumeration value="P100"/>
                    <xsd:enumeration value="P150"/>
                    <xsd:enumeration value="P17"/>
                    <xsd:enumeration value="P19"/>
                    <xsd:enumeration value="P20"/>
                    <xsd:enumeration value="P200"/>
                    <xsd:enumeration value="P21"/>
                    <xsd:enumeration value="P400"/>
                    <xsd:enumeration value="P50"/>
                    <xsd:enumeration value="ROM / Da Vinci project"/>
                    <xsd:enumeration value="SD100"/>
                    <xsd:enumeration value="SD115"/>
                    <xsd:enumeration value="SD130"/>
                    <xsd:enumeration value="SD77"/>
                    <xsd:enumeration value="SD95"/>
                    <xsd:enumeration value="SF85"/>
                    <xsd:enumeration value="S100"/>
                    <xsd:enumeration value="S13600"/>
                    <xsd:enumeration value="S200"/>
                    <xsd:enumeration value="S300"/>
                    <xsd:enumeration value="S30700"/>
                    <xsd:enumeration value="S350"/>
                    <xsd:enumeration value="S350 LT"/>
                    <xsd:enumeration value="S400"/>
                    <xsd:enumeration value="S40000"/>
                    <xsd:enumeration value="S440"/>
                    <xsd:enumeration value="S450"/>
                    <xsd:enumeration value="S500"/>
                    <xsd:enumeration value="S560"/>
                    <xsd:enumeration value="S560 (Century Plaza)"/>
                    <xsd:enumeration value="S560 LT"/>
                    <xsd:enumeration value="S60"/>
                    <xsd:enumeration value="S600"/>
                    <xsd:enumeration value="S61"/>
                    <xsd:enumeration value="S650"/>
                    <xsd:enumeration value="S650 AUTOMATIC"/>
                    <xsd:enumeration value="S650 (DISCONTINUED)"/>
                    <xsd:enumeration value="S650 Eclipse"/>
                    <xsd:enumeration value="S67"/>
                    <xsd:enumeration value="S67 URBAN"/>
                    <xsd:enumeration value="S700"/>
                    <xsd:enumeration value="S700 Eclipse"/>
                    <xsd:enumeration value="S700 (Pendrel)"/>
                    <xsd:enumeration value="S720"/>
                    <xsd:enumeration value="S75 (STAR TOWER)"/>
                    <xsd:enumeration value="S75 (515 WEST)"/>
                    <xsd:enumeration value="S75 (601 Washington)"/>
                    <xsd:enumeration value="S75 (601 WASHINGTON CW)"/>
                    <xsd:enumeration value="S75 (80 ADAMS)"/>
                    <xsd:enumeration value="S77"/>
                    <xsd:enumeration value="S77 ALUWOOD"/>
                    <xsd:enumeration value="S77 FR"/>
                    <xsd:enumeration value="S80"/>
                    <xsd:enumeration value="S800"/>
                    <xsd:enumeration value="S91"/>
                    <xsd:enumeration value="S95"/>
                    <xsd:enumeration value="TEST"/>
                    <xsd:enumeration value="THE HELLINIKON"/>
                    <xsd:enumeration value="THERMAL BREAK PROFILES"/>
                    <xsd:enumeration value="WOODALUX"/>
                    <xsd:enumeration value="WOODEE"/>
                    <xsd:enumeration value="WOOPEE"/>
                    <xsd:enumeration value="WOOPEE FR"/>
                    <xsd:enumeration value="Z1000"/>
                    <xsd:enumeration value="ΒΙΟΜΗΧΑΝΙΚΑ ΠΡΟΦΙΛ ΘΕΡΜΟ"/>
                    <xsd:enumeration value="ΒΙΟΜΗΧΑΝΙΚΑ ΠΡΟΦΙΛ ΚΡΥΑ"/>
                    <xsd:enumeration value="Η2700"/>
                    <xsd:enumeration value="ΚΟΙΝΟΧΡΗΣΤΑ ΠΡΟΦΙΛ ΜΕ ΤΟ ΜΕΤΡΟ"/>
                    <xsd:enumeration value="ΚΥΠΡΙΑΚΑ"/>
                    <xsd:enumeration value="ΣΕΙΡΑ Α/Τ / STANDARD"/>
                    <xsd:enumeration value="ΣΕΙΡΑ ΓΙΑ ΕΞΑΡΤΗΜΑΤΑ"/>
                    <xsd:enumeration value="500 BROADWAY"/>
                  </xsd:restriction>
                </xsd:simpleType>
              </xsd:element>
            </xsd:sequence>
          </xsd:extension>
        </xsd:complexContent>
      </xsd:complexType>
    </xsd:element>
    <xsd:element name="SystemType" ma:index="3" nillable="true" ma:displayName="System Type" ma:internalName="System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plementary Systems"/>
                    <xsd:enumeration value="Curtain Walls and Atriums"/>
                    <xsd:enumeration value="Hinged systems"/>
                    <xsd:enumeration value="Industrial"/>
                    <xsd:enumeration value="Outdoors Systems"/>
                    <xsd:enumeration value="Sliding systems"/>
                    <xsd:enumeration value="Special Handling Systems"/>
                  </xsd:restriction>
                </xsd:simpleType>
              </xsd:element>
            </xsd:sequence>
          </xsd:extension>
        </xsd:complexContent>
      </xsd:complexType>
    </xsd:element>
    <xsd:element name="SpecialSystems" ma:index="4" nillable="true" ma:displayName="Special Systems" ma:internalName="SpecialSystem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tomatic Door Systems"/>
                    <xsd:enumeration value="Cladding"/>
                    <xsd:enumeration value="Deck"/>
                    <xsd:enumeration value="Door System"/>
                    <xsd:enumeration value="Fencing"/>
                    <xsd:enumeration value="Flyscreens"/>
                    <xsd:enumeration value="Folding doors"/>
                    <xsd:enumeration value="Lift&amp;Slide"/>
                    <xsd:enumeration value="Noise Barriers"/>
                    <xsd:enumeration value="Office Partitions"/>
                    <xsd:enumeration value="Pergola"/>
                    <xsd:enumeration value="Polycarbonate Sheets"/>
                    <xsd:enumeration value="Railing Systems"/>
                    <xsd:enumeration value="Rolling Shutters"/>
                    <xsd:enumeration value="Shutters"/>
                    <xsd:enumeration value="Solar Shading System"/>
                    <xsd:enumeration value="Solar Systems"/>
                    <xsd:enumeration value="Window Sills"/>
                  </xsd:restriction>
                </xsd:simpleType>
              </xsd:element>
            </xsd:sequence>
          </xsd:extension>
        </xsd:complexContent>
      </xsd:complexType>
    </xsd:element>
    <xsd:element name="Tier" ma:index="5" nillable="true" ma:displayName="Tier" ma:internalName="Ti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mfort"/>
                    <xsd:enumeration value="Smartia"/>
                    <xsd:enumeration value="Solar"/>
                    <xsd:enumeration value="Supreme"/>
                  </xsd:restriction>
                </xsd:simpleType>
              </xsd:element>
            </xsd:sequence>
          </xsd:extension>
        </xsd:complexContent>
      </xsd:complexType>
    </xsd:element>
    <xsd:element name="SurfaceTreatments" ma:index="6" nillable="true" ma:displayName="Surface Treatments" ma:internalName="SurfaceTreatment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Powder Coating"/>
                    <xsd:enumeration value="Anodizing"/>
                    <xsd:enumeration value="Sublimation"/>
                    <xsd:enumeration value="Preanodizing"/>
                  </xsd:restriction>
                </xsd:simpleType>
              </xsd:element>
            </xsd:sequence>
          </xsd:extension>
        </xsd:complexContent>
      </xsd:complexType>
    </xsd:element>
    <xsd:element name="Lang" ma:index="7" nillable="true" ma:displayName="Lang" ma:description="Language" ma:internalName="Lang" ma:requiredMultiChoice="tru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Ελληνικά"/>
                        <xsd:enumeration value="Albanian"/>
                        <xsd:enumeration value="Bulgarian"/>
                        <xsd:enumeration value="Czech"/>
                        <xsd:enumeration value="Dutch"/>
                        <xsd:enumeration value="English"/>
                        <xsd:enumeration value="French"/>
                        <xsd:enumeration value="German"/>
                        <xsd:enumeration value="Hungarian"/>
                        <xsd:enumeration value="Italian"/>
                        <xsd:enumeration value="Middle East"/>
                        <xsd:enumeration value="Romanian"/>
                        <xsd:enumeration value="Russian"/>
                        <xsd:enumeration value="Serbian"/>
                        <xsd:enumeration value="Turkish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Year" ma:index="8" ma:displayName="Year" ma:format="Dropdown" ma:internalName="Year" ma:readOnly="false">
      <xsd:simpleType>
        <xsd:union memberTypes="dms:Text">
          <xsd:simpleType>
            <xsd:restriction base="dms:Choice">
              <xsd:enumeration value="2000"/>
              <xsd:enumeration value="2001"/>
              <xsd:enumeration value="2002"/>
              <xsd:enumeration value="2003"/>
              <xsd:enumeration value="2004"/>
              <xsd:enumeration value="2005"/>
              <xsd:enumeration value="2006"/>
              <xsd:enumeration value="2007"/>
              <xsd:enumeration value="2008"/>
              <xsd:enumeration value="2009"/>
              <xsd:enumeration value="2010"/>
              <xsd:enumeration value="2011"/>
              <xsd:enumeration value="2012"/>
              <xsd:enumeration value="2013"/>
              <xsd:enumeration value="2014"/>
              <xsd:enumeration value="2015"/>
              <xsd:enumeration value="2016"/>
              <xsd:enumeration value="2017"/>
              <xsd:enumeration value="2018"/>
              <xsd:enumeration value="2019"/>
              <xsd:enumeration value="2020"/>
              <xsd:enumeration value="2021"/>
              <xsd:enumeration value="2022"/>
              <xsd:enumeration value="2023"/>
              <xsd:enumeration value="2024"/>
              <xsd:enumeration value="2025"/>
              <xsd:enumeration value="2026"/>
              <xsd:enumeration value="2027"/>
              <xsd:enumeration value="2028"/>
              <xsd:enumeration value="2029"/>
              <xsd:enumeration value="2030"/>
            </xsd:restriction>
          </xsd:simpleType>
        </xsd:union>
      </xsd:simpleType>
    </xsd:element>
    <xsd:element name="SharedFlag" ma:index="15" nillable="true" ma:displayName="SharedFlag" ma:default="No" ma:description="Flag that sets if the document can be shared on Alumil Connect Site" ma:format="Dropdown" ma:internalName="SharedFlag">
      <xsd:simpleType>
        <xsd:restriction base="dms:Choice">
          <xsd:enumeration value="Yes"/>
          <xsd:enumeration value="N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ec1dd4f6-bbd3-4da4-a27a-bf738e660d8c" ContentTypeId="0x01010058CB53696FB3AB49B6DE1F5161D53123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ystemType xmlns="4185b8d0-a6ee-43ce-b45d-70896bd8c6c6">
      <Value>Complementary Systems</Value>
    </SystemType>
    <Lang xmlns="4185b8d0-a6ee-43ce-b45d-70896bd8c6c6">
      <Value>English</Value>
    </Lang>
    <SpecialSystems xmlns="4185b8d0-a6ee-43ce-b45d-70896bd8c6c6">
      <Value>Folding doors</Value>
    </SpecialSystems>
    <Tier xmlns="4185b8d0-a6ee-43ce-b45d-70896bd8c6c6">
      <Value>Smartia</Value>
    </Tier>
    <SurfaceTreatments xmlns="4185b8d0-a6ee-43ce-b45d-70896bd8c6c6" xsi:nil="true"/>
    <Year xmlns="4185b8d0-a6ee-43ce-b45d-70896bd8c6c6">2023</Year>
    <System xmlns="4185b8d0-a6ee-43ce-b45d-70896bd8c6c6">
      <Value>MF65</Value>
      <Value>MF6500</Value>
    </System>
    <SharedFlag xmlns="4185b8d0-a6ee-43ce-b45d-70896bd8c6c6">Yes</SharedFlag>
  </documentManagement>
</p:properties>
</file>

<file path=customXml/itemProps1.xml><?xml version="1.0" encoding="utf-8"?>
<ds:datastoreItem xmlns:ds="http://schemas.openxmlformats.org/officeDocument/2006/customXml" ds:itemID="{1E152C3B-4A16-46B8-A715-A144D35B7A15}"/>
</file>

<file path=customXml/itemProps2.xml><?xml version="1.0" encoding="utf-8"?>
<ds:datastoreItem xmlns:ds="http://schemas.openxmlformats.org/officeDocument/2006/customXml" ds:itemID="{A85E46B7-34C3-49FF-B3DC-8A53445EA616}"/>
</file>

<file path=customXml/itemProps3.xml><?xml version="1.0" encoding="utf-8"?>
<ds:datastoreItem xmlns:ds="http://schemas.openxmlformats.org/officeDocument/2006/customXml" ds:itemID="{9E5FA3EC-F2FF-42E0-8E38-1D76D13530FE}"/>
</file>

<file path=customXml/itemProps4.xml><?xml version="1.0" encoding="utf-8"?>
<ds:datastoreItem xmlns:ds="http://schemas.openxmlformats.org/officeDocument/2006/customXml" ds:itemID="{30C8583B-1DFE-4D99-9290-CCEE3F4178C8}"/>
</file>

<file path=docProps/app.xml><?xml version="1.0" encoding="utf-8"?>
<Properties xmlns="http://schemas.openxmlformats.org/officeDocument/2006/extended-properties" xmlns:vt="http://schemas.openxmlformats.org/officeDocument/2006/docPropsVTypes">
  <TotalTime>11529</TotalTime>
  <Words>1171</Words>
  <Application>Microsoft Office PowerPoint</Application>
  <PresentationFormat>Προβολή στην οθόνη (4:3)</PresentationFormat>
  <Paragraphs>234</Paragraphs>
  <Slides>38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38</vt:i4>
      </vt:variant>
    </vt:vector>
  </HeadingPairs>
  <TitlesOfParts>
    <vt:vector size="46" baseType="lpstr">
      <vt:lpstr>Wingdings</vt:lpstr>
      <vt:lpstr>Calibri</vt:lpstr>
      <vt:lpstr>Arial</vt:lpstr>
      <vt:lpstr>Calibri Light</vt:lpstr>
      <vt:lpstr>7_Προσαρμοσμένη σχεδίαση</vt:lpstr>
      <vt:lpstr>6_Προσαρμοσμένη σχεδίαση</vt:lpstr>
      <vt:lpstr>1_Προσαρμοσμένη σχεδίαση</vt:lpstr>
      <vt:lpstr>3_Προσαρμοσμένη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Harris Pouftis</dc:creator>
  <cp:lastModifiedBy>Zoi Papakyriakou</cp:lastModifiedBy>
  <cp:revision>326</cp:revision>
  <cp:lastPrinted>2021-10-19T10:11:21Z</cp:lastPrinted>
  <dcterms:created xsi:type="dcterms:W3CDTF">2020-09-14T12:24:37Z</dcterms:created>
  <dcterms:modified xsi:type="dcterms:W3CDTF">2023-06-19T06:50:30Z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0x01010058CB53696FB3AB49B6DE1F5161D5312300724175B93B69B7419C46F032A893C0FD</vt:lpwstr>
  </property>
</Properties>
</file>